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7"/>
  </p:notesMasterIdLst>
  <p:sldIdLst>
    <p:sldId id="344" r:id="rId2"/>
    <p:sldId id="382" r:id="rId3"/>
    <p:sldId id="383" r:id="rId4"/>
    <p:sldId id="384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55" r:id="rId13"/>
    <p:sldId id="385" r:id="rId14"/>
    <p:sldId id="386" r:id="rId15"/>
    <p:sldId id="387" r:id="rId16"/>
    <p:sldId id="356" r:id="rId17"/>
    <p:sldId id="357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9" r:id="rId27"/>
    <p:sldId id="370" r:id="rId28"/>
    <p:sldId id="371" r:id="rId29"/>
    <p:sldId id="372" r:id="rId30"/>
    <p:sldId id="373" r:id="rId31"/>
    <p:sldId id="374" r:id="rId32"/>
    <p:sldId id="388" r:id="rId33"/>
    <p:sldId id="389" r:id="rId34"/>
    <p:sldId id="376" r:id="rId35"/>
    <p:sldId id="377" r:id="rId36"/>
    <p:sldId id="378" r:id="rId37"/>
    <p:sldId id="379" r:id="rId38"/>
    <p:sldId id="380" r:id="rId39"/>
    <p:sldId id="391" r:id="rId40"/>
    <p:sldId id="392" r:id="rId41"/>
    <p:sldId id="394" r:id="rId42"/>
    <p:sldId id="395" r:id="rId43"/>
    <p:sldId id="396" r:id="rId44"/>
    <p:sldId id="397" r:id="rId45"/>
    <p:sldId id="398" r:id="rId46"/>
    <p:sldId id="412" r:id="rId47"/>
    <p:sldId id="399" r:id="rId48"/>
    <p:sldId id="400" r:id="rId49"/>
    <p:sldId id="401" r:id="rId50"/>
    <p:sldId id="410" r:id="rId51"/>
    <p:sldId id="403" r:id="rId52"/>
    <p:sldId id="411" r:id="rId53"/>
    <p:sldId id="402" r:id="rId54"/>
    <p:sldId id="404" r:id="rId55"/>
    <p:sldId id="405" r:id="rId56"/>
    <p:sldId id="406" r:id="rId57"/>
    <p:sldId id="414" r:id="rId58"/>
    <p:sldId id="415" r:id="rId59"/>
    <p:sldId id="419" r:id="rId60"/>
    <p:sldId id="413" r:id="rId61"/>
    <p:sldId id="416" r:id="rId62"/>
    <p:sldId id="417" r:id="rId63"/>
    <p:sldId id="418" r:id="rId64"/>
    <p:sldId id="420" r:id="rId65"/>
    <p:sldId id="430" r:id="rId66"/>
    <p:sldId id="432" r:id="rId67"/>
    <p:sldId id="431" r:id="rId68"/>
    <p:sldId id="487" r:id="rId69"/>
    <p:sldId id="486" r:id="rId70"/>
    <p:sldId id="488" r:id="rId71"/>
    <p:sldId id="489" r:id="rId72"/>
    <p:sldId id="424" r:id="rId73"/>
    <p:sldId id="425" r:id="rId74"/>
    <p:sldId id="426" r:id="rId75"/>
    <p:sldId id="427" r:id="rId76"/>
    <p:sldId id="428" r:id="rId77"/>
    <p:sldId id="433" r:id="rId78"/>
    <p:sldId id="434" r:id="rId79"/>
    <p:sldId id="435" r:id="rId80"/>
    <p:sldId id="436" r:id="rId81"/>
    <p:sldId id="439" r:id="rId82"/>
    <p:sldId id="438" r:id="rId83"/>
    <p:sldId id="437" r:id="rId84"/>
    <p:sldId id="440" r:id="rId85"/>
    <p:sldId id="441" r:id="rId86"/>
    <p:sldId id="442" r:id="rId87"/>
    <p:sldId id="443" r:id="rId88"/>
    <p:sldId id="444" r:id="rId89"/>
    <p:sldId id="445" r:id="rId90"/>
    <p:sldId id="446" r:id="rId91"/>
    <p:sldId id="447" r:id="rId92"/>
    <p:sldId id="448" r:id="rId93"/>
    <p:sldId id="449" r:id="rId94"/>
    <p:sldId id="451" r:id="rId95"/>
    <p:sldId id="452" r:id="rId96"/>
    <p:sldId id="453" r:id="rId97"/>
    <p:sldId id="456" r:id="rId98"/>
    <p:sldId id="455" r:id="rId99"/>
    <p:sldId id="457" r:id="rId100"/>
    <p:sldId id="458" r:id="rId101"/>
    <p:sldId id="459" r:id="rId102"/>
    <p:sldId id="460" r:id="rId103"/>
    <p:sldId id="461" r:id="rId104"/>
    <p:sldId id="465" r:id="rId105"/>
    <p:sldId id="466" r:id="rId106"/>
    <p:sldId id="468" r:id="rId107"/>
    <p:sldId id="469" r:id="rId108"/>
    <p:sldId id="470" r:id="rId109"/>
    <p:sldId id="471" r:id="rId110"/>
    <p:sldId id="472" r:id="rId111"/>
    <p:sldId id="467" r:id="rId112"/>
    <p:sldId id="473" r:id="rId113"/>
    <p:sldId id="474" r:id="rId114"/>
    <p:sldId id="475" r:id="rId115"/>
    <p:sldId id="476" r:id="rId116"/>
    <p:sldId id="477" r:id="rId117"/>
    <p:sldId id="478" r:id="rId118"/>
    <p:sldId id="479" r:id="rId119"/>
    <p:sldId id="480" r:id="rId120"/>
    <p:sldId id="481" r:id="rId121"/>
    <p:sldId id="482" r:id="rId122"/>
    <p:sldId id="483" r:id="rId123"/>
    <p:sldId id="484" r:id="rId124"/>
    <p:sldId id="485" r:id="rId125"/>
    <p:sldId id="490" r:id="rId126"/>
  </p:sldIdLst>
  <p:sldSz cx="12192000" cy="6858000"/>
  <p:notesSz cx="6858000" cy="9144000"/>
  <p:embeddedFontLst>
    <p:embeddedFont>
      <p:font typeface="Roboto Condensed Light" panose="020B0604020202020204" charset="0"/>
      <p:regular r:id="rId128"/>
      <p:italic r:id="rId129"/>
    </p:embeddedFont>
    <p:embeddedFont>
      <p:font typeface="Cambria Math" panose="02040503050406030204" pitchFamily="18" charset="0"/>
      <p:regular r:id="rId130"/>
    </p:embeddedFont>
    <p:embeddedFont>
      <p:font typeface="Segoe UI Black" panose="020B0A02040204020203" pitchFamily="34" charset="0"/>
      <p:bold r:id="rId131"/>
      <p:boldItalic r:id="rId132"/>
    </p:embeddedFont>
    <p:embeddedFont>
      <p:font typeface="Roboto Condensed" panose="020B0604020202020204" charset="0"/>
      <p:regular r:id="rId133"/>
      <p:bold r:id="rId134"/>
      <p:italic r:id="rId135"/>
      <p:boldItalic r:id="rId136"/>
    </p:embeddedFont>
    <p:embeddedFont>
      <p:font typeface="Cambria" panose="02040503050406030204" pitchFamily="18" charset="0"/>
      <p:regular r:id="rId137"/>
      <p:bold r:id="rId138"/>
      <p:italic r:id="rId139"/>
      <p:boldItalic r:id="rId140"/>
    </p:embeddedFont>
    <p:embeddedFont>
      <p:font typeface="Wingdings 3" panose="05040102010807070707" pitchFamily="18" charset="2"/>
      <p:regular r:id="rId141"/>
    </p:embeddedFont>
    <p:embeddedFont>
      <p:font typeface="Calibri" panose="020F0502020204030204" pitchFamily="34" charset="0"/>
      <p:regular r:id="rId142"/>
      <p:bold r:id="rId143"/>
      <p:italic r:id="rId144"/>
      <p:boldItalic r:id="rId1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IXv0C0WMgva6a5xvZuRd9A==" hashData="byeZHn5wt4LZoVEMIERxSzLHOZlJDoMYnFBS1YMCZsiqnSKrqKsBKJCyTubZwu/2JX1rta+c8KY/RretjfVl5Q=="/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2712"/>
    <a:srgbClr val="FFFFFF"/>
    <a:srgbClr val="ED524F"/>
    <a:srgbClr val="0782D3"/>
    <a:srgbClr val="C09200"/>
    <a:srgbClr val="CC3300"/>
    <a:srgbClr val="45C4FD"/>
    <a:srgbClr val="0D48A2"/>
    <a:srgbClr val="1D6BEB"/>
    <a:srgbClr val="058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343" autoAdjust="0"/>
  </p:normalViewPr>
  <p:slideViewPr>
    <p:cSldViewPr snapToGrid="0">
      <p:cViewPr varScale="1">
        <p:scale>
          <a:sx n="70" d="100"/>
          <a:sy n="70" d="100"/>
        </p:scale>
        <p:origin x="660" y="5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6.fntdata"/><Relationship Id="rId138" Type="http://schemas.openxmlformats.org/officeDocument/2006/relationships/font" Target="fonts/font11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1.fntdata"/><Relationship Id="rId144" Type="http://schemas.openxmlformats.org/officeDocument/2006/relationships/font" Target="fonts/font17.fntdata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7.fntdata"/><Relationship Id="rId139" Type="http://schemas.openxmlformats.org/officeDocument/2006/relationships/font" Target="fonts/font1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font" Target="fonts/font2.fntdata"/><Relationship Id="rId13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font" Target="fonts/font5.fntdata"/><Relationship Id="rId140" Type="http://schemas.openxmlformats.org/officeDocument/2006/relationships/font" Target="fonts/font13.fntdata"/><Relationship Id="rId145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font" Target="fonts/font3.fntdata"/><Relationship Id="rId135" Type="http://schemas.openxmlformats.org/officeDocument/2006/relationships/font" Target="fonts/font8.fntdata"/><Relationship Id="rId143" Type="http://schemas.openxmlformats.org/officeDocument/2006/relationships/font" Target="fonts/font16.fntdata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4.fntdata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4.fntdata"/><Relationship Id="rId136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jpeg"/><Relationship Id="rId5" Type="http://schemas.openxmlformats.org/officeDocument/2006/relationships/image" Target="../media/image3.png"/><Relationship Id="rId10" Type="http://schemas.openxmlformats.org/officeDocument/2006/relationships/image" Target="../media/image13.jpeg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225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8143444" y="1498598"/>
            <a:ext cx="3946293" cy="2878161"/>
            <a:chOff x="1928364" y="700757"/>
            <a:chExt cx="7462586" cy="5908874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3034950" y="1173704"/>
              <a:ext cx="0" cy="383502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3014058" y="4981431"/>
              <a:ext cx="5916719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2313053" y="4981431"/>
              <a:ext cx="721900" cy="51946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3034950" y="1929900"/>
              <a:ext cx="5048770" cy="3051531"/>
            </a:xfrm>
            <a:prstGeom prst="rect">
              <a:avLst/>
            </a:prstGeom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235532" y="3696906"/>
              <a:ext cx="791233" cy="8214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2060"/>
                  </a:solidFill>
                  <a:latin typeface="+mj-lt"/>
                </a:rPr>
                <a:t>e</a:t>
              </a:r>
              <a:r>
                <a:rPr lang="en-US" sz="2000" b="1" baseline="30000" dirty="0" smtClean="0">
                  <a:solidFill>
                    <a:srgbClr val="002060"/>
                  </a:solidFill>
                  <a:latin typeface="+mj-lt"/>
                </a:rPr>
                <a:t>-</a:t>
              </a:r>
              <a:endParaRPr lang="en-US" sz="2800" b="1" baseline="30000" dirty="0"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951669" y="4777894"/>
              <a:ext cx="439281" cy="61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  <a:cs typeface="Times New Roman" panose="02020603050405020304" pitchFamily="18" charset="0"/>
                </a:rPr>
                <a:t>X</a:t>
              </a:r>
              <a:endParaRPr lang="en-US" sz="1600" baseline="30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42016" y="700757"/>
              <a:ext cx="439281" cy="61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  <a:cs typeface="Times New Roman" panose="02020603050405020304" pitchFamily="18" charset="0"/>
                </a:rPr>
                <a:t>Y</a:t>
              </a:r>
              <a:endParaRPr lang="en-US" sz="1600" baseline="30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928364" y="5444344"/>
              <a:ext cx="439281" cy="61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  <a:cs typeface="Times New Roman" panose="02020603050405020304" pitchFamily="18" charset="0"/>
                </a:rPr>
                <a:t>Z</a:t>
              </a:r>
              <a:endParaRPr lang="en-US" sz="1600" baseline="30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6026766" y="3890713"/>
              <a:ext cx="1678675" cy="491327"/>
            </a:xfrm>
            <a:custGeom>
              <a:avLst/>
              <a:gdLst>
                <a:gd name="connsiteX0" fmla="*/ 0 w 1678675"/>
                <a:gd name="connsiteY0" fmla="*/ 0 h 491327"/>
                <a:gd name="connsiteX1" fmla="*/ 177421 w 1678675"/>
                <a:gd name="connsiteY1" fmla="*/ 491319 h 491327"/>
                <a:gd name="connsiteX2" fmla="*/ 395785 w 1678675"/>
                <a:gd name="connsiteY2" fmla="*/ 13647 h 491327"/>
                <a:gd name="connsiteX3" fmla="*/ 600502 w 1678675"/>
                <a:gd name="connsiteY3" fmla="*/ 491319 h 491327"/>
                <a:gd name="connsiteX4" fmla="*/ 764275 w 1678675"/>
                <a:gd name="connsiteY4" fmla="*/ 27295 h 491327"/>
                <a:gd name="connsiteX5" fmla="*/ 1009934 w 1678675"/>
                <a:gd name="connsiteY5" fmla="*/ 464024 h 491327"/>
                <a:gd name="connsiteX6" fmla="*/ 1146412 w 1678675"/>
                <a:gd name="connsiteY6" fmla="*/ 13647 h 491327"/>
                <a:gd name="connsiteX7" fmla="*/ 1364776 w 1678675"/>
                <a:gd name="connsiteY7" fmla="*/ 464024 h 491327"/>
                <a:gd name="connsiteX8" fmla="*/ 1528549 w 1678675"/>
                <a:gd name="connsiteY8" fmla="*/ 40943 h 491327"/>
                <a:gd name="connsiteX9" fmla="*/ 1678675 w 1678675"/>
                <a:gd name="connsiteY9" fmla="*/ 300250 h 49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8675" h="491327">
                  <a:moveTo>
                    <a:pt x="0" y="0"/>
                  </a:moveTo>
                  <a:cubicBezTo>
                    <a:pt x="55728" y="244522"/>
                    <a:pt x="111457" y="489045"/>
                    <a:pt x="177421" y="491319"/>
                  </a:cubicBezTo>
                  <a:cubicBezTo>
                    <a:pt x="243385" y="493593"/>
                    <a:pt x="325272" y="13647"/>
                    <a:pt x="395785" y="13647"/>
                  </a:cubicBezTo>
                  <a:cubicBezTo>
                    <a:pt x="466298" y="13647"/>
                    <a:pt x="539087" y="489044"/>
                    <a:pt x="600502" y="491319"/>
                  </a:cubicBezTo>
                  <a:cubicBezTo>
                    <a:pt x="661917" y="493594"/>
                    <a:pt x="696036" y="31844"/>
                    <a:pt x="764275" y="27295"/>
                  </a:cubicBezTo>
                  <a:cubicBezTo>
                    <a:pt x="832514" y="22746"/>
                    <a:pt x="946245" y="466299"/>
                    <a:pt x="1009934" y="464024"/>
                  </a:cubicBezTo>
                  <a:cubicBezTo>
                    <a:pt x="1073623" y="461749"/>
                    <a:pt x="1087272" y="13647"/>
                    <a:pt x="1146412" y="13647"/>
                  </a:cubicBezTo>
                  <a:cubicBezTo>
                    <a:pt x="1205552" y="13647"/>
                    <a:pt x="1301087" y="459475"/>
                    <a:pt x="1364776" y="464024"/>
                  </a:cubicBezTo>
                  <a:cubicBezTo>
                    <a:pt x="1428465" y="468573"/>
                    <a:pt x="1476233" y="68239"/>
                    <a:pt x="1528549" y="40943"/>
                  </a:cubicBezTo>
                  <a:cubicBezTo>
                    <a:pt x="1580865" y="13647"/>
                    <a:pt x="1629770" y="156948"/>
                    <a:pt x="1678675" y="300250"/>
                  </a:cubicBezTo>
                </a:path>
              </a:pathLst>
            </a:custGeom>
            <a:noFill/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6" name="Freeform 45"/>
            <p:cNvSpPr/>
            <p:nvPr/>
          </p:nvSpPr>
          <p:spPr>
            <a:xfrm flipH="1">
              <a:off x="3413228" y="3890714"/>
              <a:ext cx="1678675" cy="491327"/>
            </a:xfrm>
            <a:custGeom>
              <a:avLst/>
              <a:gdLst>
                <a:gd name="connsiteX0" fmla="*/ 0 w 1678675"/>
                <a:gd name="connsiteY0" fmla="*/ 0 h 491327"/>
                <a:gd name="connsiteX1" fmla="*/ 177421 w 1678675"/>
                <a:gd name="connsiteY1" fmla="*/ 491319 h 491327"/>
                <a:gd name="connsiteX2" fmla="*/ 395785 w 1678675"/>
                <a:gd name="connsiteY2" fmla="*/ 13647 h 491327"/>
                <a:gd name="connsiteX3" fmla="*/ 600502 w 1678675"/>
                <a:gd name="connsiteY3" fmla="*/ 491319 h 491327"/>
                <a:gd name="connsiteX4" fmla="*/ 764275 w 1678675"/>
                <a:gd name="connsiteY4" fmla="*/ 27295 h 491327"/>
                <a:gd name="connsiteX5" fmla="*/ 1009934 w 1678675"/>
                <a:gd name="connsiteY5" fmla="*/ 464024 h 491327"/>
                <a:gd name="connsiteX6" fmla="*/ 1146412 w 1678675"/>
                <a:gd name="connsiteY6" fmla="*/ 13647 h 491327"/>
                <a:gd name="connsiteX7" fmla="*/ 1364776 w 1678675"/>
                <a:gd name="connsiteY7" fmla="*/ 464024 h 491327"/>
                <a:gd name="connsiteX8" fmla="*/ 1528549 w 1678675"/>
                <a:gd name="connsiteY8" fmla="*/ 40943 h 491327"/>
                <a:gd name="connsiteX9" fmla="*/ 1678675 w 1678675"/>
                <a:gd name="connsiteY9" fmla="*/ 300250 h 49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8675" h="491327">
                  <a:moveTo>
                    <a:pt x="0" y="0"/>
                  </a:moveTo>
                  <a:cubicBezTo>
                    <a:pt x="55728" y="244522"/>
                    <a:pt x="111457" y="489045"/>
                    <a:pt x="177421" y="491319"/>
                  </a:cubicBezTo>
                  <a:cubicBezTo>
                    <a:pt x="243385" y="493593"/>
                    <a:pt x="325272" y="13647"/>
                    <a:pt x="395785" y="13647"/>
                  </a:cubicBezTo>
                  <a:cubicBezTo>
                    <a:pt x="466298" y="13647"/>
                    <a:pt x="539087" y="489044"/>
                    <a:pt x="600502" y="491319"/>
                  </a:cubicBezTo>
                  <a:cubicBezTo>
                    <a:pt x="661917" y="493594"/>
                    <a:pt x="696036" y="31844"/>
                    <a:pt x="764275" y="27295"/>
                  </a:cubicBezTo>
                  <a:cubicBezTo>
                    <a:pt x="832514" y="22746"/>
                    <a:pt x="946245" y="466299"/>
                    <a:pt x="1009934" y="464024"/>
                  </a:cubicBezTo>
                  <a:cubicBezTo>
                    <a:pt x="1073623" y="461749"/>
                    <a:pt x="1087272" y="13647"/>
                    <a:pt x="1146412" y="13647"/>
                  </a:cubicBezTo>
                  <a:cubicBezTo>
                    <a:pt x="1205552" y="13647"/>
                    <a:pt x="1301087" y="459475"/>
                    <a:pt x="1364776" y="464024"/>
                  </a:cubicBezTo>
                  <a:cubicBezTo>
                    <a:pt x="1428465" y="468573"/>
                    <a:pt x="1476233" y="68239"/>
                    <a:pt x="1528549" y="40943"/>
                  </a:cubicBezTo>
                  <a:cubicBezTo>
                    <a:pt x="1580865" y="13647"/>
                    <a:pt x="1629770" y="156948"/>
                    <a:pt x="1678675" y="300250"/>
                  </a:cubicBezTo>
                </a:path>
              </a:pathLst>
            </a:custGeom>
            <a:noFill/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781862" y="2047677"/>
              <a:ext cx="2152515" cy="61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K.E. ≠ 0 </a:t>
              </a:r>
              <a:r>
                <a:rPr lang="en-US" sz="1600" b="1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(↑)</a:t>
              </a:r>
              <a:endParaRPr lang="en-US" sz="1600" b="1" dirty="0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781860" y="2614109"/>
              <a:ext cx="1940944" cy="61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P.E. = 0</a:t>
              </a:r>
              <a:endParaRPr lang="en-US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588861" y="3139379"/>
              <a:ext cx="1940944" cy="61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600" b="1" dirty="0" smtClean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ψ</a:t>
              </a:r>
              <a:r>
                <a:rPr lang="en-US" sz="1600" b="1" dirty="0" smtClean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 ≠ 0</a:t>
              </a:r>
              <a:endParaRPr lang="en-US" sz="1600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3022942" y="5521326"/>
              <a:ext cx="5048772" cy="0"/>
            </a:xfrm>
            <a:prstGeom prst="straightConnector1">
              <a:avLst/>
            </a:prstGeom>
            <a:ln w="57150">
              <a:solidFill>
                <a:schemeClr val="accent4">
                  <a:lumMod val="75000"/>
                </a:schemeClr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5387177" y="4908726"/>
              <a:ext cx="495011" cy="6161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L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598489" y="5580820"/>
              <a:ext cx="1403039" cy="61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ED524F"/>
                  </a:solidFill>
                  <a:latin typeface="+mj-lt"/>
                  <a:cs typeface="Times New Roman" panose="02020603050405020304" pitchFamily="18" charset="0"/>
                </a:rPr>
                <a:t>X = 0</a:t>
              </a:r>
              <a:endParaRPr lang="en-US" sz="1600" baseline="30000" dirty="0">
                <a:solidFill>
                  <a:srgbClr val="ED524F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542415" y="5564783"/>
              <a:ext cx="1409256" cy="61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ED524F"/>
                  </a:solidFill>
                  <a:latin typeface="+mj-lt"/>
                  <a:cs typeface="Times New Roman" panose="02020603050405020304" pitchFamily="18" charset="0"/>
                </a:rPr>
                <a:t>X = L</a:t>
              </a:r>
              <a:endParaRPr lang="en-US" sz="1600" baseline="30000" dirty="0">
                <a:solidFill>
                  <a:srgbClr val="ED524F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598489" y="5993498"/>
              <a:ext cx="1195755" cy="61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600" dirty="0" smtClean="0">
                  <a:solidFill>
                    <a:srgbClr val="ED524F"/>
                  </a:solidFill>
                  <a:latin typeface="+mj-lt"/>
                  <a:cs typeface="Times New Roman" panose="02020603050405020304" pitchFamily="18" charset="0"/>
                </a:rPr>
                <a:t>ψ</a:t>
              </a:r>
              <a:r>
                <a:rPr lang="en-US" sz="1600" dirty="0" smtClean="0">
                  <a:solidFill>
                    <a:srgbClr val="ED524F"/>
                  </a:solidFill>
                  <a:latin typeface="+mj-lt"/>
                  <a:cs typeface="Times New Roman" panose="02020603050405020304" pitchFamily="18" charset="0"/>
                </a:rPr>
                <a:t> = 0</a:t>
              </a:r>
              <a:endParaRPr lang="en-US" sz="1600" dirty="0">
                <a:solidFill>
                  <a:srgbClr val="ED524F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542415" y="5993498"/>
              <a:ext cx="1342776" cy="61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600" dirty="0" smtClean="0">
                  <a:solidFill>
                    <a:srgbClr val="ED524F"/>
                  </a:solidFill>
                  <a:latin typeface="+mj-lt"/>
                  <a:cs typeface="Times New Roman" panose="02020603050405020304" pitchFamily="18" charset="0"/>
                </a:rPr>
                <a:t>ψ</a:t>
              </a:r>
              <a:r>
                <a:rPr lang="en-US" sz="1600" dirty="0" smtClean="0">
                  <a:solidFill>
                    <a:srgbClr val="ED524F"/>
                  </a:solidFill>
                  <a:latin typeface="+mj-lt"/>
                  <a:cs typeface="Times New Roman" panose="02020603050405020304" pitchFamily="18" charset="0"/>
                </a:rPr>
                <a:t> = 0</a:t>
              </a:r>
              <a:endParaRPr lang="en-US" sz="1600" dirty="0">
                <a:solidFill>
                  <a:srgbClr val="ED524F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S. Vadgama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Electronic Materials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64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D61FEC-075B-4EDD-97CA-36E6F72630F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223" y="6087939"/>
            <a:ext cx="2554142" cy="5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S. Vadgama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Electronic Materials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S. Vadgama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Electronic Materials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S. Vadgama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Electronic Materials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S. Vadgama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Electronic Materials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225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8" descr="How to write an Integration test for Node Application"/>
          <p:cNvPicPr>
            <a:picLocks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95" y="2104932"/>
            <a:ext cx="4572000" cy="212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32920" cy="1844608"/>
          </a:xfrm>
        </p:spPr>
        <p:txBody>
          <a:bodyPr wrap="square">
            <a:sp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S. Vadgama</a:t>
            </a:r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Electronic Materials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599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S. Vadgama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Electronic Materials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692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S. Vadgama</a:t>
            </a: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Electronic Materials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1844608"/>
          </a:xfrm>
        </p:spPr>
        <p:txBody>
          <a:bodyPr>
            <a:sp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S. Vadgama</a:t>
            </a: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Electronic Materials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077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S. Vadgama</a:t>
            </a: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Electronic Materials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68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S. Vadgama</a:t>
            </a: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Electronic Materials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1844608"/>
          </a:xfrm>
        </p:spPr>
        <p:txBody>
          <a:bodyPr>
            <a:sp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S. Vadgama</a:t>
            </a: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Electronic Materials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568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94" r:id="rId3"/>
    <p:sldLayoutId id="2147483693" r:id="rId4"/>
    <p:sldLayoutId id="2147483687" r:id="rId5"/>
    <p:sldLayoutId id="2147483696" r:id="rId6"/>
    <p:sldLayoutId id="2147483695" r:id="rId7"/>
    <p:sldLayoutId id="2147483688" r:id="rId8"/>
    <p:sldLayoutId id="2147483698" r:id="rId9"/>
    <p:sldLayoutId id="2147483697" r:id="rId10"/>
    <p:sldLayoutId id="2147483671" r:id="rId11"/>
    <p:sldLayoutId id="2147483672" r:id="rId12"/>
    <p:sldLayoutId id="2147483689" r:id="rId13"/>
    <p:sldLayoutId id="2147483690" r:id="rId14"/>
    <p:sldLayoutId id="2147483674" r:id="rId15"/>
    <p:sldLayoutId id="2147483676" r:id="rId16"/>
    <p:sldLayoutId id="2147483677" r:id="rId17"/>
    <p:sldLayoutId id="2147483678" r:id="rId18"/>
    <p:sldLayoutId id="2147483679" r:id="rId19"/>
    <p:sldLayoutId id="2147483681" r:id="rId20"/>
    <p:sldLayoutId id="2147483683" r:id="rId21"/>
    <p:sldLayoutId id="2147483682" r:id="rId22"/>
    <p:sldLayoutId id="2147483684" r:id="rId23"/>
    <p:sldLayoutId id="2147483685" r:id="rId24"/>
    <p:sldLayoutId id="2147483686" r:id="rId2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5" Type="http://schemas.openxmlformats.org/officeDocument/2006/relationships/image" Target="../media/image298.png"/><Relationship Id="rId15" Type="http://schemas.openxmlformats.org/officeDocument/2006/relationships/image" Target="../media/image308.png"/><Relationship Id="rId10" Type="http://schemas.openxmlformats.org/officeDocument/2006/relationships/image" Target="../media/image303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30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1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9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0.png"/><Relationship Id="rId7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7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29.png"/><Relationship Id="rId7" Type="http://schemas.openxmlformats.org/officeDocument/2006/relationships/image" Target="../media/image332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1.png"/><Relationship Id="rId5" Type="http://schemas.openxmlformats.org/officeDocument/2006/relationships/image" Target="../media/image336.png"/><Relationship Id="rId10" Type="http://schemas.openxmlformats.org/officeDocument/2006/relationships/image" Target="../media/image335.png"/><Relationship Id="rId4" Type="http://schemas.openxmlformats.org/officeDocument/2006/relationships/image" Target="../media/image330.png"/><Relationship Id="rId9" Type="http://schemas.openxmlformats.org/officeDocument/2006/relationships/image" Target="../media/image33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3" Type="http://schemas.openxmlformats.org/officeDocument/2006/relationships/image" Target="../media/image343.png"/><Relationship Id="rId7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6.png"/><Relationship Id="rId5" Type="http://schemas.openxmlformats.org/officeDocument/2006/relationships/image" Target="../media/image345.png"/><Relationship Id="rId10" Type="http://schemas.openxmlformats.org/officeDocument/2006/relationships/image" Target="../media/image340.png"/><Relationship Id="rId4" Type="http://schemas.openxmlformats.org/officeDocument/2006/relationships/image" Target="../media/image344.png"/><Relationship Id="rId9" Type="http://schemas.openxmlformats.org/officeDocument/2006/relationships/image" Target="../media/image339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3" Type="http://schemas.openxmlformats.org/officeDocument/2006/relationships/image" Target="../media/image341.png"/><Relationship Id="rId7" Type="http://schemas.openxmlformats.org/officeDocument/2006/relationships/image" Target="../media/image347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42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13" Type="http://schemas.openxmlformats.org/officeDocument/2006/relationships/image" Target="../media/image350.png"/><Relationship Id="rId3" Type="http://schemas.openxmlformats.org/officeDocument/2006/relationships/image" Target="../media/image360.png"/><Relationship Id="rId7" Type="http://schemas.openxmlformats.org/officeDocument/2006/relationships/image" Target="../media/image364.png"/><Relationship Id="rId12" Type="http://schemas.openxmlformats.org/officeDocument/2006/relationships/image" Target="../media/image369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3.png"/><Relationship Id="rId11" Type="http://schemas.openxmlformats.org/officeDocument/2006/relationships/image" Target="../media/image368.png"/><Relationship Id="rId5" Type="http://schemas.openxmlformats.org/officeDocument/2006/relationships/image" Target="../media/image362.png"/><Relationship Id="rId10" Type="http://schemas.openxmlformats.org/officeDocument/2006/relationships/image" Target="../media/image367.png"/><Relationship Id="rId4" Type="http://schemas.openxmlformats.org/officeDocument/2006/relationships/image" Target="../media/image361.png"/><Relationship Id="rId9" Type="http://schemas.openxmlformats.org/officeDocument/2006/relationships/image" Target="../media/image366.png"/><Relationship Id="rId14" Type="http://schemas.openxmlformats.org/officeDocument/2006/relationships/image" Target="../media/image352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0.png"/><Relationship Id="rId7" Type="http://schemas.openxmlformats.org/officeDocument/2006/relationships/image" Target="../media/image372.png"/><Relationship Id="rId2" Type="http://schemas.openxmlformats.org/officeDocument/2006/relationships/image" Target="../media/image32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20.png"/><Relationship Id="rId5" Type="http://schemas.openxmlformats.org/officeDocument/2006/relationships/image" Target="../media/image3310.png"/><Relationship Id="rId4" Type="http://schemas.openxmlformats.org/officeDocument/2006/relationships/image" Target="../media/image330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3" Type="http://schemas.openxmlformats.org/officeDocument/2006/relationships/image" Target="../media/image379.png"/><Relationship Id="rId7" Type="http://schemas.openxmlformats.org/officeDocument/2006/relationships/image" Target="../media/image383.png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2.png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8.png"/><Relationship Id="rId4" Type="http://schemas.openxmlformats.org/officeDocument/2006/relationships/image" Target="../media/image357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371.png"/><Relationship Id="rId7" Type="http://schemas.openxmlformats.org/officeDocument/2006/relationships/image" Target="../media/image38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1.png"/><Relationship Id="rId5" Type="http://schemas.openxmlformats.org/officeDocument/2006/relationships/image" Target="../media/image550.png"/><Relationship Id="rId4" Type="http://schemas.openxmlformats.org/officeDocument/2006/relationships/image" Target="../media/image5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70.png"/><Relationship Id="rId7" Type="http://schemas.openxmlformats.org/officeDocument/2006/relationships/image" Target="../media/image61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0.png"/><Relationship Id="rId10" Type="http://schemas.openxmlformats.org/officeDocument/2006/relationships/image" Target="../media/image64.png"/><Relationship Id="rId4" Type="http://schemas.openxmlformats.org/officeDocument/2006/relationships/image" Target="../media/image580.png"/><Relationship Id="rId9" Type="http://schemas.openxmlformats.org/officeDocument/2006/relationships/image" Target="../media/image6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png"/><Relationship Id="rId7" Type="http://schemas.openxmlformats.org/officeDocument/2006/relationships/image" Target="../media/image54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71.png"/><Relationship Id="rId10" Type="http://schemas.openxmlformats.org/officeDocument/2006/relationships/image" Target="../media/image74.png"/><Relationship Id="rId4" Type="http://schemas.openxmlformats.org/officeDocument/2006/relationships/image" Target="../media/image70.png"/><Relationship Id="rId9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76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1.png"/><Relationship Id="rId9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91.png"/><Relationship Id="rId7" Type="http://schemas.openxmlformats.org/officeDocument/2006/relationships/image" Target="../media/image104.png"/><Relationship Id="rId1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11" Type="http://schemas.openxmlformats.org/officeDocument/2006/relationships/image" Target="../media/image890.png"/><Relationship Id="rId10" Type="http://schemas.openxmlformats.org/officeDocument/2006/relationships/image" Target="../media/image89.png"/><Relationship Id="rId9" Type="http://schemas.openxmlformats.org/officeDocument/2006/relationships/image" Target="../media/image88.png"/><Relationship Id="rId1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95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0.png"/><Relationship Id="rId5" Type="http://schemas.openxmlformats.org/officeDocument/2006/relationships/image" Target="../media/image128.png"/><Relationship Id="rId4" Type="http://schemas.openxmlformats.org/officeDocument/2006/relationships/image" Target="../media/image98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4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10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49.png"/><Relationship Id="rId7" Type="http://schemas.openxmlformats.org/officeDocument/2006/relationships/image" Target="../media/image123.png"/><Relationship Id="rId12" Type="http://schemas.openxmlformats.org/officeDocument/2006/relationships/image" Target="../media/image13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11" Type="http://schemas.openxmlformats.org/officeDocument/2006/relationships/image" Target="../media/image131.png"/><Relationship Id="rId5" Type="http://schemas.openxmlformats.org/officeDocument/2006/relationships/image" Target="../media/image121.png"/><Relationship Id="rId10" Type="http://schemas.openxmlformats.org/officeDocument/2006/relationships/image" Target="../media/image129.png"/><Relationship Id="rId4" Type="http://schemas.openxmlformats.org/officeDocument/2006/relationships/image" Target="../media/image120.png"/><Relationship Id="rId9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10" Type="http://schemas.openxmlformats.org/officeDocument/2006/relationships/image" Target="../media/image154.png"/><Relationship Id="rId4" Type="http://schemas.openxmlformats.org/officeDocument/2006/relationships/image" Target="../media/image135.png"/><Relationship Id="rId9" Type="http://schemas.openxmlformats.org/officeDocument/2006/relationships/image" Target="../media/image1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3.png"/><Relationship Id="rId8" Type="http://schemas.openxmlformats.org/officeDocument/2006/relationships/image" Target="../media/image157.png"/><Relationship Id="rId7" Type="http://schemas.openxmlformats.org/officeDocument/2006/relationships/image" Target="../media/image156.png"/><Relationship Id="rId17" Type="http://schemas.openxmlformats.org/officeDocument/2006/relationships/image" Target="../media/image150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5.xml"/><Relationship Id="rId15" Type="http://schemas.openxmlformats.org/officeDocument/2006/relationships/image" Target="../media/image147.png"/><Relationship Id="rId9" Type="http://schemas.openxmlformats.org/officeDocument/2006/relationships/image" Target="../media/image158.png"/><Relationship Id="rId14" Type="http://schemas.openxmlformats.org/officeDocument/2006/relationships/image" Target="../media/image146.png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2.png"/><Relationship Id="rId21" Type="http://schemas.openxmlformats.org/officeDocument/2006/relationships/image" Target="../media/image176.png"/><Relationship Id="rId25" Type="http://schemas.openxmlformats.org/officeDocument/2006/relationships/image" Target="../media/image161.png"/><Relationship Id="rId20" Type="http://schemas.openxmlformats.org/officeDocument/2006/relationships/image" Target="../media/image151.png"/><Relationship Id="rId29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24" Type="http://schemas.openxmlformats.org/officeDocument/2006/relationships/image" Target="../media/image159.png"/><Relationship Id="rId23" Type="http://schemas.openxmlformats.org/officeDocument/2006/relationships/image" Target="../media/image155.png"/><Relationship Id="rId28" Type="http://schemas.openxmlformats.org/officeDocument/2006/relationships/image" Target="../media/image165.png"/><Relationship Id="rId19" Type="http://schemas.openxmlformats.org/officeDocument/2006/relationships/image" Target="../media/image175.png"/><Relationship Id="rId31" Type="http://schemas.openxmlformats.org/officeDocument/2006/relationships/image" Target="../media/image168.png"/><Relationship Id="rId22" Type="http://schemas.openxmlformats.org/officeDocument/2006/relationships/image" Target="../media/image152.png"/><Relationship Id="rId27" Type="http://schemas.openxmlformats.org/officeDocument/2006/relationships/image" Target="../media/image164.png"/><Relationship Id="rId30" Type="http://schemas.openxmlformats.org/officeDocument/2006/relationships/image" Target="../media/image1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microsoft.com/office/2007/relationships/hdphoto" Target="../media/hdphoto4.wdp"/><Relationship Id="rId7" Type="http://schemas.openxmlformats.org/officeDocument/2006/relationships/image" Target="../media/image17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Relationship Id="rId9" Type="http://schemas.openxmlformats.org/officeDocument/2006/relationships/image" Target="../media/image17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microsoft.com/office/2007/relationships/hdphoto" Target="../media/hdphoto5.wdp"/><Relationship Id="rId7" Type="http://schemas.openxmlformats.org/officeDocument/2006/relationships/image" Target="../media/image191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06.png"/><Relationship Id="rId18" Type="http://schemas.openxmlformats.org/officeDocument/2006/relationships/image" Target="../media/image211.png"/><Relationship Id="rId3" Type="http://schemas.openxmlformats.org/officeDocument/2006/relationships/image" Target="../media/image195.jpeg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17" Type="http://schemas.openxmlformats.org/officeDocument/2006/relationships/image" Target="../media/image210.png"/><Relationship Id="rId2" Type="http://schemas.openxmlformats.org/officeDocument/2006/relationships/image" Target="../media/image195.png"/><Relationship Id="rId16" Type="http://schemas.openxmlformats.org/officeDocument/2006/relationships/image" Target="../media/image2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8.png"/><Relationship Id="rId15" Type="http://schemas.openxmlformats.org/officeDocument/2006/relationships/image" Target="../media/image208.png"/><Relationship Id="rId10" Type="http://schemas.openxmlformats.org/officeDocument/2006/relationships/image" Target="../media/image203.png"/><Relationship Id="rId19" Type="http://schemas.openxmlformats.org/officeDocument/2006/relationships/image" Target="../media/image212.png"/><Relationship Id="rId4" Type="http://schemas.openxmlformats.org/officeDocument/2006/relationships/image" Target="../media/image197.png"/><Relationship Id="rId9" Type="http://schemas.openxmlformats.org/officeDocument/2006/relationships/image" Target="../media/image202.png"/><Relationship Id="rId14" Type="http://schemas.openxmlformats.org/officeDocument/2006/relationships/image" Target="../media/image20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2" Type="http://schemas.openxmlformats.org/officeDocument/2006/relationships/image" Target="../media/image19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196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3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jpe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63.png"/><Relationship Id="rId7" Type="http://schemas.openxmlformats.org/officeDocument/2006/relationships/image" Target="../media/image267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10" Type="http://schemas.openxmlformats.org/officeDocument/2006/relationships/image" Target="../media/image270.png"/><Relationship Id="rId4" Type="http://schemas.openxmlformats.org/officeDocument/2006/relationships/image" Target="../media/image264.png"/><Relationship Id="rId9" Type="http://schemas.openxmlformats.org/officeDocument/2006/relationships/image" Target="../media/image26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2.png"/><Relationship Id="rId7" Type="http://schemas.openxmlformats.org/officeDocument/2006/relationships/image" Target="../media/image276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10" Type="http://schemas.openxmlformats.org/officeDocument/2006/relationships/image" Target="../media/image294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5648" y="1589330"/>
            <a:ext cx="7035300" cy="2578780"/>
          </a:xfrm>
        </p:spPr>
        <p:txBody>
          <a:bodyPr/>
          <a:lstStyle/>
          <a:p>
            <a:r>
              <a:rPr lang="en-US" dirty="0" smtClean="0"/>
              <a:t>Module:1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Electronic Materials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ishal.vadgama@darshan.ac.in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+91 8866118980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829419" y="5646830"/>
            <a:ext cx="3735998" cy="290081"/>
          </a:xfrm>
        </p:spPr>
        <p:txBody>
          <a:bodyPr/>
          <a:lstStyle/>
          <a:p>
            <a:r>
              <a:rPr lang="en-US" dirty="0"/>
              <a:t>Humanities and Science Department</a:t>
            </a:r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Prof. Vishal S. </a:t>
            </a:r>
            <a:r>
              <a:rPr lang="en-US" dirty="0" err="1" smtClean="0"/>
              <a:t>Vadgama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b="1" dirty="0" smtClean="0"/>
          </a:p>
          <a:p>
            <a:r>
              <a:rPr lang="en-US" b="1" dirty="0" smtClean="0"/>
              <a:t>Basic </a:t>
            </a:r>
            <a:r>
              <a:rPr lang="en-US" b="1" dirty="0"/>
              <a:t>Science (Physics) (</a:t>
            </a:r>
            <a:r>
              <a:rPr lang="en-US" b="1" dirty="0" smtClean="0"/>
              <a:t>BSP)</a:t>
            </a:r>
          </a:p>
          <a:p>
            <a:endParaRPr lang="en-US" b="1" dirty="0"/>
          </a:p>
          <a:p>
            <a:r>
              <a:rPr lang="en-US" dirty="0" smtClean="0"/>
              <a:t>GTU </a:t>
            </a:r>
            <a:r>
              <a:rPr lang="en-US" dirty="0"/>
              <a:t># 3110018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598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Terms related to electricity</a:t>
            </a:r>
            <a:endParaRPr lang="en-US" dirty="0"/>
          </a:p>
        </p:txBody>
      </p: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117532" y="739434"/>
            <a:ext cx="8332511" cy="802763"/>
          </a:xfrm>
        </p:spPr>
        <p:txBody>
          <a:bodyPr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 smtClean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Electric field:  </a:t>
            </a:r>
            <a:r>
              <a:rPr lang="en-US" dirty="0" smtClean="0">
                <a:latin typeface="+mj-lt"/>
                <a:cs typeface="Times New Roman" panose="02020603050405020304" pitchFamily="18" charset="0"/>
              </a:rPr>
              <a:t>Voltage drop per </a:t>
            </a:r>
            <a:r>
              <a:rPr lang="en-US" dirty="0" smtClean="0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rPr>
              <a:t>unit length</a:t>
            </a:r>
            <a:r>
              <a:rPr lang="en-US" dirty="0" smtClean="0">
                <a:latin typeface="+mj-lt"/>
                <a:cs typeface="Times New Roman" panose="02020603050405020304" pitchFamily="18" charset="0"/>
              </a:rPr>
              <a:t> of a conductor.</a:t>
            </a:r>
            <a:endParaRPr lang="en-US" dirty="0">
              <a:latin typeface="+mj-lt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6228712" y="2402854"/>
            <a:ext cx="5322626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242360" y="4220281"/>
            <a:ext cx="5322626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6135447" y="1904707"/>
            <a:ext cx="5456835" cy="406213"/>
            <a:chOff x="5379487" y="2258702"/>
            <a:chExt cx="5456835" cy="406213"/>
          </a:xfrm>
          <a:solidFill>
            <a:schemeClr val="accent5">
              <a:lumMod val="50000"/>
            </a:schemeClr>
          </a:solidFill>
        </p:grpSpPr>
        <p:sp>
          <p:nvSpPr>
            <p:cNvPr id="50" name="Plus 49"/>
            <p:cNvSpPr/>
            <p:nvPr/>
          </p:nvSpPr>
          <p:spPr>
            <a:xfrm>
              <a:off x="5379487" y="2270457"/>
              <a:ext cx="450376" cy="382137"/>
            </a:xfrm>
            <a:prstGeom prst="mathPlus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1" name="Plus 50"/>
            <p:cNvSpPr/>
            <p:nvPr/>
          </p:nvSpPr>
          <p:spPr>
            <a:xfrm>
              <a:off x="6082349" y="2270457"/>
              <a:ext cx="450376" cy="382137"/>
            </a:xfrm>
            <a:prstGeom prst="mathPlus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2" name="Plus 51"/>
            <p:cNvSpPr/>
            <p:nvPr/>
          </p:nvSpPr>
          <p:spPr>
            <a:xfrm>
              <a:off x="6787482" y="2270458"/>
              <a:ext cx="450376" cy="382137"/>
            </a:xfrm>
            <a:prstGeom prst="mathPlus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" name="Plus 52"/>
            <p:cNvSpPr/>
            <p:nvPr/>
          </p:nvSpPr>
          <p:spPr>
            <a:xfrm>
              <a:off x="7488074" y="2282778"/>
              <a:ext cx="450376" cy="382137"/>
            </a:xfrm>
            <a:prstGeom prst="mathPlus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4" name="Plus 53"/>
            <p:cNvSpPr/>
            <p:nvPr/>
          </p:nvSpPr>
          <p:spPr>
            <a:xfrm>
              <a:off x="8193207" y="2270459"/>
              <a:ext cx="450376" cy="382137"/>
            </a:xfrm>
            <a:prstGeom prst="mathPlus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5" name="Plus 54"/>
            <p:cNvSpPr/>
            <p:nvPr/>
          </p:nvSpPr>
          <p:spPr>
            <a:xfrm>
              <a:off x="8939290" y="2258702"/>
              <a:ext cx="450376" cy="382137"/>
            </a:xfrm>
            <a:prstGeom prst="mathPlus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6" name="Plus 55"/>
            <p:cNvSpPr/>
            <p:nvPr/>
          </p:nvSpPr>
          <p:spPr>
            <a:xfrm>
              <a:off x="9644419" y="2259841"/>
              <a:ext cx="450376" cy="382137"/>
            </a:xfrm>
            <a:prstGeom prst="mathPlus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7" name="Plus 56"/>
            <p:cNvSpPr/>
            <p:nvPr/>
          </p:nvSpPr>
          <p:spPr>
            <a:xfrm>
              <a:off x="10385946" y="2264960"/>
              <a:ext cx="450376" cy="382137"/>
            </a:xfrm>
            <a:prstGeom prst="mathPlus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201416" y="4397701"/>
            <a:ext cx="5463599" cy="302526"/>
            <a:chOff x="5486400" y="4683456"/>
            <a:chExt cx="5463599" cy="302526"/>
          </a:xfrm>
          <a:solidFill>
            <a:schemeClr val="accent5">
              <a:lumMod val="50000"/>
            </a:schemeClr>
          </a:solidFill>
        </p:grpSpPr>
        <p:sp>
          <p:nvSpPr>
            <p:cNvPr id="59" name="Minus 58"/>
            <p:cNvSpPr/>
            <p:nvPr/>
          </p:nvSpPr>
          <p:spPr>
            <a:xfrm>
              <a:off x="5486400" y="4694829"/>
              <a:ext cx="477674" cy="272956"/>
            </a:xfrm>
            <a:prstGeom prst="mathMinus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0" name="Minus 59"/>
            <p:cNvSpPr/>
            <p:nvPr/>
          </p:nvSpPr>
          <p:spPr>
            <a:xfrm>
              <a:off x="6714695" y="4708477"/>
              <a:ext cx="477674" cy="272956"/>
            </a:xfrm>
            <a:prstGeom prst="mathMinus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1" name="Minus 60"/>
            <p:cNvSpPr/>
            <p:nvPr/>
          </p:nvSpPr>
          <p:spPr>
            <a:xfrm>
              <a:off x="7344755" y="4713026"/>
              <a:ext cx="477674" cy="272956"/>
            </a:xfrm>
            <a:prstGeom prst="mathMinus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2" name="Minus 61"/>
            <p:cNvSpPr/>
            <p:nvPr/>
          </p:nvSpPr>
          <p:spPr>
            <a:xfrm>
              <a:off x="7974815" y="4710750"/>
              <a:ext cx="477674" cy="272956"/>
            </a:xfrm>
            <a:prstGeom prst="mathMinus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3" name="Minus 62"/>
            <p:cNvSpPr/>
            <p:nvPr/>
          </p:nvSpPr>
          <p:spPr>
            <a:xfrm>
              <a:off x="8607151" y="4708477"/>
              <a:ext cx="477674" cy="272956"/>
            </a:xfrm>
            <a:prstGeom prst="mathMinus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4" name="Minus 63"/>
            <p:cNvSpPr/>
            <p:nvPr/>
          </p:nvSpPr>
          <p:spPr>
            <a:xfrm>
              <a:off x="9234935" y="4690279"/>
              <a:ext cx="477674" cy="272956"/>
            </a:xfrm>
            <a:prstGeom prst="mathMinus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5" name="Minus 64"/>
            <p:cNvSpPr/>
            <p:nvPr/>
          </p:nvSpPr>
          <p:spPr>
            <a:xfrm>
              <a:off x="9842265" y="4690279"/>
              <a:ext cx="477674" cy="272956"/>
            </a:xfrm>
            <a:prstGeom prst="mathMinus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6" name="Minus 65"/>
            <p:cNvSpPr/>
            <p:nvPr/>
          </p:nvSpPr>
          <p:spPr>
            <a:xfrm>
              <a:off x="10472325" y="4683456"/>
              <a:ext cx="477674" cy="272956"/>
            </a:xfrm>
            <a:prstGeom prst="mathMinus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7" name="Minus 66"/>
            <p:cNvSpPr/>
            <p:nvPr/>
          </p:nvSpPr>
          <p:spPr>
            <a:xfrm>
              <a:off x="6107365" y="4690279"/>
              <a:ext cx="477674" cy="272956"/>
            </a:xfrm>
            <a:prstGeom prst="mathMinus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453901" y="2662161"/>
            <a:ext cx="4817679" cy="1385248"/>
            <a:chOff x="5725237" y="2947916"/>
            <a:chExt cx="4817679" cy="1385248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5725237" y="2947916"/>
              <a:ext cx="0" cy="1378424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6259777" y="2950188"/>
              <a:ext cx="0" cy="1378424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6764751" y="2950188"/>
              <a:ext cx="0" cy="1378424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/>
            <p:nvPr/>
          </p:nvCxnSpPr>
          <p:spPr>
            <a:xfrm>
              <a:off x="7256075" y="2950188"/>
              <a:ext cx="0" cy="1378424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>
              <a:off x="10049212" y="2954740"/>
              <a:ext cx="0" cy="1378424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10542916" y="2950188"/>
              <a:ext cx="0" cy="1378424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9532914" y="2954740"/>
              <a:ext cx="0" cy="1378424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9012081" y="2947916"/>
              <a:ext cx="0" cy="1378424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8450043" y="2575727"/>
                <a:ext cx="957249" cy="114941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pos m:val="top"/>
                          <m:ctrlPr>
                            <a:rPr lang="en-US" sz="5400" i="1" smtClean="0">
                              <a:ln w="0"/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1"/>
                            </m:rPr>
                            <a:rPr lang="en-US" sz="5400" i="0" smtClean="0">
                              <a:ln w="0"/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</m:groupChr>
                    </m:oMath>
                  </m:oMathPara>
                </a14:m>
                <a:endParaRPr lang="en-US" sz="5400" b="1" cap="none" spc="0" dirty="0">
                  <a:ln w="127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chemeClr val="accent4">
                      <a:lumMod val="75000"/>
                    </a:schemeClr>
                  </a:solidFill>
                  <a:effectLst>
                    <a:outerShdw dist="38100" dir="2640000" algn="bl" rotWithShape="0">
                      <a:schemeClr val="tx2">
                        <a:lumMod val="75000"/>
                      </a:schemeClr>
                    </a:outerShdw>
                  </a:effectLst>
                  <a:latin typeface="+mj-lt"/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043" y="2575727"/>
                <a:ext cx="957249" cy="11494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 77"/>
          <p:cNvSpPr/>
          <p:nvPr/>
        </p:nvSpPr>
        <p:spPr>
          <a:xfrm>
            <a:off x="5589533" y="2084210"/>
            <a:ext cx="51167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V</a:t>
            </a:r>
            <a:r>
              <a:rPr lang="en-US" sz="3200" b="1" baseline="-25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f</a:t>
            </a:r>
            <a:endParaRPr lang="en-US" sz="3200" b="1" baseline="-25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655643" y="3837947"/>
            <a:ext cx="49084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V</a:t>
            </a:r>
            <a:r>
              <a:rPr lang="en-US" sz="3200" b="1" baseline="-25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i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11682054" y="2376597"/>
            <a:ext cx="27296" cy="175373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11755938" y="2858047"/>
            <a:ext cx="38183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L</a:t>
            </a:r>
            <a:endParaRPr lang="en-US" sz="3200" b="1" baseline="-25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117532" y="4988762"/>
                <a:ext cx="3200400" cy="1280160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a:rPr lang="en-US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4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  <m: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den>
                      </m:f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  <m:r>
                            <a:rPr lang="en-US" sz="4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US" sz="4000" dirty="0">
                  <a:latin typeface="+mj-lt"/>
                </a:endParaRPr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32" y="4988762"/>
                <a:ext cx="3200400" cy="12801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/>
          <p:cNvGrpSpPr/>
          <p:nvPr/>
        </p:nvGrpSpPr>
        <p:grpSpPr>
          <a:xfrm>
            <a:off x="123654" y="1808494"/>
            <a:ext cx="3170428" cy="1222771"/>
            <a:chOff x="320488" y="1532126"/>
            <a:chExt cx="2840959" cy="1814539"/>
          </a:xfrm>
        </p:grpSpPr>
        <p:sp>
          <p:nvSpPr>
            <p:cNvPr id="84" name="TextBox 83"/>
            <p:cNvSpPr txBox="1"/>
            <p:nvPr/>
          </p:nvSpPr>
          <p:spPr>
            <a:xfrm>
              <a:off x="320488" y="2051178"/>
              <a:ext cx="1386314" cy="776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+mj-lt"/>
                  <a:cs typeface="Times New Roman" panose="02020603050405020304" pitchFamily="18" charset="0"/>
                </a:rPr>
                <a:t>We Know,</a:t>
              </a:r>
              <a:endParaRPr lang="en-US" sz="2000" dirty="0">
                <a:latin typeface="+mj-lt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/>
                <p:cNvSpPr/>
                <p:nvPr/>
              </p:nvSpPr>
              <p:spPr>
                <a:xfrm>
                  <a:off x="1737479" y="1532126"/>
                  <a:ext cx="1423968" cy="1814539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E</m:t>
                        </m:r>
                        <m:r>
                          <a:rPr lang="en-US" sz="3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F</m:t>
                            </m:r>
                            <m:r>
                              <a:rPr lang="en-US" sz="3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3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q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85" name="Rectangle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7479" y="1532126"/>
                  <a:ext cx="1423968" cy="181453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7" name="TextBox 86"/>
          <p:cNvSpPr txBox="1"/>
          <p:nvPr/>
        </p:nvSpPr>
        <p:spPr>
          <a:xfrm>
            <a:off x="4432583" y="5209547"/>
            <a:ext cx="73233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  <a:cs typeface="Times New Roman" panose="02020603050405020304" pitchFamily="18" charset="0"/>
              </a:rPr>
              <a:t>This equation is used when a moving charge goes</a:t>
            </a:r>
          </a:p>
          <a:p>
            <a:r>
              <a:rPr lang="en-US" sz="2800" dirty="0" smtClean="0">
                <a:latin typeface="+mj-lt"/>
                <a:cs typeface="Times New Roman" panose="02020603050405020304" pitchFamily="18" charset="0"/>
              </a:rPr>
              <a:t>against the field (E). </a:t>
            </a:r>
            <a:endParaRPr lang="en-US" sz="28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88" name="Left Arrow 87"/>
          <p:cNvSpPr/>
          <p:nvPr/>
        </p:nvSpPr>
        <p:spPr>
          <a:xfrm>
            <a:off x="3707697" y="5320055"/>
            <a:ext cx="571500" cy="356846"/>
          </a:xfrm>
          <a:prstGeom prst="lef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180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/>
      <p:bldP spid="77" grpId="0"/>
      <p:bldP spid="78" grpId="0"/>
      <p:bldP spid="79" grpId="0"/>
      <p:bldP spid="81" grpId="0"/>
      <p:bldP spid="82" grpId="0" animBg="1"/>
      <p:bldP spid="87" grpId="0" uiExpand="1" build="p"/>
      <p:bldP spid="88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mass of </a:t>
            </a:r>
            <a:r>
              <a:rPr lang="en-US" dirty="0" smtClean="0"/>
              <a:t>electron (m*)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0" y="840527"/>
                <a:ext cx="2604747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i="0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IN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IN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d>
                        <m:d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dk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40527"/>
                <a:ext cx="2604747" cy="9221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0" y="1892029"/>
                <a:ext cx="2604747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den>
                      </m:f>
                      <m:d>
                        <m:dPr>
                          <m:ctrlPr>
                            <a:rPr lang="en-I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92029"/>
                <a:ext cx="2604747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-1" y="2943531"/>
            <a:ext cx="4086225" cy="8569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pPr marL="0" indent="0">
              <a:buNone/>
            </a:pPr>
            <a:r>
              <a:rPr lang="en-IN" b="0" i="0" dirty="0" smtClean="0">
                <a:solidFill>
                  <a:srgbClr val="0070C0"/>
                </a:solidFill>
                <a:latin typeface="+mj-lt"/>
                <a:ea typeface="Cambria Math" panose="02040503050406030204" pitchFamily="18" charset="0"/>
              </a:rPr>
              <a:t>Energy</a:t>
            </a:r>
            <a:r>
              <a:rPr lang="en-IN" b="0" i="0" dirty="0" smtClean="0">
                <a:latin typeface="+mj-lt"/>
                <a:ea typeface="Cambria Math" panose="02040503050406030204" pitchFamily="18" charset="0"/>
              </a:rPr>
              <a:t> and </a:t>
            </a:r>
            <a:r>
              <a:rPr lang="en-IN" b="0" i="0" dirty="0" smtClean="0">
                <a:solidFill>
                  <a:srgbClr val="0070C0"/>
                </a:solidFill>
                <a:latin typeface="+mj-lt"/>
                <a:ea typeface="Cambria Math" panose="02040503050406030204" pitchFamily="18" charset="0"/>
              </a:rPr>
              <a:t>Time</a:t>
            </a:r>
            <a:r>
              <a:rPr lang="en-IN" b="0" i="0" dirty="0" smtClean="0">
                <a:latin typeface="+mj-lt"/>
                <a:ea typeface="Cambria Math" panose="02040503050406030204" pitchFamily="18" charset="0"/>
              </a:rPr>
              <a:t> are dependent </a:t>
            </a:r>
          </a:p>
          <a:p>
            <a:pPr marL="0" indent="0">
              <a:buNone/>
            </a:pPr>
            <a:r>
              <a:rPr lang="en-IN" b="0" i="0" dirty="0" smtClean="0">
                <a:latin typeface="+mj-lt"/>
                <a:ea typeface="Cambria Math" panose="02040503050406030204" pitchFamily="18" charset="0"/>
              </a:rPr>
              <a:t>term, t</a:t>
            </a:r>
            <a:r>
              <a:rPr lang="en-IN" i="0" dirty="0" smtClean="0">
                <a:latin typeface="+mj-lt"/>
              </a:rPr>
              <a:t>hat’s why we exchange it.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-1" y="4059127"/>
                <a:ext cx="4243389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den>
                      </m:f>
                      <m:d>
                        <m:d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4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4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den>
                          </m:f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4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4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den>
                          </m:f>
                        </m:e>
                      </m:d>
                      <m:r>
                        <a:rPr lang="en-I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………(2)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4059127"/>
                <a:ext cx="4243389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7871266" y="4706386"/>
            <a:ext cx="4256110" cy="1041638"/>
            <a:chOff x="5859440" y="1397852"/>
            <a:chExt cx="4256110" cy="10416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5991119" y="1762702"/>
                  <a:ext cx="1084464" cy="6767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IN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den>
                        </m:f>
                      </m:oMath>
                    </m:oMathPara>
                  </a14:m>
                  <a:endParaRPr lang="en-IN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1119" y="1762702"/>
                  <a:ext cx="1084464" cy="6767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/>
            <p:cNvSpPr/>
            <p:nvPr/>
          </p:nvSpPr>
          <p:spPr>
            <a:xfrm>
              <a:off x="5859440" y="1397852"/>
              <a:ext cx="4256110" cy="30957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algn="just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r>
                <a:rPr lang="en-US" dirty="0" smtClean="0"/>
                <a:t>According </a:t>
              </a:r>
              <a:r>
                <a:rPr lang="en-US" dirty="0"/>
                <a:t>to De-Broglie’s theorem, we </a:t>
              </a:r>
              <a:r>
                <a:rPr lang="en-US" dirty="0" smtClean="0"/>
                <a:t>know</a:t>
              </a:r>
              <a:r>
                <a:rPr lang="en-IN" dirty="0">
                  <a:latin typeface="+mj-lt"/>
                  <a:cs typeface="Times New Roman" panose="02020603050405020304" pitchFamily="18" charset="0"/>
                </a:rPr>
                <a:t>,</a:t>
              </a:r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7163508" y="1762702"/>
                  <a:ext cx="1579278" cy="6767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IN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sz="2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den>
                        </m:f>
                        <m:f>
                          <m:f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l-GR" sz="2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sz="20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den>
                        </m:f>
                      </m:oMath>
                    </m:oMathPara>
                  </a14:m>
                  <a:endParaRPr lang="en-IN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3508" y="1762702"/>
                  <a:ext cx="1579278" cy="67678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8830711" y="1856495"/>
                  <a:ext cx="128483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m:rPr>
                            <m:sty m:val="p"/>
                          </m:rPr>
                          <a:rPr lang="en-US" sz="20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IN" sz="200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0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sz="2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en-IN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0711" y="1856495"/>
                  <a:ext cx="1284839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-1" y="5168992"/>
                <a:ext cx="15022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168992"/>
                <a:ext cx="150227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0" y="5818346"/>
            <a:ext cx="4417373" cy="596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pPr marL="0" indent="0">
              <a:buNone/>
            </a:pPr>
            <a:r>
              <a:rPr lang="en-IN" b="0" i="0" dirty="0" smtClean="0">
                <a:latin typeface="+mj-lt"/>
                <a:ea typeface="Cambria Math" panose="02040503050406030204" pitchFamily="18" charset="0"/>
              </a:rPr>
              <a:t>differentiate above </a:t>
            </a:r>
            <a:r>
              <a:rPr lang="en-IN" b="0" i="0" dirty="0" err="1" smtClean="0">
                <a:latin typeface="+mj-lt"/>
                <a:ea typeface="Cambria Math" panose="02040503050406030204" pitchFamily="18" charset="0"/>
              </a:rPr>
              <a:t>equ</a:t>
            </a:r>
            <a:r>
              <a:rPr lang="en-IN" b="0" i="0" dirty="0" smtClean="0">
                <a:latin typeface="+mj-lt"/>
                <a:ea typeface="Cambria Math" panose="02040503050406030204" pitchFamily="18" charset="0"/>
              </a:rPr>
              <a:t>. w.r.t (</a:t>
            </a:r>
            <a:r>
              <a:rPr lang="en-IN" b="0" i="0" dirty="0" smtClean="0">
                <a:solidFill>
                  <a:srgbClr val="FF0000"/>
                </a:solidFill>
                <a:latin typeface="+mj-lt"/>
                <a:ea typeface="Cambria Math" panose="02040503050406030204" pitchFamily="18" charset="0"/>
              </a:rPr>
              <a:t>t</a:t>
            </a:r>
            <a:r>
              <a:rPr lang="en-IN" b="0" i="0" dirty="0" smtClean="0">
                <a:latin typeface="+mj-lt"/>
                <a:ea typeface="Cambria Math" panose="02040503050406030204" pitchFamily="18" charset="0"/>
              </a:rPr>
              <a:t>)</a:t>
            </a:r>
            <a:endParaRPr lang="en-IN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4351079" y="840527"/>
            <a:ext cx="0" cy="5655616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405633" y="840527"/>
                <a:ext cx="2165914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IN" sz="24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5633" y="840527"/>
                <a:ext cx="2165914" cy="7936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402071" y="1853228"/>
                <a:ext cx="1773434" cy="793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dk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071" y="1853228"/>
                <a:ext cx="1773434" cy="7935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152034" y="846370"/>
                <a:ext cx="2891576" cy="2772000"/>
              </a:xfrm>
              <a:prstGeom prst="rect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en-US"/>
                </a:defPPr>
                <a:lvl1pPr marL="265113" indent="-265113" algn="just"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/>
                </a:lvl1pPr>
              </a:lstStyle>
              <a:p>
                <a:pPr marL="0" indent="0" algn="l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dP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IN" dirty="0" smtClean="0"/>
              </a:p>
              <a:p>
                <a:pPr marL="0" indent="0" algn="l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dP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</m:oMath>
                  </m:oMathPara>
                </a14:m>
                <a:endParaRPr lang="en-IN" dirty="0" smtClean="0"/>
              </a:p>
              <a:p>
                <a:pPr marL="0" indent="0" algn="l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dP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I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I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I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lang="en-IN" dirty="0"/>
              </a:p>
              <a:p>
                <a:pPr marL="0" indent="0" algn="l">
                  <a:lnSpc>
                    <a:spcPct val="120000"/>
                  </a:lnSpc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034" y="846370"/>
                <a:ext cx="2891576" cy="2772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402071" y="2776233"/>
                <a:ext cx="2823145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IN" sz="2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………(3)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071" y="2776233"/>
                <a:ext cx="2823145" cy="79367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4439420" y="3699238"/>
            <a:ext cx="4264253" cy="596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pPr marL="0" indent="0">
              <a:buNone/>
            </a:pPr>
            <a:r>
              <a:rPr lang="en-IN" b="0" i="0" dirty="0" smtClean="0">
                <a:latin typeface="+mj-lt"/>
                <a:ea typeface="Cambria Math" panose="02040503050406030204" pitchFamily="18" charset="0"/>
              </a:rPr>
              <a:t>Substitute this value in </a:t>
            </a:r>
            <a:r>
              <a:rPr lang="en-IN" b="0" i="0" dirty="0" err="1" smtClean="0">
                <a:latin typeface="+mj-lt"/>
                <a:ea typeface="Cambria Math" panose="02040503050406030204" pitchFamily="18" charset="0"/>
              </a:rPr>
              <a:t>equ</a:t>
            </a:r>
            <a:r>
              <a:rPr lang="en-IN" b="0" i="0" dirty="0" smtClean="0">
                <a:latin typeface="+mj-lt"/>
                <a:ea typeface="Cambria Math" panose="02040503050406030204" pitchFamily="18" charset="0"/>
              </a:rPr>
              <a:t>. (2)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417373" y="4126771"/>
                <a:ext cx="2807843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den>
                      </m:f>
                      <m:d>
                        <m:d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4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sty m:val="p"/>
                                </m:rPr>
                                <a:rPr lang="en-IN" sz="24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4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den>
                          </m:f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IN" sz="24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373" y="4126771"/>
                <a:ext cx="2807843" cy="9221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436358" y="5160569"/>
                <a:ext cx="2135189" cy="855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IN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sSup>
                            <m:sSupPr>
                              <m:ctrlPr>
                                <a:rPr lang="en-IN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IN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I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I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lang="en-I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358" y="5160569"/>
                <a:ext cx="2135189" cy="8558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426100" y="4418295"/>
                <a:ext cx="3701276" cy="126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IN" sz="2400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4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4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</m:t>
                                      </m:r>
                                    </m:e>
                                    <m:sup>
                                      <m:r>
                                        <a:rPr lang="en-IN" sz="24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sSup>
                                    <m:sSupPr>
                                      <m:ctrlPr>
                                        <a:rPr lang="en-I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  <m:sup>
                                      <m:r>
                                        <a:rPr lang="en-IN" sz="24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………(4)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100" y="4418295"/>
                <a:ext cx="3701276" cy="126618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uiExpand="1" build="p"/>
      <p:bldP spid="18" grpId="0"/>
      <p:bldP spid="24" grpId="0"/>
      <p:bldP spid="25" grpId="0" uiExpand="1" build="p"/>
      <p:bldP spid="27" grpId="0"/>
      <p:bldP spid="29" grpId="0"/>
      <p:bldP spid="30" grpId="0" uiExpand="1" build="p" animBg="1"/>
      <p:bldP spid="31" grpId="0"/>
      <p:bldP spid="32" grpId="0" uiExpand="1" build="p"/>
      <p:bldP spid="33" grpId="0"/>
      <p:bldP spid="34" grpId="0"/>
      <p:bldP spid="3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mass of </a:t>
            </a:r>
            <a:r>
              <a:rPr lang="en-US" dirty="0" smtClean="0"/>
              <a:t>electron (m*)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-15523" y="828162"/>
                <a:ext cx="3701276" cy="126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4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IN" sz="2400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4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4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d</m:t>
                                      </m:r>
                                    </m:e>
                                    <m:sup>
                                      <m:r>
                                        <a:rPr lang="en-IN" sz="24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sSup>
                                    <m:sSupPr>
                                      <m:ctrlPr>
                                        <a:rPr lang="en-I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  <m:sup>
                                      <m:r>
                                        <a:rPr lang="en-IN" sz="24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………(4)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523" y="828162"/>
                <a:ext cx="3701276" cy="12661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0" y="2288107"/>
                <a:ext cx="45310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IN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omparing</m:t>
                      </m:r>
                      <m:r>
                        <a:rPr lang="en-IN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equ</m:t>
                      </m:r>
                      <m:r>
                        <a:rPr lang="en-IN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I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IN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with</m:t>
                      </m:r>
                      <m:r>
                        <a:rPr lang="en-IN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88107"/>
                <a:ext cx="4531057" cy="461665"/>
              </a:xfrm>
              <a:prstGeom prst="rect">
                <a:avLst/>
              </a:prstGeom>
              <a:blipFill>
                <a:blip r:embed="rId3"/>
                <a:stretch>
                  <a:fillRect l="-269" b="-171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2943537"/>
                <a:ext cx="7778220" cy="11801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IN" sz="24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N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IN" sz="24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p>
                                  <m:r>
                                    <a:rPr lang="en-IN" sz="24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IN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IN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4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p>
                                <m:sSupPr>
                                  <m:ctrlPr>
                                    <a:rPr lang="en-IN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a:rPr lang="en-IN" sz="24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Expression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effective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mass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an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electron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43537"/>
                <a:ext cx="7778220" cy="1180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-4608" y="4326678"/>
            <a:ext cx="12196608" cy="5182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dirty="0" smtClean="0"/>
              <a:t>It is clear from the above equation that effective mass of an electron depends on E – K diagram.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903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4" grpId="0"/>
      <p:bldP spid="37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1064525" y="2265528"/>
            <a:ext cx="9962866" cy="2470245"/>
          </a:xfrm>
          <a:prstGeom prst="horizontalScroll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5400" b="1" dirty="0">
                <a:solidFill>
                  <a:srgbClr val="002060"/>
                </a:solidFill>
                <a:cs typeface="Times New Roman" panose="02020603050405020304" pitchFamily="18" charset="0"/>
              </a:rPr>
              <a:t>Fermi level and </a:t>
            </a:r>
            <a:r>
              <a:rPr lang="en-US" sz="5400" b="1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fermi function</a:t>
            </a:r>
            <a:endParaRPr lang="en-US" sz="5400" b="1" dirty="0">
              <a:solidFill>
                <a:srgbClr val="00206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92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H="1">
            <a:off x="1048604" y="4542559"/>
            <a:ext cx="3651346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595931" y="3547348"/>
            <a:ext cx="2840936" cy="1993605"/>
            <a:chOff x="1582283" y="3124260"/>
            <a:chExt cx="2840936" cy="1993605"/>
          </a:xfrm>
        </p:grpSpPr>
        <p:cxnSp>
          <p:nvCxnSpPr>
            <p:cNvPr id="27" name="Straight Connector 26"/>
            <p:cNvCxnSpPr/>
            <p:nvPr/>
          </p:nvCxnSpPr>
          <p:spPr>
            <a:xfrm rot="5400000">
              <a:off x="3003447" y="3040231"/>
              <a:ext cx="0" cy="2839544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3003447" y="3381543"/>
              <a:ext cx="0" cy="2839544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3002055" y="3698093"/>
              <a:ext cx="0" cy="2839544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3003447" y="1704488"/>
              <a:ext cx="0" cy="2839544"/>
            </a:xfrm>
            <a:prstGeom prst="line">
              <a:avLst/>
            </a:prstGeom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3003447" y="2045801"/>
              <a:ext cx="0" cy="2839544"/>
            </a:xfrm>
            <a:prstGeom prst="line">
              <a:avLst/>
            </a:prstGeom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3002055" y="2362350"/>
              <a:ext cx="0" cy="2839544"/>
            </a:xfrm>
            <a:prstGeom prst="line">
              <a:avLst/>
            </a:prstGeom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Fermi level</a:t>
            </a:r>
            <a:endParaRPr lang="en-IN" dirty="0"/>
          </a:p>
        </p:txBody>
      </p:sp>
      <p:grpSp>
        <p:nvGrpSpPr>
          <p:cNvPr id="11" name="Group 10"/>
          <p:cNvGrpSpPr/>
          <p:nvPr/>
        </p:nvGrpSpPr>
        <p:grpSpPr>
          <a:xfrm>
            <a:off x="1305507" y="2879677"/>
            <a:ext cx="3808779" cy="3296241"/>
            <a:chOff x="2622643" y="1010873"/>
            <a:chExt cx="3969226" cy="3549754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2622643" y="4546978"/>
              <a:ext cx="3969226" cy="0"/>
            </a:xfrm>
            <a:prstGeom prst="straightConnector1">
              <a:avLst/>
            </a:prstGeom>
            <a:ln w="5715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2649940" y="1010873"/>
              <a:ext cx="0" cy="3549754"/>
            </a:xfrm>
            <a:prstGeom prst="straightConnector1">
              <a:avLst/>
            </a:prstGeom>
            <a:ln w="5715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4723537" y="4313928"/>
            <a:ext cx="1462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Fermi Level</a:t>
            </a:r>
            <a:endParaRPr lang="en-IN" sz="1200" b="1" baseline="-25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13648" y="2917210"/>
            <a:ext cx="1034955" cy="968754"/>
            <a:chOff x="1403493" y="2910210"/>
            <a:chExt cx="1034955" cy="968754"/>
          </a:xfrm>
        </p:grpSpPr>
        <p:sp>
          <p:nvSpPr>
            <p:cNvPr id="13" name="TextBox 12"/>
            <p:cNvSpPr txBox="1"/>
            <p:nvPr/>
          </p:nvSpPr>
          <p:spPr>
            <a:xfrm>
              <a:off x="1403493" y="3027449"/>
              <a:ext cx="1034955" cy="8515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b="1" dirty="0" smtClean="0">
                  <a:solidFill>
                    <a:srgbClr val="002060"/>
                  </a:solidFill>
                </a:rPr>
                <a:t>E</a:t>
              </a:r>
              <a:endParaRPr lang="en-IN" sz="2800" b="1" baseline="-25000" dirty="0">
                <a:solidFill>
                  <a:srgbClr val="002060"/>
                </a:solidFill>
              </a:endParaRPr>
            </a:p>
            <a:p>
              <a:pPr algn="ctr"/>
              <a:r>
                <a:rPr lang="en-IN" sz="3200" b="1" baseline="-25000" dirty="0" smtClean="0">
                  <a:solidFill>
                    <a:srgbClr val="002060"/>
                  </a:solidFill>
                </a:rPr>
                <a:t>Energy</a:t>
              </a:r>
              <a:endParaRPr lang="en-IN" b="1" baseline="-25000" dirty="0">
                <a:solidFill>
                  <a:srgbClr val="002060"/>
                </a:solidFill>
              </a:endParaRPr>
            </a:p>
          </p:txBody>
        </p:sp>
        <p:sp>
          <p:nvSpPr>
            <p:cNvPr id="14" name="Up Arrow 13"/>
            <p:cNvSpPr/>
            <p:nvPr/>
          </p:nvSpPr>
          <p:spPr>
            <a:xfrm>
              <a:off x="2096699" y="2910210"/>
              <a:ext cx="274305" cy="432000"/>
            </a:xfrm>
            <a:prstGeom prst="upArrow">
              <a:avLst/>
            </a:prstGeom>
            <a:solidFill>
              <a:srgbClr val="0782D3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182596" y="5887237"/>
            <a:ext cx="1616148" cy="616277"/>
            <a:chOff x="3662309" y="4846346"/>
            <a:chExt cx="1616148" cy="616277"/>
          </a:xfrm>
        </p:grpSpPr>
        <p:sp>
          <p:nvSpPr>
            <p:cNvPr id="16" name="Rectangle 15"/>
            <p:cNvSpPr/>
            <p:nvPr/>
          </p:nvSpPr>
          <p:spPr>
            <a:xfrm>
              <a:off x="3662309" y="4846346"/>
              <a:ext cx="16161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>
                  <a:solidFill>
                    <a:srgbClr val="002060"/>
                  </a:solidFill>
                </a:rPr>
                <a:t>Distance</a:t>
              </a:r>
            </a:p>
          </p:txBody>
        </p:sp>
        <p:sp>
          <p:nvSpPr>
            <p:cNvPr id="17" name="Up Arrow 16"/>
            <p:cNvSpPr/>
            <p:nvPr/>
          </p:nvSpPr>
          <p:spPr>
            <a:xfrm rot="5400000">
              <a:off x="4578383" y="5102623"/>
              <a:ext cx="252000" cy="468000"/>
            </a:xfrm>
            <a:prstGeom prst="upArrow">
              <a:avLst/>
            </a:prstGeom>
            <a:solidFill>
              <a:srgbClr val="0782D3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591024" y="3241929"/>
            <a:ext cx="2839543" cy="2628737"/>
            <a:chOff x="3424136" y="1656814"/>
            <a:chExt cx="2448000" cy="24480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5862084" y="1656814"/>
              <a:ext cx="0" cy="244800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448702" y="1656814"/>
              <a:ext cx="0" cy="244800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4648136" y="2859498"/>
              <a:ext cx="0" cy="244800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0" y="859142"/>
            <a:ext cx="12196608" cy="1052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b="1" dirty="0" smtClean="0">
                <a:solidFill>
                  <a:srgbClr val="0070C0"/>
                </a:solidFill>
              </a:rPr>
              <a:t>Fermi level</a:t>
            </a:r>
            <a:r>
              <a:rPr lang="en-US" dirty="0" smtClean="0"/>
              <a:t>: “ The highest energy level which an electron can occupy at absolute zero </a:t>
            </a:r>
            <a:r>
              <a:rPr lang="en-US" dirty="0" smtClean="0">
                <a:solidFill>
                  <a:srgbClr val="FF0000"/>
                </a:solidFill>
              </a:rPr>
              <a:t>(0 K) or </a:t>
            </a:r>
          </a:p>
          <a:p>
            <a:pPr marL="1971675" indent="0">
              <a:buNone/>
            </a:pPr>
            <a:r>
              <a:rPr lang="en-US" dirty="0">
                <a:solidFill>
                  <a:srgbClr val="FF0000"/>
                </a:solidFill>
              </a:rPr>
              <a:t>(– </a:t>
            </a:r>
            <a:r>
              <a:rPr lang="en-US" dirty="0" smtClean="0">
                <a:solidFill>
                  <a:srgbClr val="FF0000"/>
                </a:solidFill>
              </a:rPr>
              <a:t>273°C)</a:t>
            </a:r>
            <a:r>
              <a:rPr lang="en-US" dirty="0" smtClean="0"/>
              <a:t> temperature is called fermi level.”</a:t>
            </a:r>
            <a:endParaRPr lang="en-IN" dirty="0"/>
          </a:p>
        </p:txBody>
      </p:sp>
      <p:sp>
        <p:nvSpPr>
          <p:cNvPr id="6" name="Right Brace 5"/>
          <p:cNvSpPr/>
          <p:nvPr/>
        </p:nvSpPr>
        <p:spPr>
          <a:xfrm>
            <a:off x="4542786" y="4714038"/>
            <a:ext cx="252000" cy="102400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ight Brace 30"/>
          <p:cNvSpPr/>
          <p:nvPr/>
        </p:nvSpPr>
        <p:spPr>
          <a:xfrm>
            <a:off x="4554783" y="3348715"/>
            <a:ext cx="252000" cy="102400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4855097" y="4759896"/>
            <a:ext cx="22034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2000" b="1" dirty="0" smtClean="0">
                <a:solidFill>
                  <a:srgbClr val="C00000"/>
                </a:solidFill>
              </a:rPr>
              <a:t>Valence Band</a:t>
            </a:r>
          </a:p>
          <a:p>
            <a:pPr algn="ctr">
              <a:lnSpc>
                <a:spcPct val="150000"/>
              </a:lnSpc>
            </a:pPr>
            <a:r>
              <a:rPr lang="en-IN" sz="2000" dirty="0" smtClean="0">
                <a:solidFill>
                  <a:srgbClr val="002060"/>
                </a:solidFill>
              </a:rPr>
              <a:t>Filled energy state</a:t>
            </a:r>
            <a:endParaRPr lang="en-IN" sz="2000" dirty="0">
              <a:solidFill>
                <a:srgbClr val="00206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55097" y="3324416"/>
            <a:ext cx="22034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2000" b="1" dirty="0" smtClean="0">
                <a:solidFill>
                  <a:srgbClr val="C00000"/>
                </a:solidFill>
              </a:rPr>
              <a:t>Conduction Band</a:t>
            </a:r>
          </a:p>
          <a:p>
            <a:pPr algn="ctr">
              <a:lnSpc>
                <a:spcPct val="150000"/>
              </a:lnSpc>
            </a:pPr>
            <a:r>
              <a:rPr lang="en-IN" sz="2000" dirty="0" smtClean="0">
                <a:solidFill>
                  <a:srgbClr val="002060"/>
                </a:solidFill>
              </a:rPr>
              <a:t>Unoccupied levels</a:t>
            </a:r>
            <a:endParaRPr lang="en-IN" sz="2000" dirty="0">
              <a:solidFill>
                <a:srgbClr val="00206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257284" y="4775880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/>
          <p:cNvSpPr/>
          <p:nvPr/>
        </p:nvSpPr>
        <p:spPr>
          <a:xfrm>
            <a:off x="3474357" y="4775726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/>
          <p:cNvSpPr/>
          <p:nvPr/>
        </p:nvSpPr>
        <p:spPr>
          <a:xfrm>
            <a:off x="2641889" y="5438567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/>
          <p:cNvSpPr/>
          <p:nvPr/>
        </p:nvSpPr>
        <p:spPr>
          <a:xfrm>
            <a:off x="3151479" y="5434610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/>
          <p:cNvSpPr/>
          <p:nvPr/>
        </p:nvSpPr>
        <p:spPr>
          <a:xfrm>
            <a:off x="2443024" y="5103827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val 42"/>
          <p:cNvSpPr/>
          <p:nvPr/>
        </p:nvSpPr>
        <p:spPr>
          <a:xfrm>
            <a:off x="3317191" y="5103673"/>
            <a:ext cx="180000" cy="180000"/>
          </a:xfrm>
          <a:prstGeom prst="ellipse">
            <a:avLst/>
          </a:prstGeom>
          <a:solidFill>
            <a:srgbClr val="7030A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556052" y="4335911"/>
            <a:ext cx="5164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0 K</a:t>
            </a:r>
            <a:endParaRPr lang="en-IN" sz="20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7407555" y="3390615"/>
            <a:ext cx="4187749" cy="5735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en-IN" b="0" dirty="0">
                <a:solidFill>
                  <a:schemeClr val="tx1"/>
                </a:solidFill>
              </a:rPr>
              <a:t>No, external energy is provided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428459" y="3909011"/>
            <a:ext cx="3600894" cy="2389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b="1">
                <a:solidFill>
                  <a:srgbClr val="0070C0"/>
                </a:solidFill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IN" sz="2800" dirty="0" smtClean="0">
                <a:solidFill>
                  <a:srgbClr val="002060"/>
                </a:solidFill>
              </a:rPr>
              <a:t>Conductor / Metal</a:t>
            </a:r>
          </a:p>
          <a:p>
            <a:pPr algn="l">
              <a:lnSpc>
                <a:spcPct val="150000"/>
              </a:lnSpc>
            </a:pPr>
            <a:r>
              <a:rPr lang="en-IN" sz="2800" dirty="0" smtClean="0">
                <a:solidFill>
                  <a:srgbClr val="002060"/>
                </a:solidFill>
              </a:rPr>
              <a:t>Semi–Conductor</a:t>
            </a:r>
          </a:p>
          <a:p>
            <a:pPr algn="l">
              <a:lnSpc>
                <a:spcPct val="150000"/>
              </a:lnSpc>
            </a:pPr>
            <a:r>
              <a:rPr lang="en-IN" sz="2800" dirty="0" smtClean="0">
                <a:solidFill>
                  <a:srgbClr val="002060"/>
                </a:solidFill>
              </a:rPr>
              <a:t>Insulator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4608" y="1885293"/>
            <a:ext cx="12196608" cy="1052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b="1" dirty="0" smtClean="0">
                <a:solidFill>
                  <a:srgbClr val="0070C0"/>
                </a:solidFill>
              </a:rPr>
              <a:t>Fermi energy</a:t>
            </a:r>
            <a:r>
              <a:rPr lang="en-US" dirty="0" smtClean="0"/>
              <a:t>: “ The energy possessed by electrons in the fermi level at absolute zero </a:t>
            </a:r>
          </a:p>
          <a:p>
            <a:pPr marL="2238375" indent="0">
              <a:buNone/>
            </a:pPr>
            <a:r>
              <a:rPr lang="en-US" dirty="0" smtClean="0"/>
              <a:t>temperature is called fermi energy.”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64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7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27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83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30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15" tmFilter="0, 0; 0.125,0.2665; 0.25,0.4; 0.375,0.465; 0.5,0.5;  0.625,0.535; 0.75,0.6; 0.875,0.7335; 1,1">
                                          <p:stCondLst>
                                            <p:cond delay="165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5" tmFilter="0, 0; 0.125,0.2665; 0.25,0.4; 0.375,0.465; 0.5,0.5;  0.625,0.535; 0.75,0.6; 0.875,0.7335; 1,1">
                                          <p:stCondLst>
                                            <p:cond delay="207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33">
                                          <p:stCondLst>
                                            <p:cond delay="8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207" decel="50000">
                                          <p:stCondLst>
                                            <p:cond delay="84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33">
                                          <p:stCondLst>
                                            <p:cond delay="164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207" decel="50000">
                                          <p:stCondLst>
                                            <p:cond delay="1673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33">
                                          <p:stCondLst>
                                            <p:cond delay="205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207" decel="50000">
                                          <p:stCondLst>
                                            <p:cond delay="208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33">
                                          <p:stCondLst>
                                            <p:cond delay="226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207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7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27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83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830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15" tmFilter="0, 0; 0.125,0.2665; 0.25,0.4; 0.375,0.465; 0.5,0.5;  0.625,0.535; 0.75,0.6; 0.875,0.7335; 1,1">
                                          <p:stCondLst>
                                            <p:cond delay="165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5" tmFilter="0, 0; 0.125,0.2665; 0.25,0.4; 0.375,0.465; 0.5,0.5;  0.625,0.535; 0.75,0.6; 0.875,0.7335; 1,1">
                                          <p:stCondLst>
                                            <p:cond delay="207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33">
                                          <p:stCondLst>
                                            <p:cond delay="8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207" decel="50000">
                                          <p:stCondLst>
                                            <p:cond delay="84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33">
                                          <p:stCondLst>
                                            <p:cond delay="164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207" decel="50000">
                                          <p:stCondLst>
                                            <p:cond delay="1673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33">
                                          <p:stCondLst>
                                            <p:cond delay="205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207" decel="50000">
                                          <p:stCondLst>
                                            <p:cond delay="208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33">
                                          <p:stCondLst>
                                            <p:cond delay="226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207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7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27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83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30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15" tmFilter="0, 0; 0.125,0.2665; 0.25,0.4; 0.375,0.465; 0.5,0.5;  0.625,0.535; 0.75,0.6; 0.875,0.7335; 1,1">
                                          <p:stCondLst>
                                            <p:cond delay="165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5" tmFilter="0, 0; 0.125,0.2665; 0.25,0.4; 0.375,0.465; 0.5,0.5;  0.625,0.535; 0.75,0.6; 0.875,0.7335; 1,1">
                                          <p:stCondLst>
                                            <p:cond delay="207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33">
                                          <p:stCondLst>
                                            <p:cond delay="8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207" decel="50000">
                                          <p:stCondLst>
                                            <p:cond delay="84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33">
                                          <p:stCondLst>
                                            <p:cond delay="164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207" decel="50000">
                                          <p:stCondLst>
                                            <p:cond delay="1673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33">
                                          <p:stCondLst>
                                            <p:cond delay="205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207" decel="50000">
                                          <p:stCondLst>
                                            <p:cond delay="208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33">
                                          <p:stCondLst>
                                            <p:cond delay="226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207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7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27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83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30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415" tmFilter="0, 0; 0.125,0.2665; 0.25,0.4; 0.375,0.465; 0.5,0.5;  0.625,0.535; 0.75,0.6; 0.875,0.7335; 1,1">
                                          <p:stCondLst>
                                            <p:cond delay="165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5" tmFilter="0, 0; 0.125,0.2665; 0.25,0.4; 0.375,0.465; 0.5,0.5;  0.625,0.535; 0.75,0.6; 0.875,0.7335; 1,1">
                                          <p:stCondLst>
                                            <p:cond delay="207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33">
                                          <p:stCondLst>
                                            <p:cond delay="8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207" decel="50000">
                                          <p:stCondLst>
                                            <p:cond delay="84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33">
                                          <p:stCondLst>
                                            <p:cond delay="164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207" decel="50000">
                                          <p:stCondLst>
                                            <p:cond delay="1673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33">
                                          <p:stCondLst>
                                            <p:cond delay="205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207" decel="50000">
                                          <p:stCondLst>
                                            <p:cond delay="208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33">
                                          <p:stCondLst>
                                            <p:cond delay="226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207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7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227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83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830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415" tmFilter="0, 0; 0.125,0.2665; 0.25,0.4; 0.375,0.465; 0.5,0.5;  0.625,0.535; 0.75,0.6; 0.875,0.7335; 1,1">
                                          <p:stCondLst>
                                            <p:cond delay="165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5" tmFilter="0, 0; 0.125,0.2665; 0.25,0.4; 0.375,0.465; 0.5,0.5;  0.625,0.535; 0.75,0.6; 0.875,0.7335; 1,1">
                                          <p:stCondLst>
                                            <p:cond delay="207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3" dur="33">
                                          <p:stCondLst>
                                            <p:cond delay="8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4" dur="207" decel="50000">
                                          <p:stCondLst>
                                            <p:cond delay="84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33">
                                          <p:stCondLst>
                                            <p:cond delay="164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6" dur="207" decel="50000">
                                          <p:stCondLst>
                                            <p:cond delay="167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33">
                                          <p:stCondLst>
                                            <p:cond delay="205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8" dur="207" decel="50000">
                                          <p:stCondLst>
                                            <p:cond delay="208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33">
                                          <p:stCondLst>
                                            <p:cond delay="226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0" dur="207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7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227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83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830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415" tmFilter="0, 0; 0.125,0.2665; 0.25,0.4; 0.375,0.465; 0.5,0.5;  0.625,0.535; 0.75,0.6; 0.875,0.7335; 1,1">
                                          <p:stCondLst>
                                            <p:cond delay="165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5" tmFilter="0, 0; 0.125,0.2665; 0.25,0.4; 0.375,0.465; 0.5,0.5;  0.625,0.535; 0.75,0.6; 0.875,0.7335; 1,1">
                                          <p:stCondLst>
                                            <p:cond delay="207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9" dur="33">
                                          <p:stCondLst>
                                            <p:cond delay="8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0" dur="207" decel="50000">
                                          <p:stCondLst>
                                            <p:cond delay="84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33">
                                          <p:stCondLst>
                                            <p:cond delay="164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2" dur="207" decel="50000">
                                          <p:stCondLst>
                                            <p:cond delay="1673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33">
                                          <p:stCondLst>
                                            <p:cond delay="205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4" dur="207" decel="50000">
                                          <p:stCondLst>
                                            <p:cond delay="208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33">
                                          <p:stCondLst>
                                            <p:cond delay="226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6" dur="207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00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10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000"/>
                            </p:stCondLst>
                            <p:childTnLst>
                              <p:par>
                                <p:cTn id="1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10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000"/>
                            </p:stCondLst>
                            <p:childTnLst>
                              <p:par>
                                <p:cTn id="1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10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6" grpId="0" uiExpand="1" build="p"/>
      <p:bldP spid="6" grpId="0" animBg="1"/>
      <p:bldP spid="31" grpId="0" animBg="1"/>
      <p:bldP spid="9" grpId="0"/>
      <p:bldP spid="38" grpId="0"/>
      <p:bldP spid="10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20" grpId="0"/>
      <p:bldP spid="45" grpId="0"/>
      <p:bldP spid="46" grpId="0" uiExpand="1" build="p"/>
      <p:bldP spid="47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Fermi </a:t>
            </a:r>
            <a:r>
              <a:rPr lang="en-IN" dirty="0"/>
              <a:t>function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4608" y="711201"/>
            <a:ext cx="12196608" cy="1404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b="1" dirty="0" smtClean="0">
                <a:solidFill>
                  <a:srgbClr val="0070C0"/>
                </a:solidFill>
              </a:rPr>
              <a:t>Fermi function </a:t>
            </a:r>
            <a:r>
              <a:rPr lang="en-US" dirty="0" smtClean="0"/>
              <a:t>is also known as </a:t>
            </a:r>
            <a:r>
              <a:rPr lang="en-US" dirty="0" smtClean="0">
                <a:solidFill>
                  <a:srgbClr val="0070C0"/>
                </a:solidFill>
              </a:rPr>
              <a:t>Fermi – Dirac distribution function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Fermi distribution function is used for </a:t>
            </a:r>
            <a:r>
              <a:rPr lang="en-US" dirty="0" smtClean="0">
                <a:solidFill>
                  <a:srgbClr val="0070C0"/>
                </a:solidFill>
              </a:rPr>
              <a:t>half integer </a:t>
            </a:r>
            <a:r>
              <a:rPr lang="en-US" dirty="0">
                <a:solidFill>
                  <a:srgbClr val="0070C0"/>
                </a:solidFill>
              </a:rPr>
              <a:t>spin particles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(fermions) </a:t>
            </a:r>
            <a:r>
              <a:rPr lang="en-US" dirty="0" smtClean="0"/>
              <a:t>like electrons, which </a:t>
            </a:r>
          </a:p>
          <a:p>
            <a:pPr marL="273050" indent="0">
              <a:buNone/>
            </a:pPr>
            <a:r>
              <a:rPr lang="en-US" dirty="0" smtClean="0"/>
              <a:t>obey </a:t>
            </a:r>
            <a:r>
              <a:rPr lang="en-US" dirty="0" smtClean="0">
                <a:solidFill>
                  <a:srgbClr val="0070C0"/>
                </a:solidFill>
              </a:rPr>
              <a:t>Pauli’s exclusive principle</a:t>
            </a:r>
            <a:r>
              <a:rPr lang="en-US" dirty="0" smtClean="0"/>
              <a:t>.</a:t>
            </a:r>
            <a:endParaRPr lang="en-IN" dirty="0"/>
          </a:p>
        </p:txBody>
      </p:sp>
      <p:sp>
        <p:nvSpPr>
          <p:cNvPr id="31" name="TextBox 30"/>
          <p:cNvSpPr txBox="1"/>
          <p:nvPr/>
        </p:nvSpPr>
        <p:spPr>
          <a:xfrm>
            <a:off x="-4608" y="2237849"/>
            <a:ext cx="12196608" cy="1501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b="1" dirty="0" smtClean="0">
                <a:solidFill>
                  <a:srgbClr val="0070C0"/>
                </a:solidFill>
              </a:rPr>
              <a:t>Statement</a:t>
            </a:r>
            <a:r>
              <a:rPr lang="en-US" dirty="0" smtClean="0"/>
              <a:t>: It </a:t>
            </a:r>
            <a:r>
              <a:rPr lang="en-US" dirty="0"/>
              <a:t>is an expression for the distribution of electrons among the </a:t>
            </a:r>
            <a:r>
              <a:rPr lang="en-US" dirty="0" smtClean="0"/>
              <a:t>energy levels </a:t>
            </a:r>
            <a:r>
              <a:rPr lang="en-US" dirty="0"/>
              <a:t>as a </a:t>
            </a:r>
            <a:endParaRPr lang="en-US" dirty="0" smtClean="0"/>
          </a:p>
          <a:p>
            <a:pPr marL="1609725" indent="0">
              <a:buNone/>
            </a:pPr>
            <a:r>
              <a:rPr lang="en-US" dirty="0" smtClean="0"/>
              <a:t>function </a:t>
            </a:r>
            <a:r>
              <a:rPr lang="en-US" dirty="0"/>
              <a:t>of temperature, the probability of finding an </a:t>
            </a:r>
            <a:r>
              <a:rPr lang="en-US" dirty="0" smtClean="0"/>
              <a:t>electron in </a:t>
            </a:r>
            <a:r>
              <a:rPr lang="en-US" dirty="0"/>
              <a:t>a particular energy </a:t>
            </a:r>
            <a:endParaRPr lang="en-US" dirty="0" smtClean="0"/>
          </a:p>
          <a:p>
            <a:pPr marL="1609725" indent="0">
              <a:buNone/>
            </a:pPr>
            <a:r>
              <a:rPr lang="en-US" dirty="0" smtClean="0"/>
              <a:t>state </a:t>
            </a:r>
            <a:r>
              <a:rPr lang="en-US" dirty="0"/>
              <a:t>of </a:t>
            </a:r>
            <a:r>
              <a:rPr lang="en-US" dirty="0" smtClean="0"/>
              <a:t>energy </a:t>
            </a:r>
            <a:r>
              <a:rPr lang="en-US" dirty="0"/>
              <a:t>E is given </a:t>
            </a:r>
            <a:r>
              <a:rPr lang="en-US" dirty="0" smtClean="0"/>
              <a:t>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33266" y="4175832"/>
                <a:ext cx="3081869" cy="1097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  <m:r>
                                        <a:rPr lang="en-IN" sz="2800" b="0" i="0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f</m:t>
                                          </m:r>
                                          <m: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b>
                                      </m:sSub>
                                      <m:r>
                                        <a:rPr lang="en-IN" sz="2800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266" y="4175832"/>
                <a:ext cx="3081869" cy="10976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309863"/>
              </p:ext>
            </p:extLst>
          </p:nvPr>
        </p:nvGraphicFramePr>
        <p:xfrm>
          <a:off x="5011762" y="3861933"/>
          <a:ext cx="5747224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5159">
                  <a:extLst>
                    <a:ext uri="{9D8B030D-6E8A-4147-A177-3AD203B41FA5}">
                      <a16:colId xmlns:a16="http://schemas.microsoft.com/office/drawing/2014/main" val="1782429780"/>
                    </a:ext>
                  </a:extLst>
                </a:gridCol>
                <a:gridCol w="5012065">
                  <a:extLst>
                    <a:ext uri="{9D8B030D-6E8A-4147-A177-3AD203B41FA5}">
                      <a16:colId xmlns:a16="http://schemas.microsoft.com/office/drawing/2014/main" val="2810188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f (E)</a:t>
                      </a:r>
                      <a:endParaRPr lang="en-IN" sz="2400" b="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dirty="0" smtClean="0"/>
                        <a:t>= Fermi function</a:t>
                      </a:r>
                      <a:endParaRPr lang="en-IN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7389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 err="1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E</a:t>
                      </a:r>
                      <a:r>
                        <a:rPr lang="en-IN" sz="2400" b="0" baseline="-25000" dirty="0" err="1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f</a:t>
                      </a:r>
                      <a:endParaRPr lang="en-IN" sz="2400" b="0" baseline="-250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dirty="0" smtClean="0"/>
                        <a:t>= Fermi energy</a:t>
                      </a:r>
                      <a:endParaRPr lang="en-IN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55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T</a:t>
                      </a:r>
                      <a:endParaRPr lang="en-IN" sz="2400" b="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dirty="0" smtClean="0"/>
                        <a:t>= Absolute temperature (0</a:t>
                      </a:r>
                      <a:r>
                        <a:rPr lang="en-IN" sz="2400" b="0" baseline="0" dirty="0" smtClean="0"/>
                        <a:t> K</a:t>
                      </a:r>
                      <a:r>
                        <a:rPr lang="en-IN" sz="2400" b="0" dirty="0" smtClean="0"/>
                        <a:t>)</a:t>
                      </a:r>
                      <a:endParaRPr lang="en-IN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601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k</a:t>
                      </a:r>
                      <a:r>
                        <a:rPr lang="en-IN" sz="2400" b="0" baseline="-250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B</a:t>
                      </a:r>
                      <a:endParaRPr lang="en-IN" sz="2400" b="0" baseline="-250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dirty="0" smtClean="0"/>
                        <a:t>= Boltzmann constant (1.38 × 10</a:t>
                      </a:r>
                      <a:r>
                        <a:rPr lang="en-IN" sz="2400" b="0" baseline="30000" dirty="0" smtClean="0"/>
                        <a:t>-23</a:t>
                      </a:r>
                      <a:r>
                        <a:rPr lang="en-IN" sz="2400" b="0" dirty="0" smtClean="0"/>
                        <a:t> J/K)</a:t>
                      </a:r>
                      <a:endParaRPr lang="en-IN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0602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43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75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7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7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75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75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  <p:bldP spid="31" grpId="0" uiExpand="1" build="p"/>
      <p:bldP spid="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Fermi </a:t>
            </a:r>
            <a:r>
              <a:rPr lang="en-IN" dirty="0"/>
              <a:t>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87355" y="1364393"/>
                <a:ext cx="3081869" cy="1097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  <m:r>
                                        <a:rPr lang="en-IN" sz="2800" b="0" i="0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f</m:t>
                                          </m:r>
                                          <m: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b>
                                      </m:sSub>
                                      <m:r>
                                        <a:rPr lang="en-IN" sz="2800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355" y="1364393"/>
                <a:ext cx="3081869" cy="10976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153544"/>
              </p:ext>
            </p:extLst>
          </p:nvPr>
        </p:nvGraphicFramePr>
        <p:xfrm>
          <a:off x="5052705" y="845778"/>
          <a:ext cx="5747224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5159">
                  <a:extLst>
                    <a:ext uri="{9D8B030D-6E8A-4147-A177-3AD203B41FA5}">
                      <a16:colId xmlns:a16="http://schemas.microsoft.com/office/drawing/2014/main" val="1782429780"/>
                    </a:ext>
                  </a:extLst>
                </a:gridCol>
                <a:gridCol w="5012065">
                  <a:extLst>
                    <a:ext uri="{9D8B030D-6E8A-4147-A177-3AD203B41FA5}">
                      <a16:colId xmlns:a16="http://schemas.microsoft.com/office/drawing/2014/main" val="2810188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f (E)</a:t>
                      </a:r>
                      <a:endParaRPr lang="en-IN" sz="2400" b="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dirty="0" smtClean="0"/>
                        <a:t>= Fermi function</a:t>
                      </a:r>
                      <a:endParaRPr lang="en-IN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7389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 err="1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E</a:t>
                      </a:r>
                      <a:r>
                        <a:rPr lang="en-IN" sz="2400" b="0" baseline="-25000" dirty="0" err="1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f</a:t>
                      </a:r>
                      <a:endParaRPr lang="en-IN" sz="2400" b="0" baseline="-250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dirty="0" smtClean="0"/>
                        <a:t>= Fermi energy</a:t>
                      </a:r>
                      <a:endParaRPr lang="en-IN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554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T</a:t>
                      </a:r>
                      <a:endParaRPr lang="en-IN" sz="2400" b="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dirty="0" smtClean="0"/>
                        <a:t>= Absolute temperature (0</a:t>
                      </a:r>
                      <a:r>
                        <a:rPr lang="en-IN" sz="2400" b="0" baseline="0" dirty="0" smtClean="0"/>
                        <a:t> K</a:t>
                      </a:r>
                      <a:r>
                        <a:rPr lang="en-IN" sz="2400" b="0" dirty="0" smtClean="0"/>
                        <a:t>)</a:t>
                      </a:r>
                      <a:endParaRPr lang="en-IN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6017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b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k</a:t>
                      </a:r>
                      <a:r>
                        <a:rPr lang="en-IN" sz="2400" b="0" baseline="-250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B</a:t>
                      </a:r>
                      <a:endParaRPr lang="en-IN" sz="2400" b="0" baseline="-250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dirty="0" smtClean="0"/>
                        <a:t>= Boltzmann constant (1.38 × 10</a:t>
                      </a:r>
                      <a:r>
                        <a:rPr lang="en-IN" sz="2400" b="0" baseline="30000" dirty="0" smtClean="0"/>
                        <a:t>-23</a:t>
                      </a:r>
                      <a:r>
                        <a:rPr lang="en-IN" sz="2400" b="0" dirty="0" smtClean="0"/>
                        <a:t> J/K)</a:t>
                      </a:r>
                      <a:endParaRPr lang="en-IN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06024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0970" y="3233747"/>
            <a:ext cx="7718685" cy="2194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pPr>
              <a:lnSpc>
                <a:spcPct val="150000"/>
              </a:lnSpc>
            </a:pPr>
            <a:r>
              <a:rPr lang="en-US" dirty="0" smtClean="0"/>
              <a:t>From above equation, we can say that a system is </a:t>
            </a:r>
          </a:p>
          <a:p>
            <a:pPr marL="273050" indent="0">
              <a:lnSpc>
                <a:spcPct val="150000"/>
              </a:lnSpc>
              <a:buNone/>
            </a:pPr>
            <a:r>
              <a:rPr lang="en-US" dirty="0" smtClean="0"/>
              <a:t>characterized by its </a:t>
            </a:r>
            <a:r>
              <a:rPr lang="en-US" dirty="0" smtClean="0">
                <a:solidFill>
                  <a:srgbClr val="0070C0"/>
                </a:solidFill>
              </a:rPr>
              <a:t>temperature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70C0"/>
                </a:solidFill>
              </a:rPr>
              <a:t>fermi energy (</a:t>
            </a:r>
            <a:r>
              <a:rPr lang="en-US" dirty="0" err="1" smtClean="0">
                <a:solidFill>
                  <a:srgbClr val="0070C0"/>
                </a:solidFill>
              </a:rPr>
              <a:t>E</a:t>
            </a:r>
            <a:r>
              <a:rPr lang="en-US" baseline="-25000" dirty="0" err="1" smtClean="0">
                <a:solidFill>
                  <a:srgbClr val="0070C0"/>
                </a:solidFill>
              </a:rPr>
              <a:t>f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For a filled energy level </a:t>
            </a:r>
            <a:r>
              <a:rPr lang="en-US" dirty="0" smtClean="0">
                <a:solidFill>
                  <a:srgbClr val="0070C0"/>
                </a:solidFill>
              </a:rPr>
              <a:t>f(E) = 1 </a:t>
            </a:r>
            <a:r>
              <a:rPr lang="en-US" dirty="0" smtClean="0"/>
              <a:t>and for unfilled level </a:t>
            </a:r>
            <a:r>
              <a:rPr lang="en-US" dirty="0">
                <a:solidFill>
                  <a:srgbClr val="0070C0"/>
                </a:solidFill>
              </a:rPr>
              <a:t>f(E) = </a:t>
            </a:r>
            <a:r>
              <a:rPr lang="en-US" dirty="0" smtClean="0">
                <a:solidFill>
                  <a:srgbClr val="0070C0"/>
                </a:solidFill>
              </a:rPr>
              <a:t>0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 marL="273050" indent="0">
              <a:lnSpc>
                <a:spcPct val="150000"/>
              </a:lnSpc>
              <a:buNone/>
            </a:pPr>
            <a:endParaRPr lang="en-IN" dirty="0"/>
          </a:p>
        </p:txBody>
      </p:sp>
      <p:grpSp>
        <p:nvGrpSpPr>
          <p:cNvPr id="2" name="Group 1"/>
          <p:cNvGrpSpPr/>
          <p:nvPr/>
        </p:nvGrpSpPr>
        <p:grpSpPr>
          <a:xfrm>
            <a:off x="7926317" y="2925979"/>
            <a:ext cx="3452884" cy="2809921"/>
            <a:chOff x="1119117" y="2879677"/>
            <a:chExt cx="3995169" cy="3296241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19117" y="4542559"/>
              <a:ext cx="3580833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1595931" y="3547348"/>
              <a:ext cx="2840936" cy="1993605"/>
              <a:chOff x="1582283" y="3124260"/>
              <a:chExt cx="2840936" cy="1993605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rot="5400000">
                <a:off x="3003447" y="3040231"/>
                <a:ext cx="0" cy="2839544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rot="5400000">
                <a:off x="3003447" y="3381543"/>
                <a:ext cx="0" cy="2839544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rot="5400000">
                <a:off x="3002055" y="3698093"/>
                <a:ext cx="0" cy="2839544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5400000">
                <a:off x="3003447" y="1704488"/>
                <a:ext cx="0" cy="2839544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5400000">
                <a:off x="3003447" y="2045801"/>
                <a:ext cx="0" cy="2839544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rot="5400000">
                <a:off x="3002055" y="2362350"/>
                <a:ext cx="0" cy="2839544"/>
              </a:xfrm>
              <a:prstGeom prst="line">
                <a:avLst/>
              </a:prstGeom>
              <a:ln w="571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1305507" y="2879677"/>
              <a:ext cx="3808779" cy="3296241"/>
              <a:chOff x="2622643" y="1010873"/>
              <a:chExt cx="3969226" cy="3549754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>
                <a:off x="2622643" y="4546978"/>
                <a:ext cx="3969226" cy="0"/>
              </a:xfrm>
              <a:prstGeom prst="straightConnector1">
                <a:avLst/>
              </a:prstGeom>
              <a:ln w="5715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2649940" y="1010873"/>
                <a:ext cx="0" cy="3549754"/>
              </a:xfrm>
              <a:prstGeom prst="straightConnector1">
                <a:avLst/>
              </a:prstGeom>
              <a:ln w="57150"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1591024" y="3241929"/>
              <a:ext cx="2839543" cy="2628737"/>
              <a:chOff x="3424136" y="1656814"/>
              <a:chExt cx="2448000" cy="244800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5862084" y="1656814"/>
                <a:ext cx="0" cy="2448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448702" y="1656814"/>
                <a:ext cx="0" cy="2448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5400000">
                <a:off x="4648136" y="2859498"/>
                <a:ext cx="0" cy="244800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/>
            <p:cNvSpPr/>
            <p:nvPr/>
          </p:nvSpPr>
          <p:spPr>
            <a:xfrm>
              <a:off x="2257284" y="477588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/>
            <p:cNvSpPr/>
            <p:nvPr/>
          </p:nvSpPr>
          <p:spPr>
            <a:xfrm>
              <a:off x="3474357" y="4775726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Oval 26"/>
            <p:cNvSpPr/>
            <p:nvPr/>
          </p:nvSpPr>
          <p:spPr>
            <a:xfrm>
              <a:off x="2641889" y="5438567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/>
            <p:cNvSpPr/>
            <p:nvPr/>
          </p:nvSpPr>
          <p:spPr>
            <a:xfrm>
              <a:off x="3151479" y="5434610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/>
            <p:cNvSpPr/>
            <p:nvPr/>
          </p:nvSpPr>
          <p:spPr>
            <a:xfrm>
              <a:off x="2443024" y="5103827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/>
            <p:cNvSpPr/>
            <p:nvPr/>
          </p:nvSpPr>
          <p:spPr>
            <a:xfrm>
              <a:off x="3317191" y="5103673"/>
              <a:ext cx="180000" cy="180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877660" y="4592936"/>
            <a:ext cx="1255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f(E) = 1</a:t>
            </a:r>
            <a:endParaRPr lang="en-IN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47357" y="3530013"/>
            <a:ext cx="1255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f(E) = 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0</a:t>
            </a:r>
            <a:endParaRPr lang="en-IN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32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p"/>
      <p:bldP spid="6" grpId="0"/>
      <p:bldP spid="3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Fermi function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711201"/>
            <a:ext cx="2934269" cy="476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sz="2800" b="1" dirty="0" smtClean="0"/>
              <a:t>Case I: At </a:t>
            </a:r>
            <a:r>
              <a:rPr lang="en-US" sz="2800" b="1" dirty="0" smtClean="0">
                <a:solidFill>
                  <a:srgbClr val="0070C0"/>
                </a:solidFill>
              </a:rPr>
              <a:t>T = 0 </a:t>
            </a:r>
            <a:r>
              <a:rPr lang="en-US" sz="2800" b="1" dirty="0" smtClean="0"/>
              <a:t>K </a:t>
            </a:r>
          </a:p>
          <a:p>
            <a:endParaRPr lang="en-US" sz="2800" b="1" dirty="0" smtClean="0"/>
          </a:p>
          <a:p>
            <a:pPr marL="273050" indent="0">
              <a:buNone/>
            </a:pPr>
            <a:endParaRPr lang="en-IN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1450074"/>
            <a:ext cx="12192000" cy="987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dirty="0" smtClean="0"/>
              <a:t>At T = 0 K, Electron occupy lowest energy first, followed by next higher levels as per Pauli’s </a:t>
            </a:r>
          </a:p>
          <a:p>
            <a:pPr marL="273050" indent="0">
              <a:buNone/>
            </a:pPr>
            <a:r>
              <a:rPr lang="en-US" dirty="0" smtClean="0"/>
              <a:t>exclusive principle.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76012" y="3614357"/>
            <a:ext cx="9007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1 S</a:t>
            </a:r>
            <a:r>
              <a:rPr lang="en-IN" sz="2400" b="1" baseline="-250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2</a:t>
            </a:r>
            <a:endParaRPr lang="en-IN" sz="2400" b="1" baseline="-25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76012" y="2975208"/>
            <a:ext cx="9007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2 S</a:t>
            </a:r>
            <a:r>
              <a:rPr lang="en-IN" sz="2400" b="1" baseline="-250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2</a:t>
            </a:r>
            <a:endParaRPr lang="en-IN" sz="2400" b="1" baseline="-25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362364" y="2308764"/>
            <a:ext cx="9007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2 P</a:t>
            </a:r>
            <a:r>
              <a:rPr lang="en-IN" sz="2400" b="1" baseline="-250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6</a:t>
            </a:r>
            <a:endParaRPr lang="en-IN" sz="2400" b="1" baseline="-25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699844" y="3845189"/>
            <a:ext cx="720000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0686196" y="3177539"/>
            <a:ext cx="720000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115264" y="2553128"/>
            <a:ext cx="540000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806907" y="2553244"/>
            <a:ext cx="540000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1488084" y="2542982"/>
            <a:ext cx="540000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0929052" y="3614357"/>
            <a:ext cx="206991" cy="448638"/>
            <a:chOff x="6114197" y="3451142"/>
            <a:chExt cx="206991" cy="448638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6114197" y="3464168"/>
              <a:ext cx="0" cy="4356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6321188" y="3451142"/>
              <a:ext cx="0" cy="4356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0929052" y="2916895"/>
            <a:ext cx="206991" cy="448638"/>
            <a:chOff x="6114197" y="3451142"/>
            <a:chExt cx="206991" cy="448638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6114197" y="3464168"/>
              <a:ext cx="0" cy="4356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6321188" y="3451142"/>
              <a:ext cx="0" cy="4356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10276764" y="2321790"/>
            <a:ext cx="206991" cy="448638"/>
            <a:chOff x="6114197" y="3451142"/>
            <a:chExt cx="206991" cy="448638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6114197" y="3464168"/>
              <a:ext cx="0" cy="4356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6321188" y="3451142"/>
              <a:ext cx="0" cy="4356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10958015" y="2337935"/>
            <a:ext cx="206991" cy="448638"/>
            <a:chOff x="6114197" y="3451142"/>
            <a:chExt cx="206991" cy="448638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6114197" y="3464168"/>
              <a:ext cx="0" cy="4356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6321188" y="3451142"/>
              <a:ext cx="0" cy="4356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11633091" y="2337935"/>
            <a:ext cx="206991" cy="448638"/>
            <a:chOff x="6114197" y="3451142"/>
            <a:chExt cx="206991" cy="448638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6114197" y="3464168"/>
              <a:ext cx="0" cy="4356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6321188" y="3451142"/>
              <a:ext cx="0" cy="4356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0" y="2585908"/>
            <a:ext cx="2980145" cy="5902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b="1" dirty="0" smtClean="0"/>
              <a:t>(a)</a:t>
            </a:r>
            <a:r>
              <a:rPr lang="en-US" dirty="0" smtClean="0"/>
              <a:t> At </a:t>
            </a:r>
            <a:r>
              <a:rPr lang="en-US" b="1" dirty="0" smtClean="0">
                <a:solidFill>
                  <a:srgbClr val="FF0000"/>
                </a:solidFill>
              </a:rPr>
              <a:t>T = 0 K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70C0"/>
                </a:solidFill>
              </a:rPr>
              <a:t>E &lt; </a:t>
            </a:r>
            <a:r>
              <a:rPr lang="en-US" dirty="0" err="1" smtClean="0">
                <a:solidFill>
                  <a:srgbClr val="0070C0"/>
                </a:solidFill>
              </a:rPr>
              <a:t>E</a:t>
            </a:r>
            <a:r>
              <a:rPr lang="en-US" baseline="-25000" dirty="0" err="1" smtClean="0">
                <a:solidFill>
                  <a:srgbClr val="0070C0"/>
                </a:solidFill>
              </a:rPr>
              <a:t>f</a:t>
            </a:r>
            <a:r>
              <a:rPr lang="en-US" dirty="0"/>
              <a:t> </a:t>
            </a:r>
            <a:r>
              <a:rPr lang="en-US" dirty="0" smtClean="0"/>
              <a:t>:</a:t>
            </a:r>
            <a:endParaRPr lang="en-IN" dirty="0"/>
          </a:p>
        </p:txBody>
      </p:sp>
      <p:grpSp>
        <p:nvGrpSpPr>
          <p:cNvPr id="71" name="Group 70"/>
          <p:cNvGrpSpPr/>
          <p:nvPr/>
        </p:nvGrpSpPr>
        <p:grpSpPr>
          <a:xfrm>
            <a:off x="6334818" y="1984600"/>
            <a:ext cx="2808342" cy="2214417"/>
            <a:chOff x="5621955" y="3899780"/>
            <a:chExt cx="2808342" cy="2214417"/>
          </a:xfrm>
        </p:grpSpPr>
        <p:grpSp>
          <p:nvGrpSpPr>
            <p:cNvPr id="46" name="Group 45"/>
            <p:cNvGrpSpPr/>
            <p:nvPr/>
          </p:nvGrpSpPr>
          <p:grpSpPr>
            <a:xfrm>
              <a:off x="5621955" y="3899780"/>
              <a:ext cx="2630903" cy="2214417"/>
              <a:chOff x="1119117" y="2879677"/>
              <a:chExt cx="3995169" cy="3296241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 flipH="1">
                <a:off x="1119117" y="4542559"/>
                <a:ext cx="3580833" cy="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595931" y="3547348"/>
                <a:ext cx="2840936" cy="1993605"/>
                <a:chOff x="1582283" y="3124260"/>
                <a:chExt cx="2840936" cy="1993605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 rot="5400000">
                  <a:off x="3003447" y="3040231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rot="5400000">
                  <a:off x="3003447" y="3381543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rot="5400000">
                  <a:off x="3002055" y="3698093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rot="5400000">
                  <a:off x="3003447" y="1704488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rot="5400000">
                  <a:off x="3003447" y="2045801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rot="5400000">
                  <a:off x="3002055" y="2362350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/>
              <p:cNvGrpSpPr/>
              <p:nvPr/>
            </p:nvGrpSpPr>
            <p:grpSpPr>
              <a:xfrm>
                <a:off x="1305507" y="2879677"/>
                <a:ext cx="3808779" cy="3296241"/>
                <a:chOff x="2622643" y="1010873"/>
                <a:chExt cx="3969226" cy="3549754"/>
              </a:xfrm>
            </p:grpSpPr>
            <p:cxnSp>
              <p:nvCxnSpPr>
                <p:cNvPr id="60" name="Straight Arrow Connector 59"/>
                <p:cNvCxnSpPr/>
                <p:nvPr/>
              </p:nvCxnSpPr>
              <p:spPr>
                <a:xfrm>
                  <a:off x="2622643" y="4546978"/>
                  <a:ext cx="3969226" cy="0"/>
                </a:xfrm>
                <a:prstGeom prst="straightConnector1">
                  <a:avLst/>
                </a:prstGeom>
                <a:ln w="57150">
                  <a:solidFill>
                    <a:schemeClr val="accent4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/>
                <p:cNvCxnSpPr/>
                <p:nvPr/>
              </p:nvCxnSpPr>
              <p:spPr>
                <a:xfrm flipV="1">
                  <a:off x="2649940" y="1010873"/>
                  <a:ext cx="0" cy="3549754"/>
                </a:xfrm>
                <a:prstGeom prst="straightConnector1">
                  <a:avLst/>
                </a:prstGeom>
                <a:ln w="57150">
                  <a:solidFill>
                    <a:schemeClr val="accent4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/>
              <p:cNvGrpSpPr/>
              <p:nvPr/>
            </p:nvGrpSpPr>
            <p:grpSpPr>
              <a:xfrm>
                <a:off x="1591024" y="3241929"/>
                <a:ext cx="2839543" cy="2628737"/>
                <a:chOff x="3424136" y="1656814"/>
                <a:chExt cx="2448000" cy="2448000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>
                  <a:off x="5862084" y="1656814"/>
                  <a:ext cx="0" cy="244800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3448702" y="1656814"/>
                  <a:ext cx="0" cy="244800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rot="5400000">
                  <a:off x="4648136" y="2859498"/>
                  <a:ext cx="0" cy="244800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257284" y="4775880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3474357" y="4775726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641889" y="5438567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151479" y="5434610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2443024" y="5103827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3317191" y="5103673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7761767" y="5238832"/>
              <a:ext cx="491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</a:rPr>
                <a:t>E</a:t>
              </a:r>
              <a:endParaRPr lang="en-IN" sz="2400" b="1" baseline="-25000" dirty="0">
                <a:solidFill>
                  <a:srgbClr val="0070C0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939206" y="4755459"/>
              <a:ext cx="491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 smtClean="0">
                  <a:solidFill>
                    <a:schemeClr val="accent5">
                      <a:lumMod val="50000"/>
                    </a:schemeClr>
                  </a:solidFill>
                </a:rPr>
                <a:t>E</a:t>
              </a:r>
              <a:r>
                <a:rPr lang="en-US" sz="2400" b="1" baseline="-25000" dirty="0" err="1" smtClean="0">
                  <a:solidFill>
                    <a:schemeClr val="accent5">
                      <a:lumMod val="50000"/>
                    </a:schemeClr>
                  </a:solidFill>
                </a:rPr>
                <a:t>f</a:t>
              </a:r>
              <a:endParaRPr lang="en-IN" sz="2400" b="1" baseline="-25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-1" y="3219241"/>
            <a:ext cx="6238520" cy="897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dirty="0" smtClean="0"/>
              <a:t>For energy level E, lying below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f</a:t>
            </a:r>
            <a:r>
              <a:rPr lang="en-US" dirty="0" smtClean="0"/>
              <a:t>, (E –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f</a:t>
            </a:r>
            <a:r>
              <a:rPr lang="en-US" dirty="0" smtClean="0"/>
              <a:t>) </a:t>
            </a:r>
          </a:p>
          <a:p>
            <a:pPr marL="273050" indent="0">
              <a:buNone/>
            </a:pPr>
            <a:r>
              <a:rPr lang="en-US" dirty="0" smtClean="0"/>
              <a:t>makes negative value.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474630" y="4555677"/>
                <a:ext cx="3081869" cy="1097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  <m:r>
                                        <a:rPr lang="en-IN" sz="2800" b="0" i="0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f</m:t>
                                          </m:r>
                                          <m: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b>
                                      </m:sSub>
                                      <m:r>
                                        <a:rPr lang="en-IN" sz="2800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630" y="4555677"/>
                <a:ext cx="3081869" cy="10976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55535" y="4349145"/>
                <a:ext cx="4674228" cy="816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den>
                      </m:f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35" y="4349145"/>
                <a:ext cx="4674228" cy="8166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55535" y="5397796"/>
                <a:ext cx="16665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35" y="5397796"/>
                <a:ext cx="16665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/>
          <p:cNvSpPr txBox="1"/>
          <p:nvPr/>
        </p:nvSpPr>
        <p:spPr>
          <a:xfrm>
            <a:off x="-3530" y="5960113"/>
            <a:ext cx="8460000" cy="50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dirty="0" smtClean="0"/>
              <a:t>This implies that all energy levels below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f</a:t>
            </a:r>
            <a:r>
              <a:rPr lang="en-US" dirty="0" smtClean="0"/>
              <a:t> are completely filled.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668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25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25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5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250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25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20" grpId="0" uiExpand="1" build="p"/>
      <p:bldP spid="5" grpId="0"/>
      <p:bldP spid="21" grpId="0"/>
      <p:bldP spid="22" grpId="0"/>
      <p:bldP spid="45" grpId="0" uiExpand="1" build="p"/>
      <p:bldP spid="72" grpId="0" uiExpand="1" build="p"/>
      <p:bldP spid="73" grpId="0"/>
      <p:bldP spid="73" grpId="1"/>
      <p:bldP spid="74" grpId="0"/>
      <p:bldP spid="75" grpId="0"/>
      <p:bldP spid="76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Fermi function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0" y="770750"/>
            <a:ext cx="2980145" cy="5902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b="1" dirty="0" smtClean="0"/>
              <a:t>(b)</a:t>
            </a:r>
            <a:r>
              <a:rPr lang="en-US" dirty="0" smtClean="0"/>
              <a:t> At </a:t>
            </a:r>
            <a:r>
              <a:rPr lang="en-US" b="1" dirty="0" smtClean="0">
                <a:solidFill>
                  <a:srgbClr val="FF0000"/>
                </a:solidFill>
              </a:rPr>
              <a:t>T = 0 K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70C0"/>
                </a:solidFill>
              </a:rPr>
              <a:t>E &gt; </a:t>
            </a:r>
            <a:r>
              <a:rPr lang="en-US" dirty="0" err="1" smtClean="0">
                <a:solidFill>
                  <a:srgbClr val="0070C0"/>
                </a:solidFill>
              </a:rPr>
              <a:t>E</a:t>
            </a:r>
            <a:r>
              <a:rPr lang="en-US" baseline="-25000" dirty="0" err="1" smtClean="0">
                <a:solidFill>
                  <a:srgbClr val="0070C0"/>
                </a:solidFill>
              </a:rPr>
              <a:t>f</a:t>
            </a:r>
            <a:r>
              <a:rPr lang="en-US" dirty="0"/>
              <a:t> </a:t>
            </a:r>
            <a:r>
              <a:rPr lang="en-US" dirty="0" smtClean="0"/>
              <a:t>:</a:t>
            </a:r>
            <a:endParaRPr lang="en-IN" dirty="0"/>
          </a:p>
        </p:txBody>
      </p:sp>
      <p:grpSp>
        <p:nvGrpSpPr>
          <p:cNvPr id="71" name="Group 70"/>
          <p:cNvGrpSpPr/>
          <p:nvPr/>
        </p:nvGrpSpPr>
        <p:grpSpPr>
          <a:xfrm>
            <a:off x="9255651" y="847485"/>
            <a:ext cx="2808342" cy="2214417"/>
            <a:chOff x="5621955" y="3899780"/>
            <a:chExt cx="2808342" cy="2214417"/>
          </a:xfrm>
        </p:grpSpPr>
        <p:grpSp>
          <p:nvGrpSpPr>
            <p:cNvPr id="46" name="Group 45"/>
            <p:cNvGrpSpPr/>
            <p:nvPr/>
          </p:nvGrpSpPr>
          <p:grpSpPr>
            <a:xfrm>
              <a:off x="5621955" y="3899780"/>
              <a:ext cx="2630903" cy="2214417"/>
              <a:chOff x="1119117" y="2879677"/>
              <a:chExt cx="3995169" cy="3296241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 flipH="1">
                <a:off x="1119117" y="4542559"/>
                <a:ext cx="3580833" cy="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595931" y="3547348"/>
                <a:ext cx="2840936" cy="1993605"/>
                <a:chOff x="1582283" y="3124260"/>
                <a:chExt cx="2840936" cy="1993605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 rot="5400000">
                  <a:off x="3003447" y="3040231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rot="5400000">
                  <a:off x="3003447" y="3381543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rot="5400000">
                  <a:off x="3002055" y="3698093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rot="5400000">
                  <a:off x="3003447" y="1704488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rot="5400000">
                  <a:off x="3003447" y="2045801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rot="5400000">
                  <a:off x="3002055" y="2362350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/>
              <p:cNvGrpSpPr/>
              <p:nvPr/>
            </p:nvGrpSpPr>
            <p:grpSpPr>
              <a:xfrm>
                <a:off x="1305507" y="2879677"/>
                <a:ext cx="3808779" cy="3296241"/>
                <a:chOff x="2622643" y="1010873"/>
                <a:chExt cx="3969226" cy="3549754"/>
              </a:xfrm>
            </p:grpSpPr>
            <p:cxnSp>
              <p:nvCxnSpPr>
                <p:cNvPr id="60" name="Straight Arrow Connector 59"/>
                <p:cNvCxnSpPr/>
                <p:nvPr/>
              </p:nvCxnSpPr>
              <p:spPr>
                <a:xfrm>
                  <a:off x="2622643" y="4546978"/>
                  <a:ext cx="3969226" cy="0"/>
                </a:xfrm>
                <a:prstGeom prst="straightConnector1">
                  <a:avLst/>
                </a:prstGeom>
                <a:ln w="57150">
                  <a:solidFill>
                    <a:schemeClr val="accent4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/>
                <p:cNvCxnSpPr/>
                <p:nvPr/>
              </p:nvCxnSpPr>
              <p:spPr>
                <a:xfrm flipV="1">
                  <a:off x="2649940" y="1010873"/>
                  <a:ext cx="0" cy="3549754"/>
                </a:xfrm>
                <a:prstGeom prst="straightConnector1">
                  <a:avLst/>
                </a:prstGeom>
                <a:ln w="57150">
                  <a:solidFill>
                    <a:schemeClr val="accent4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/>
              <p:cNvGrpSpPr/>
              <p:nvPr/>
            </p:nvGrpSpPr>
            <p:grpSpPr>
              <a:xfrm>
                <a:off x="1591024" y="3241929"/>
                <a:ext cx="2839543" cy="2628737"/>
                <a:chOff x="3424136" y="1656814"/>
                <a:chExt cx="2448000" cy="2448000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>
                  <a:off x="5862084" y="1656814"/>
                  <a:ext cx="0" cy="244800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3448702" y="1656814"/>
                  <a:ext cx="0" cy="244800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rot="5400000">
                  <a:off x="4648136" y="2859498"/>
                  <a:ext cx="0" cy="244800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257284" y="4775880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3474357" y="4775726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641889" y="5438567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151479" y="5434610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2443024" y="5103827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3317191" y="5103673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7761767" y="4338076"/>
              <a:ext cx="491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</a:rPr>
                <a:t>E</a:t>
              </a:r>
              <a:endParaRPr lang="en-IN" sz="2400" b="1" baseline="-25000" dirty="0">
                <a:solidFill>
                  <a:srgbClr val="0070C0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939206" y="4755459"/>
              <a:ext cx="491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 smtClean="0">
                  <a:solidFill>
                    <a:schemeClr val="accent5">
                      <a:lumMod val="50000"/>
                    </a:schemeClr>
                  </a:solidFill>
                </a:rPr>
                <a:t>E</a:t>
              </a:r>
              <a:r>
                <a:rPr lang="en-US" sz="2400" b="1" baseline="-25000" dirty="0" err="1" smtClean="0">
                  <a:solidFill>
                    <a:schemeClr val="accent5">
                      <a:lumMod val="50000"/>
                    </a:schemeClr>
                  </a:solidFill>
                </a:rPr>
                <a:t>f</a:t>
              </a:r>
              <a:endParaRPr lang="en-IN" sz="2400" b="1" baseline="-25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-1" y="1404083"/>
            <a:ext cx="8959110" cy="897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dirty="0" smtClean="0"/>
              <a:t>For energy level E, lying above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f</a:t>
            </a:r>
            <a:r>
              <a:rPr lang="en-US" dirty="0" smtClean="0"/>
              <a:t>, (E –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f</a:t>
            </a:r>
            <a:r>
              <a:rPr lang="en-US" dirty="0" smtClean="0"/>
              <a:t>) makes positive value.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155535" y="1966363"/>
                <a:ext cx="3386825" cy="1097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  <m:r>
                                        <a:rPr lang="en-IN" sz="2800" b="0" i="0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f</m:t>
                                          </m:r>
                                          <m: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b>
                                      </m:sSub>
                                      <m:r>
                                        <a:rPr lang="en-IN" sz="2800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35" y="1966363"/>
                <a:ext cx="3386825" cy="10976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55535" y="3299642"/>
                <a:ext cx="4590872" cy="816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den>
                      </m:f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den>
                      </m:f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35" y="3299642"/>
                <a:ext cx="4590872" cy="8166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55535" y="4551632"/>
                <a:ext cx="16665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35" y="4551632"/>
                <a:ext cx="166654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/>
          <p:cNvSpPr txBox="1"/>
          <p:nvPr/>
        </p:nvSpPr>
        <p:spPr>
          <a:xfrm>
            <a:off x="-3530" y="5113948"/>
            <a:ext cx="8962639" cy="10411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dirty="0" smtClean="0"/>
              <a:t>This implies that all energy levels above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f</a:t>
            </a:r>
            <a:r>
              <a:rPr lang="en-US" dirty="0" smtClean="0"/>
              <a:t> are completely Vacant.</a:t>
            </a:r>
          </a:p>
          <a:p>
            <a:r>
              <a:rPr lang="en-US" dirty="0" smtClean="0"/>
              <a:t>There is no possibility of electron occupying an energy level above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f</a:t>
            </a:r>
            <a:r>
              <a:rPr lang="en-US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901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5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25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uiExpand="1" build="p"/>
      <p:bldP spid="72" grpId="0" uiExpand="1" build="p"/>
      <p:bldP spid="73" grpId="0"/>
      <p:bldP spid="74" grpId="0"/>
      <p:bldP spid="75" grpId="0"/>
      <p:bldP spid="76" grpId="0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 flipV="1">
            <a:off x="8144446" y="2810304"/>
            <a:ext cx="0" cy="1908000"/>
          </a:xfrm>
          <a:prstGeom prst="line">
            <a:avLst/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Fermi function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6348890" y="2792238"/>
            <a:ext cx="1825953" cy="1944478"/>
            <a:chOff x="2619762" y="2211812"/>
            <a:chExt cx="2338816" cy="2338816"/>
          </a:xfrm>
        </p:grpSpPr>
        <p:cxnSp>
          <p:nvCxnSpPr>
            <p:cNvPr id="38" name="Straight Connector 37"/>
            <p:cNvCxnSpPr/>
            <p:nvPr/>
          </p:nvCxnSpPr>
          <p:spPr>
            <a:xfrm rot="5400000">
              <a:off x="3789170" y="1065554"/>
              <a:ext cx="0" cy="2338816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>
              <a:off x="4919009" y="2211812"/>
              <a:ext cx="0" cy="2338816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1451241" y="4080841"/>
            <a:ext cx="2808342" cy="2214417"/>
            <a:chOff x="5621955" y="3899780"/>
            <a:chExt cx="2808342" cy="2214417"/>
          </a:xfrm>
        </p:grpSpPr>
        <p:grpSp>
          <p:nvGrpSpPr>
            <p:cNvPr id="46" name="Group 45"/>
            <p:cNvGrpSpPr/>
            <p:nvPr/>
          </p:nvGrpSpPr>
          <p:grpSpPr>
            <a:xfrm>
              <a:off x="5621955" y="3899780"/>
              <a:ext cx="2630903" cy="2214417"/>
              <a:chOff x="1119117" y="2879677"/>
              <a:chExt cx="3995169" cy="3296241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 flipH="1">
                <a:off x="1119117" y="4542559"/>
                <a:ext cx="3580833" cy="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1595931" y="3547348"/>
                <a:ext cx="2840936" cy="1993605"/>
                <a:chOff x="1582283" y="3124260"/>
                <a:chExt cx="2840936" cy="1993605"/>
              </a:xfrm>
            </p:grpSpPr>
            <p:cxnSp>
              <p:nvCxnSpPr>
                <p:cNvPr id="62" name="Straight Connector 61"/>
                <p:cNvCxnSpPr/>
                <p:nvPr/>
              </p:nvCxnSpPr>
              <p:spPr>
                <a:xfrm rot="5400000">
                  <a:off x="3003447" y="3040231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rot="5400000">
                  <a:off x="3003447" y="3381543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rot="5400000">
                  <a:off x="3002055" y="3698093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rot="5400000">
                  <a:off x="3003447" y="1704488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rot="5400000">
                  <a:off x="3003447" y="2045801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rot="5400000">
                  <a:off x="3002055" y="2362350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/>
              <p:cNvGrpSpPr/>
              <p:nvPr/>
            </p:nvGrpSpPr>
            <p:grpSpPr>
              <a:xfrm>
                <a:off x="1305507" y="2879677"/>
                <a:ext cx="3808779" cy="3296241"/>
                <a:chOff x="2622643" y="1010873"/>
                <a:chExt cx="3969226" cy="3549754"/>
              </a:xfrm>
            </p:grpSpPr>
            <p:cxnSp>
              <p:nvCxnSpPr>
                <p:cNvPr id="60" name="Straight Arrow Connector 59"/>
                <p:cNvCxnSpPr/>
                <p:nvPr/>
              </p:nvCxnSpPr>
              <p:spPr>
                <a:xfrm>
                  <a:off x="2622643" y="4546978"/>
                  <a:ext cx="3969226" cy="0"/>
                </a:xfrm>
                <a:prstGeom prst="straightConnector1">
                  <a:avLst/>
                </a:prstGeom>
                <a:ln w="57150">
                  <a:solidFill>
                    <a:schemeClr val="accent4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/>
                <p:cNvCxnSpPr/>
                <p:nvPr/>
              </p:nvCxnSpPr>
              <p:spPr>
                <a:xfrm flipV="1">
                  <a:off x="2649940" y="1010873"/>
                  <a:ext cx="0" cy="3549754"/>
                </a:xfrm>
                <a:prstGeom prst="straightConnector1">
                  <a:avLst/>
                </a:prstGeom>
                <a:ln w="57150">
                  <a:solidFill>
                    <a:schemeClr val="accent4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/>
              <p:cNvGrpSpPr/>
              <p:nvPr/>
            </p:nvGrpSpPr>
            <p:grpSpPr>
              <a:xfrm>
                <a:off x="1591024" y="3241929"/>
                <a:ext cx="2839543" cy="2628737"/>
                <a:chOff x="3424136" y="1656814"/>
                <a:chExt cx="2448000" cy="2448000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>
                  <a:off x="5862084" y="1656814"/>
                  <a:ext cx="0" cy="244800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3448702" y="1656814"/>
                  <a:ext cx="0" cy="244800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rot="5400000">
                  <a:off x="4648136" y="2859498"/>
                  <a:ext cx="0" cy="244800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Oval 50"/>
              <p:cNvSpPr/>
              <p:nvPr/>
            </p:nvSpPr>
            <p:spPr>
              <a:xfrm>
                <a:off x="2257284" y="4775880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3474357" y="4775726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641889" y="5438567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151479" y="5434610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2443024" y="5103827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3317191" y="5103673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7761767" y="4338076"/>
              <a:ext cx="491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</a:rPr>
                <a:t>E</a:t>
              </a:r>
              <a:endParaRPr lang="en-IN" sz="2400" b="1" baseline="-25000" dirty="0">
                <a:solidFill>
                  <a:srgbClr val="0070C0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939206" y="4755459"/>
              <a:ext cx="491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 smtClean="0">
                  <a:solidFill>
                    <a:schemeClr val="accent5">
                      <a:lumMod val="50000"/>
                    </a:schemeClr>
                  </a:solidFill>
                </a:rPr>
                <a:t>E</a:t>
              </a:r>
              <a:r>
                <a:rPr lang="en-US" sz="2400" b="1" baseline="-25000" dirty="0" err="1" smtClean="0">
                  <a:solidFill>
                    <a:schemeClr val="accent5">
                      <a:lumMod val="50000"/>
                    </a:schemeClr>
                  </a:solidFill>
                </a:rPr>
                <a:t>f</a:t>
              </a:r>
              <a:endParaRPr lang="en-IN" sz="2400" b="1" baseline="-25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300779" y="2003265"/>
            <a:ext cx="4122447" cy="2755411"/>
            <a:chOff x="2622643" y="1201003"/>
            <a:chExt cx="4469093" cy="3359623"/>
          </a:xfrm>
        </p:grpSpPr>
        <p:cxnSp>
          <p:nvCxnSpPr>
            <p:cNvPr id="41" name="Straight Arrow Connector 40"/>
            <p:cNvCxnSpPr/>
            <p:nvPr/>
          </p:nvCxnSpPr>
          <p:spPr>
            <a:xfrm>
              <a:off x="2622643" y="4546977"/>
              <a:ext cx="4469093" cy="0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2649940" y="1201003"/>
              <a:ext cx="0" cy="3359623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7982361" y="4753223"/>
            <a:ext cx="491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002060"/>
                </a:solidFill>
              </a:rPr>
              <a:t>E</a:t>
            </a:r>
            <a:r>
              <a:rPr lang="en-US" sz="2800" b="1" baseline="-25000" dirty="0" err="1" smtClean="0">
                <a:solidFill>
                  <a:srgbClr val="002060"/>
                </a:solidFill>
              </a:rPr>
              <a:t>f</a:t>
            </a:r>
            <a:endParaRPr lang="en-IN" sz="2800" b="1" baseline="-25000" dirty="0">
              <a:solidFill>
                <a:srgbClr val="00206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501695" y="1847356"/>
            <a:ext cx="748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f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(E)</a:t>
            </a:r>
            <a:endParaRPr lang="en-IN" sz="2800" b="1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448406" y="4457582"/>
            <a:ext cx="491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E</a:t>
            </a:r>
            <a:endParaRPr lang="en-IN" sz="2800" b="1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45712" y="1895609"/>
            <a:ext cx="1587294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2000" b="1" dirty="0">
                <a:solidFill>
                  <a:srgbClr val="C00000"/>
                </a:solidFill>
              </a:rPr>
              <a:t>Valence Band</a:t>
            </a:r>
          </a:p>
        </p:txBody>
      </p:sp>
      <p:sp>
        <p:nvSpPr>
          <p:cNvPr id="6" name="Rectangle 5"/>
          <p:cNvSpPr/>
          <p:nvPr/>
        </p:nvSpPr>
        <p:spPr>
          <a:xfrm>
            <a:off x="8154591" y="1891817"/>
            <a:ext cx="1931939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2000" b="1" dirty="0">
                <a:solidFill>
                  <a:srgbClr val="C00000"/>
                </a:solidFill>
              </a:rPr>
              <a:t>Conduction Band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734338" y="2651422"/>
            <a:ext cx="681186" cy="2161261"/>
            <a:chOff x="5180310" y="2799184"/>
            <a:chExt cx="667563" cy="1705367"/>
          </a:xfrm>
        </p:grpSpPr>
        <p:sp>
          <p:nvSpPr>
            <p:cNvPr id="7" name="TextBox 6"/>
            <p:cNvSpPr txBox="1"/>
            <p:nvPr/>
          </p:nvSpPr>
          <p:spPr>
            <a:xfrm>
              <a:off x="5409127" y="4140269"/>
              <a:ext cx="438746" cy="364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 smtClean="0"/>
                <a:t>0</a:t>
              </a:r>
              <a:endParaRPr lang="en-IN" sz="2400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180310" y="3467356"/>
              <a:ext cx="583854" cy="364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 smtClean="0"/>
                <a:t>0.5</a:t>
              </a:r>
              <a:endParaRPr lang="en-IN" sz="2400" b="1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382375" y="2799184"/>
              <a:ext cx="438746" cy="364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 smtClean="0"/>
                <a:t>1</a:t>
              </a:r>
              <a:endParaRPr lang="en-IN" sz="2400" b="1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451241" y="1095489"/>
            <a:ext cx="2808342" cy="2214417"/>
            <a:chOff x="5621955" y="3899780"/>
            <a:chExt cx="2808342" cy="2214417"/>
          </a:xfrm>
        </p:grpSpPr>
        <p:grpSp>
          <p:nvGrpSpPr>
            <p:cNvPr id="82" name="Group 81"/>
            <p:cNvGrpSpPr/>
            <p:nvPr/>
          </p:nvGrpSpPr>
          <p:grpSpPr>
            <a:xfrm>
              <a:off x="5621955" y="3899780"/>
              <a:ext cx="2617255" cy="2214417"/>
              <a:chOff x="1119117" y="2879677"/>
              <a:chExt cx="3974444" cy="3296241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 flipH="1">
                <a:off x="1119117" y="4542559"/>
                <a:ext cx="3580833" cy="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/>
              <p:cNvGrpSpPr/>
              <p:nvPr/>
            </p:nvGrpSpPr>
            <p:grpSpPr>
              <a:xfrm>
                <a:off x="1595931" y="3547348"/>
                <a:ext cx="2840936" cy="1993605"/>
                <a:chOff x="1582283" y="3124260"/>
                <a:chExt cx="2840936" cy="1993605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 rot="5400000">
                  <a:off x="3003447" y="3040231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rot="5400000">
                  <a:off x="3003447" y="3381543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rot="5400000">
                  <a:off x="3002055" y="3698093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rot="5400000">
                  <a:off x="3003447" y="1704488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 rot="5400000">
                  <a:off x="3003447" y="2045801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rot="5400000">
                  <a:off x="3002055" y="2362350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/>
              <p:cNvGrpSpPr/>
              <p:nvPr/>
            </p:nvGrpSpPr>
            <p:grpSpPr>
              <a:xfrm>
                <a:off x="1284782" y="2879677"/>
                <a:ext cx="3808779" cy="3296241"/>
                <a:chOff x="2601045" y="1010873"/>
                <a:chExt cx="3969226" cy="3549754"/>
              </a:xfrm>
            </p:grpSpPr>
            <p:cxnSp>
              <p:nvCxnSpPr>
                <p:cNvPr id="98" name="Straight Arrow Connector 97"/>
                <p:cNvCxnSpPr/>
                <p:nvPr/>
              </p:nvCxnSpPr>
              <p:spPr>
                <a:xfrm>
                  <a:off x="2601045" y="4546977"/>
                  <a:ext cx="3969226" cy="0"/>
                </a:xfrm>
                <a:prstGeom prst="straightConnector1">
                  <a:avLst/>
                </a:prstGeom>
                <a:ln w="57150">
                  <a:solidFill>
                    <a:schemeClr val="accent4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/>
                <p:cNvCxnSpPr/>
                <p:nvPr/>
              </p:nvCxnSpPr>
              <p:spPr>
                <a:xfrm flipV="1">
                  <a:off x="2649940" y="1010873"/>
                  <a:ext cx="0" cy="3549754"/>
                </a:xfrm>
                <a:prstGeom prst="straightConnector1">
                  <a:avLst/>
                </a:prstGeom>
                <a:ln w="57150">
                  <a:solidFill>
                    <a:schemeClr val="accent4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/>
              <p:cNvGrpSpPr/>
              <p:nvPr/>
            </p:nvGrpSpPr>
            <p:grpSpPr>
              <a:xfrm>
                <a:off x="1591024" y="3241929"/>
                <a:ext cx="2839543" cy="2628737"/>
                <a:chOff x="3424136" y="1656814"/>
                <a:chExt cx="2448000" cy="2448000"/>
              </a:xfrm>
            </p:grpSpPr>
            <p:cxnSp>
              <p:nvCxnSpPr>
                <p:cNvPr id="95" name="Straight Connector 94"/>
                <p:cNvCxnSpPr/>
                <p:nvPr/>
              </p:nvCxnSpPr>
              <p:spPr>
                <a:xfrm>
                  <a:off x="5862084" y="1656814"/>
                  <a:ext cx="0" cy="244800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>
                  <a:off x="3448702" y="1656814"/>
                  <a:ext cx="0" cy="244800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 rot="5400000">
                  <a:off x="4648136" y="2859498"/>
                  <a:ext cx="0" cy="244800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9" name="Oval 88"/>
              <p:cNvSpPr/>
              <p:nvPr/>
            </p:nvSpPr>
            <p:spPr>
              <a:xfrm>
                <a:off x="2257284" y="4775880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474357" y="4775726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2641889" y="5438567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3151479" y="5434610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2443024" y="5103827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3317191" y="5103673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83" name="TextBox 82"/>
            <p:cNvSpPr txBox="1"/>
            <p:nvPr/>
          </p:nvSpPr>
          <p:spPr>
            <a:xfrm>
              <a:off x="7761767" y="5238832"/>
              <a:ext cx="491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</a:rPr>
                <a:t>E</a:t>
              </a:r>
              <a:endParaRPr lang="en-IN" sz="2400" b="1" baseline="-25000" dirty="0">
                <a:solidFill>
                  <a:srgbClr val="0070C0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939206" y="4755459"/>
              <a:ext cx="491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 smtClean="0">
                  <a:solidFill>
                    <a:schemeClr val="accent5">
                      <a:lumMod val="50000"/>
                    </a:schemeClr>
                  </a:solidFill>
                </a:rPr>
                <a:t>E</a:t>
              </a:r>
              <a:r>
                <a:rPr lang="en-US" sz="2400" b="1" baseline="-25000" dirty="0" err="1" smtClean="0">
                  <a:solidFill>
                    <a:schemeClr val="accent5">
                      <a:lumMod val="50000"/>
                    </a:schemeClr>
                  </a:solidFill>
                </a:rPr>
                <a:t>f</a:t>
              </a:r>
              <a:endParaRPr lang="en-IN" sz="2400" b="1" baseline="-25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2069155" y="751943"/>
            <a:ext cx="1255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f(E) = 1</a:t>
            </a:r>
            <a:endParaRPr lang="en-IN" sz="28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069155" y="3662312"/>
            <a:ext cx="1255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f(E) = 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0</a:t>
            </a:r>
            <a:endParaRPr lang="en-IN" sz="28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11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7" grpId="0"/>
      <p:bldP spid="78" grpId="0"/>
      <p:bldP spid="5" grpId="0"/>
      <p:bldP spid="6" grpId="0"/>
      <p:bldP spid="106" grpId="0"/>
      <p:bldP spid="107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Fermi function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711201"/>
            <a:ext cx="3152633" cy="476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sz="2800" b="1" dirty="0" smtClean="0"/>
              <a:t>Case II: At </a:t>
            </a:r>
            <a:r>
              <a:rPr lang="en-US" sz="2800" b="1" dirty="0" smtClean="0">
                <a:solidFill>
                  <a:srgbClr val="0070C0"/>
                </a:solidFill>
              </a:rPr>
              <a:t>T &gt; 0 </a:t>
            </a:r>
            <a:r>
              <a:rPr lang="en-US" sz="2800" b="1" dirty="0" smtClean="0"/>
              <a:t>K </a:t>
            </a:r>
          </a:p>
          <a:p>
            <a:endParaRPr lang="en-US" sz="2800" b="1" dirty="0" smtClean="0"/>
          </a:p>
          <a:p>
            <a:pPr marL="273050" indent="0">
              <a:buNone/>
            </a:pPr>
            <a:endParaRPr lang="en-IN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1450074"/>
            <a:ext cx="12192000" cy="987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dirty="0" smtClean="0"/>
              <a:t>At room temperature, the probability starts reducing from 1 for values of E close to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f</a:t>
            </a:r>
            <a:r>
              <a:rPr lang="en-US" dirty="0" smtClean="0"/>
              <a:t>, but larger </a:t>
            </a:r>
          </a:p>
          <a:p>
            <a:pPr marL="273050" indent="0">
              <a:buNone/>
            </a:pPr>
            <a:r>
              <a:rPr lang="en-US" dirty="0" smtClean="0"/>
              <a:t>than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f</a:t>
            </a:r>
            <a:r>
              <a:rPr lang="en-US" dirty="0" smtClean="0"/>
              <a:t>.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0" y="2505478"/>
            <a:ext cx="7260609" cy="551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dirty="0" smtClean="0"/>
              <a:t>At T &gt; 0 K, for E =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f</a:t>
            </a:r>
            <a:r>
              <a:rPr lang="en-US" dirty="0" smtClean="0"/>
              <a:t>, exponential function becomes zero.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130131" y="3174793"/>
                <a:ext cx="3386825" cy="10976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  <m:r>
                                        <a:rPr lang="en-IN" sz="2800" b="0" i="0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f</m:t>
                                          </m:r>
                                          <m: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N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b>
                                      </m:sSub>
                                      <m:r>
                                        <a:rPr lang="en-IN" sz="2800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31" y="3174793"/>
                <a:ext cx="3386825" cy="10976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130131" y="4508072"/>
                <a:ext cx="4525150" cy="8166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31" y="4508072"/>
                <a:ext cx="4525150" cy="8166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/>
              <p:cNvSpPr txBox="1"/>
              <p:nvPr/>
            </p:nvSpPr>
            <p:spPr>
              <a:xfrm>
                <a:off x="130131" y="5824666"/>
                <a:ext cx="19390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6" name="TextBox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31" y="5824666"/>
                <a:ext cx="193905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7660972" y="2293655"/>
            <a:ext cx="3994215" cy="3383814"/>
            <a:chOff x="5621955" y="3899780"/>
            <a:chExt cx="2808342" cy="2214417"/>
          </a:xfrm>
        </p:grpSpPr>
        <p:grpSp>
          <p:nvGrpSpPr>
            <p:cNvPr id="10" name="Group 9"/>
            <p:cNvGrpSpPr/>
            <p:nvPr/>
          </p:nvGrpSpPr>
          <p:grpSpPr>
            <a:xfrm>
              <a:off x="5621955" y="3899780"/>
              <a:ext cx="2617255" cy="2214417"/>
              <a:chOff x="1119117" y="2879677"/>
              <a:chExt cx="3974444" cy="3296241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H="1">
                <a:off x="1119117" y="4542559"/>
                <a:ext cx="3580833" cy="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Group 13"/>
              <p:cNvGrpSpPr/>
              <p:nvPr/>
            </p:nvGrpSpPr>
            <p:grpSpPr>
              <a:xfrm>
                <a:off x="1595931" y="3547348"/>
                <a:ext cx="2840936" cy="1993605"/>
                <a:chOff x="1582283" y="3124260"/>
                <a:chExt cx="2840936" cy="1993605"/>
              </a:xfrm>
            </p:grpSpPr>
            <p:cxnSp>
              <p:nvCxnSpPr>
                <p:cNvPr id="30" name="Straight Connector 29"/>
                <p:cNvCxnSpPr/>
                <p:nvPr/>
              </p:nvCxnSpPr>
              <p:spPr>
                <a:xfrm rot="5400000">
                  <a:off x="3003447" y="3040231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 rot="5400000">
                  <a:off x="3003447" y="3381543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rot="5400000">
                  <a:off x="3002055" y="3698093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rot="5400000">
                  <a:off x="3003447" y="1704488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rot="5400000">
                  <a:off x="3003447" y="2045801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rot="5400000">
                  <a:off x="3002055" y="2362350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/>
              <p:cNvGrpSpPr/>
              <p:nvPr/>
            </p:nvGrpSpPr>
            <p:grpSpPr>
              <a:xfrm>
                <a:off x="1284782" y="2879677"/>
                <a:ext cx="3808779" cy="3296241"/>
                <a:chOff x="2601045" y="1010873"/>
                <a:chExt cx="3969226" cy="3549754"/>
              </a:xfrm>
            </p:grpSpPr>
            <p:cxnSp>
              <p:nvCxnSpPr>
                <p:cNvPr id="28" name="Straight Arrow Connector 27"/>
                <p:cNvCxnSpPr/>
                <p:nvPr/>
              </p:nvCxnSpPr>
              <p:spPr>
                <a:xfrm>
                  <a:off x="2601045" y="4546977"/>
                  <a:ext cx="3969226" cy="0"/>
                </a:xfrm>
                <a:prstGeom prst="straightConnector1">
                  <a:avLst/>
                </a:prstGeom>
                <a:ln w="57150">
                  <a:solidFill>
                    <a:schemeClr val="accent4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/>
                <p:cNvCxnSpPr/>
                <p:nvPr/>
              </p:nvCxnSpPr>
              <p:spPr>
                <a:xfrm flipV="1">
                  <a:off x="2649940" y="1010873"/>
                  <a:ext cx="0" cy="3549754"/>
                </a:xfrm>
                <a:prstGeom prst="straightConnector1">
                  <a:avLst/>
                </a:prstGeom>
                <a:ln w="57150">
                  <a:solidFill>
                    <a:schemeClr val="accent4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/>
              <p:cNvGrpSpPr/>
              <p:nvPr/>
            </p:nvGrpSpPr>
            <p:grpSpPr>
              <a:xfrm>
                <a:off x="1591024" y="3241929"/>
                <a:ext cx="2839543" cy="2628737"/>
                <a:chOff x="3424136" y="1656814"/>
                <a:chExt cx="2448000" cy="2448000"/>
              </a:xfrm>
            </p:grpSpPr>
            <p:cxnSp>
              <p:nvCxnSpPr>
                <p:cNvPr id="25" name="Straight Connector 24"/>
                <p:cNvCxnSpPr/>
                <p:nvPr/>
              </p:nvCxnSpPr>
              <p:spPr>
                <a:xfrm>
                  <a:off x="5862084" y="1656814"/>
                  <a:ext cx="0" cy="244800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448702" y="1656814"/>
                  <a:ext cx="0" cy="244800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rot="5400000">
                  <a:off x="4648136" y="2859498"/>
                  <a:ext cx="0" cy="244800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Oval 16"/>
              <p:cNvSpPr/>
              <p:nvPr/>
            </p:nvSpPr>
            <p:spPr>
              <a:xfrm>
                <a:off x="2257284" y="4775880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3474357" y="4775726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641889" y="5438567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151479" y="5434610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443024" y="5103827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317191" y="5103673"/>
                <a:ext cx="180000" cy="180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7761767" y="5238832"/>
              <a:ext cx="491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70C0"/>
                  </a:solidFill>
                </a:rPr>
                <a:t>E</a:t>
              </a:r>
              <a:endParaRPr lang="en-IN" sz="2400" b="1" baseline="-25000" dirty="0">
                <a:solidFill>
                  <a:srgbClr val="0070C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939206" y="4755459"/>
              <a:ext cx="491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err="1" smtClean="0">
                  <a:solidFill>
                    <a:schemeClr val="accent5">
                      <a:lumMod val="50000"/>
                    </a:schemeClr>
                  </a:solidFill>
                </a:rPr>
                <a:t>E</a:t>
              </a:r>
              <a:r>
                <a:rPr lang="en-US" sz="2400" b="1" baseline="-25000" dirty="0" err="1" smtClean="0">
                  <a:solidFill>
                    <a:schemeClr val="accent5">
                      <a:lumMod val="50000"/>
                    </a:schemeClr>
                  </a:solidFill>
                </a:rPr>
                <a:t>f</a:t>
              </a:r>
              <a:endParaRPr lang="en-IN" sz="2400" b="1" baseline="-25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10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20" grpId="0" uiExpand="1" build="p"/>
      <p:bldP spid="127" grpId="0" uiExpand="1" build="p"/>
      <p:bldP spid="144" grpId="0"/>
      <p:bldP spid="145" grpId="0"/>
      <p:bldP spid="1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Terms related to electricity</a:t>
            </a:r>
            <a:endParaRPr lang="en-US" b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7532" y="768011"/>
            <a:ext cx="11929641" cy="6526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600" dirty="0" smtClean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Electric conductivity:  </a:t>
            </a:r>
            <a:r>
              <a:rPr lang="en-US" sz="2600" dirty="0" smtClean="0">
                <a:latin typeface="+mj-lt"/>
                <a:cs typeface="Times New Roman" panose="02020603050405020304" pitchFamily="18" charset="0"/>
              </a:rPr>
              <a:t>The amount of </a:t>
            </a:r>
            <a:r>
              <a:rPr lang="en-US" sz="2600" dirty="0" smtClean="0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rPr>
              <a:t>electric current</a:t>
            </a:r>
            <a:r>
              <a:rPr lang="en-US" sz="2600" dirty="0" smtClean="0">
                <a:latin typeface="+mj-lt"/>
                <a:cs typeface="Times New Roman" panose="02020603050405020304" pitchFamily="18" charset="0"/>
              </a:rPr>
              <a:t>, a material can </a:t>
            </a:r>
            <a:r>
              <a:rPr lang="en-US" sz="2600" dirty="0" smtClean="0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rPr>
              <a:t>carry</a:t>
            </a:r>
            <a:r>
              <a:rPr lang="en-US" sz="2600" dirty="0" smtClean="0">
                <a:latin typeface="+mj-lt"/>
                <a:cs typeface="Times New Roman" panose="02020603050405020304" pitchFamily="18" charset="0"/>
              </a:rPr>
              <a:t>.</a:t>
            </a:r>
            <a:endParaRPr lang="en-US" sz="26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6397" y="1660195"/>
                <a:ext cx="405338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3600" b="0" i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a:rPr lang="en-US" sz="36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R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………(1)</m:t>
                      </m:r>
                    </m:oMath>
                  </m:oMathPara>
                </a14:m>
                <a:endParaRPr lang="en-US" sz="4000" dirty="0" smtClean="0">
                  <a:latin typeface="+mj-lt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97" y="1660195"/>
                <a:ext cx="4053385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4461680" y="1546863"/>
            <a:ext cx="2983721" cy="103190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+mj-lt"/>
                <a:cs typeface="Times New Roman" panose="02020603050405020304" pitchFamily="18" charset="0"/>
              </a:rPr>
              <a:t>Ohm’s law</a:t>
            </a:r>
            <a:endParaRPr lang="en-US" sz="4400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202834" y="1363045"/>
                <a:ext cx="4550316" cy="1129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R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  <m:r>
                            <a:rPr lang="en-US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σ</m:t>
                          </m:r>
                          <m: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den>
                      </m:f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………(2)</m:t>
                      </m:r>
                    </m:oMath>
                  </m:oMathPara>
                </a14:m>
                <a:endParaRPr lang="en-US" sz="40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834" y="1363045"/>
                <a:ext cx="4550316" cy="11294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86397" y="3129756"/>
                <a:ext cx="2902714" cy="11294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  <m: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σ</m:t>
                          </m:r>
                          <m: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en-US" sz="40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97" y="3129756"/>
                <a:ext cx="2902714" cy="1129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/>
          <p:cNvSpPr/>
          <p:nvPr/>
        </p:nvSpPr>
        <p:spPr>
          <a:xfrm>
            <a:off x="3632435" y="3563102"/>
            <a:ext cx="718883" cy="39934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00070" y="3177717"/>
                <a:ext cx="2942926" cy="1033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070" y="3177717"/>
                <a:ext cx="2942926" cy="1033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454188" y="3192404"/>
                <a:ext cx="3607273" cy="2611549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3200" b="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As we know,</a:t>
                </a:r>
              </a:p>
              <a:p>
                <a:pPr algn="ctr"/>
                <a:endParaRPr lang="en-US" sz="3200" b="0" dirty="0" smtClean="0">
                  <a:latin typeface="+mj-lt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a:rPr lang="en-US" sz="3200" b="0" i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  <m:r>
                            <a:rPr lang="en-US" sz="3200" b="0" i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den>
                      </m:f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and</m:t>
                      </m:r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a:rPr lang="en-US" sz="3200" b="0" i="0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320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a:rPr lang="en-US" sz="3200" b="0" i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20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en-US" sz="4000" dirty="0" smtClean="0">
                  <a:latin typeface="+mj-lt"/>
                  <a:cs typeface="Times New Roman" panose="02020603050405020304" pitchFamily="18" charset="0"/>
                </a:endParaRPr>
              </a:p>
              <a:p>
                <a:endParaRPr lang="en-US" sz="40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188" y="3192404"/>
                <a:ext cx="3607273" cy="2611549"/>
              </a:xfrm>
              <a:prstGeom prst="rect">
                <a:avLst/>
              </a:prstGeom>
              <a:blipFill>
                <a:blip r:embed="rId6"/>
                <a:stretch>
                  <a:fillRect t="-303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/>
          <p:cNvSpPr/>
          <p:nvPr/>
        </p:nvSpPr>
        <p:spPr>
          <a:xfrm>
            <a:off x="7226878" y="3542926"/>
            <a:ext cx="718883" cy="39934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058425" y="3419433"/>
                <a:ext cx="2012709" cy="646331"/>
              </a:xfrm>
              <a:prstGeom prst="rect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J</m:t>
                      </m:r>
                    </m:oMath>
                  </m:oMathPara>
                </a14:m>
                <a:endParaRPr lang="en-US" sz="3600" dirty="0" smtClean="0">
                  <a:latin typeface="+mj-lt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425" y="3419433"/>
                <a:ext cx="2012709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83734" y="5082461"/>
                <a:ext cx="3109761" cy="1097280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den>
                      </m:f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℧</m:t>
                      </m:r>
                      <m:sSup>
                        <m:sSupPr>
                          <m:ctrlPr>
                            <a:rPr lang="en-US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aseline="30000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34" y="5082461"/>
                <a:ext cx="3109761" cy="10972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3632435" y="5143182"/>
            <a:ext cx="6957958" cy="830997"/>
            <a:chOff x="3936771" y="5109703"/>
            <a:chExt cx="6957958" cy="830997"/>
          </a:xfrm>
        </p:grpSpPr>
        <p:sp>
          <p:nvSpPr>
            <p:cNvPr id="19" name="TextBox 18"/>
            <p:cNvSpPr txBox="1"/>
            <p:nvPr/>
          </p:nvSpPr>
          <p:spPr>
            <a:xfrm>
              <a:off x="4723818" y="5109703"/>
              <a:ext cx="6170911" cy="83099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  <a:cs typeface="Times New Roman" panose="02020603050405020304" pitchFamily="18" charset="0"/>
                </a:rPr>
                <a:t>Rate of charge flow across unit area (J)</a:t>
              </a:r>
            </a:p>
            <a:p>
              <a:r>
                <a:rPr lang="en-US" sz="2400" dirty="0" smtClean="0">
                  <a:latin typeface="+mj-lt"/>
                  <a:cs typeface="Times New Roman" panose="02020603050405020304" pitchFamily="18" charset="0"/>
                </a:rPr>
                <a:t>Per unit potential field (E)</a:t>
              </a:r>
              <a:endParaRPr lang="en-US" sz="24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0" name="Left Arrow 19"/>
            <p:cNvSpPr/>
            <p:nvPr/>
          </p:nvSpPr>
          <p:spPr>
            <a:xfrm>
              <a:off x="3936771" y="5408332"/>
              <a:ext cx="571500" cy="356846"/>
            </a:xfrm>
            <a:prstGeom prst="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76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 animBg="1"/>
      <p:bldP spid="6" grpId="1" animBg="1"/>
      <p:bldP spid="7" grpId="0"/>
      <p:bldP spid="9" grpId="0"/>
      <p:bldP spid="10" grpId="0" animBg="1"/>
      <p:bldP spid="11" grpId="0"/>
      <p:bldP spid="13" grpId="0" animBg="1"/>
      <p:bldP spid="13" grpId="1" animBg="1"/>
      <p:bldP spid="15" grpId="0" animBg="1"/>
      <p:bldP spid="16" grpId="0" animBg="1"/>
      <p:bldP spid="17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413663" y="2022363"/>
            <a:ext cx="5415221" cy="3152633"/>
            <a:chOff x="6353609" y="2370892"/>
            <a:chExt cx="5415221" cy="3152633"/>
          </a:xfrm>
        </p:grpSpPr>
        <p:grpSp>
          <p:nvGrpSpPr>
            <p:cNvPr id="6" name="Group 5"/>
            <p:cNvGrpSpPr/>
            <p:nvPr/>
          </p:nvGrpSpPr>
          <p:grpSpPr>
            <a:xfrm>
              <a:off x="6353609" y="2370892"/>
              <a:ext cx="4591892" cy="3152633"/>
              <a:chOff x="1305507" y="2879677"/>
              <a:chExt cx="5173066" cy="3296241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flipH="1">
                <a:off x="1619519" y="4542559"/>
                <a:ext cx="3080432" cy="0"/>
              </a:xfrm>
              <a:prstGeom prst="line">
                <a:avLst/>
              </a:prstGeom>
              <a:ln w="571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" name="Group 76"/>
              <p:cNvGrpSpPr/>
              <p:nvPr/>
            </p:nvGrpSpPr>
            <p:grpSpPr>
              <a:xfrm>
                <a:off x="1595931" y="3547348"/>
                <a:ext cx="2840936" cy="1993605"/>
                <a:chOff x="1582283" y="3124260"/>
                <a:chExt cx="2840936" cy="199360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rot="5400000">
                  <a:off x="3003447" y="3040231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 rot="5400000">
                  <a:off x="3003447" y="3381543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 rot="5400000">
                  <a:off x="3002055" y="3698093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 rot="5400000">
                  <a:off x="3003447" y="1704488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 rot="5400000">
                  <a:off x="3003447" y="2045801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rot="5400000">
                  <a:off x="3002055" y="2362350"/>
                  <a:ext cx="0" cy="2839544"/>
                </a:xfrm>
                <a:prstGeom prst="line">
                  <a:avLst/>
                </a:prstGeom>
                <a:ln w="57150"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/>
              <p:cNvGrpSpPr/>
              <p:nvPr/>
            </p:nvGrpSpPr>
            <p:grpSpPr>
              <a:xfrm>
                <a:off x="1305507" y="2879677"/>
                <a:ext cx="3808779" cy="3296241"/>
                <a:chOff x="2622643" y="1010873"/>
                <a:chExt cx="3969226" cy="3549754"/>
              </a:xfrm>
            </p:grpSpPr>
            <p:cxnSp>
              <p:nvCxnSpPr>
                <p:cNvPr id="85" name="Straight Arrow Connector 84"/>
                <p:cNvCxnSpPr/>
                <p:nvPr/>
              </p:nvCxnSpPr>
              <p:spPr>
                <a:xfrm>
                  <a:off x="2622643" y="4546978"/>
                  <a:ext cx="3969226" cy="0"/>
                </a:xfrm>
                <a:prstGeom prst="straightConnector1">
                  <a:avLst/>
                </a:prstGeom>
                <a:ln w="57150">
                  <a:solidFill>
                    <a:schemeClr val="accent4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 flipV="1">
                  <a:off x="2649940" y="1010873"/>
                  <a:ext cx="0" cy="3549754"/>
                </a:xfrm>
                <a:prstGeom prst="straightConnector1">
                  <a:avLst/>
                </a:prstGeom>
                <a:ln w="57150">
                  <a:solidFill>
                    <a:schemeClr val="accent4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TextBox 86"/>
              <p:cNvSpPr txBox="1"/>
              <p:nvPr/>
            </p:nvSpPr>
            <p:spPr>
              <a:xfrm>
                <a:off x="4706145" y="4327742"/>
                <a:ext cx="1772428" cy="418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b="1" dirty="0" smtClean="0"/>
                  <a:t>Fermi Level</a:t>
                </a:r>
                <a:endParaRPr lang="en-IN" sz="1200" b="1" baseline="-25000" dirty="0"/>
              </a:p>
            </p:txBody>
          </p:sp>
          <p:grpSp>
            <p:nvGrpSpPr>
              <p:cNvPr id="88" name="Group 87"/>
              <p:cNvGrpSpPr/>
              <p:nvPr/>
            </p:nvGrpSpPr>
            <p:grpSpPr>
              <a:xfrm>
                <a:off x="1591024" y="3241929"/>
                <a:ext cx="2839543" cy="2628737"/>
                <a:chOff x="3424136" y="1656814"/>
                <a:chExt cx="2448000" cy="2448000"/>
              </a:xfrm>
            </p:grpSpPr>
            <p:cxnSp>
              <p:nvCxnSpPr>
                <p:cNvPr id="89" name="Straight Connector 88"/>
                <p:cNvCxnSpPr/>
                <p:nvPr/>
              </p:nvCxnSpPr>
              <p:spPr>
                <a:xfrm>
                  <a:off x="5862084" y="1656814"/>
                  <a:ext cx="0" cy="244800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3448702" y="1656814"/>
                  <a:ext cx="0" cy="244800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 rot="5400000">
                  <a:off x="4648136" y="2859498"/>
                  <a:ext cx="0" cy="244800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5" name="Rectangle 54"/>
            <p:cNvSpPr/>
            <p:nvPr/>
          </p:nvSpPr>
          <p:spPr>
            <a:xfrm>
              <a:off x="10699306" y="3774449"/>
              <a:ext cx="106952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smtClean="0"/>
                <a:t>(T = 0 K)</a:t>
              </a:r>
              <a:endParaRPr lang="en-IN" sz="2000" b="1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Fermi function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729" y="753075"/>
            <a:ext cx="12172271" cy="1142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sz="2800" dirty="0" smtClean="0"/>
              <a:t>f(E) = 0.5 implies that probability of occupancy of an electron is 50% at any </a:t>
            </a:r>
          </a:p>
          <a:p>
            <a:pPr marL="273050" indent="0">
              <a:buNone/>
            </a:pPr>
            <a:r>
              <a:rPr lang="en-US" sz="2800" dirty="0" smtClean="0"/>
              <a:t>temperature above 0 K.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66975" y="3654674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smtClean="0"/>
              <a:t>e</a:t>
            </a:r>
            <a:r>
              <a:rPr lang="en-IN" sz="3200" b="1" baseline="30000" dirty="0" smtClean="0"/>
              <a:t>-</a:t>
            </a:r>
            <a:endParaRPr lang="en-IN" sz="3200" b="1" baseline="30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6782895" y="3973170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smtClean="0"/>
              <a:t>e</a:t>
            </a:r>
            <a:r>
              <a:rPr lang="en-IN" sz="3200" b="1" baseline="30000" dirty="0" smtClean="0"/>
              <a:t>-</a:t>
            </a:r>
            <a:endParaRPr lang="en-IN" sz="3200" b="1" baseline="30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8054223" y="4291504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smtClean="0"/>
              <a:t>e</a:t>
            </a:r>
            <a:r>
              <a:rPr lang="en-IN" sz="3200" b="1" baseline="30000" dirty="0" smtClean="0"/>
              <a:t>-</a:t>
            </a:r>
            <a:endParaRPr lang="en-IN" sz="3200" b="1" baseline="30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8661468" y="3912388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 smtClean="0"/>
              <a:t>e</a:t>
            </a:r>
            <a:r>
              <a:rPr lang="en-IN" sz="3200" b="1" baseline="30000" dirty="0" smtClean="0"/>
              <a:t>-</a:t>
            </a:r>
            <a:endParaRPr lang="en-IN" sz="3200" b="1" baseline="30000" dirty="0"/>
          </a:p>
        </p:txBody>
      </p:sp>
      <p:grpSp>
        <p:nvGrpSpPr>
          <p:cNvPr id="8" name="Group 7"/>
          <p:cNvGrpSpPr/>
          <p:nvPr/>
        </p:nvGrpSpPr>
        <p:grpSpPr>
          <a:xfrm>
            <a:off x="594686" y="1946013"/>
            <a:ext cx="5437802" cy="3497819"/>
            <a:chOff x="1624665" y="2717142"/>
            <a:chExt cx="5437802" cy="3497819"/>
          </a:xfrm>
        </p:grpSpPr>
        <p:grpSp>
          <p:nvGrpSpPr>
            <p:cNvPr id="111" name="Group 110"/>
            <p:cNvGrpSpPr/>
            <p:nvPr/>
          </p:nvGrpSpPr>
          <p:grpSpPr>
            <a:xfrm>
              <a:off x="2423749" y="2717142"/>
              <a:ext cx="4122447" cy="3024000"/>
              <a:chOff x="2622643" y="894418"/>
              <a:chExt cx="4469093" cy="3687108"/>
            </a:xfrm>
          </p:grpSpPr>
          <p:cxnSp>
            <p:nvCxnSpPr>
              <p:cNvPr id="113" name="Straight Arrow Connector 112"/>
              <p:cNvCxnSpPr/>
              <p:nvPr/>
            </p:nvCxnSpPr>
            <p:spPr>
              <a:xfrm flipV="1">
                <a:off x="2649940" y="894418"/>
                <a:ext cx="0" cy="3687108"/>
              </a:xfrm>
              <a:prstGeom prst="straightConnector1">
                <a:avLst/>
              </a:prstGeom>
              <a:ln w="57150">
                <a:solidFill>
                  <a:srgbClr val="7427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/>
              <p:nvPr/>
            </p:nvCxnSpPr>
            <p:spPr>
              <a:xfrm>
                <a:off x="2622643" y="4546977"/>
                <a:ext cx="4469093" cy="0"/>
              </a:xfrm>
              <a:prstGeom prst="straightConnector1">
                <a:avLst/>
              </a:prstGeom>
              <a:ln w="57150">
                <a:solidFill>
                  <a:srgbClr val="7427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TextBox 113"/>
            <p:cNvSpPr txBox="1"/>
            <p:nvPr/>
          </p:nvSpPr>
          <p:spPr>
            <a:xfrm>
              <a:off x="3830619" y="5691741"/>
              <a:ext cx="4910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b="1" dirty="0" err="1" smtClean="0">
                  <a:solidFill>
                    <a:srgbClr val="002060"/>
                  </a:solidFill>
                </a:rPr>
                <a:t>E</a:t>
              </a:r>
              <a:r>
                <a:rPr lang="en-US" sz="2800" b="1" baseline="-25000" dirty="0" err="1" smtClean="0">
                  <a:solidFill>
                    <a:srgbClr val="002060"/>
                  </a:solidFill>
                </a:rPr>
                <a:t>f</a:t>
              </a:r>
              <a:endParaRPr lang="en-IN" sz="2800" b="1" baseline="-25000" dirty="0">
                <a:solidFill>
                  <a:srgbClr val="002060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624665" y="2812679"/>
              <a:ext cx="7484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6">
                      <a:lumMod val="75000"/>
                    </a:schemeClr>
                  </a:solidFill>
                </a:rPr>
                <a:t>f</a:t>
              </a:r>
              <a:r>
                <a:rPr lang="en-US" sz="2800" b="1" dirty="0" smtClean="0">
                  <a:solidFill>
                    <a:schemeClr val="accent6">
                      <a:lumMod val="75000"/>
                    </a:schemeClr>
                  </a:solidFill>
                </a:rPr>
                <a:t>(E)</a:t>
              </a:r>
              <a:endParaRPr lang="en-IN" sz="2800" b="1" baseline="-25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571376" y="5422905"/>
              <a:ext cx="491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6">
                      <a:lumMod val="75000"/>
                    </a:schemeClr>
                  </a:solidFill>
                </a:rPr>
                <a:t>E</a:t>
              </a:r>
              <a:endParaRPr lang="en-IN" sz="2800" b="1" baseline="-25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2568682" y="2860932"/>
              <a:ext cx="1587294" cy="502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2000" b="1" dirty="0">
                  <a:solidFill>
                    <a:srgbClr val="C00000"/>
                  </a:solidFill>
                </a:rPr>
                <a:t>Valence Band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4277561" y="2857140"/>
              <a:ext cx="1931939" cy="5027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2000" b="1" dirty="0">
                  <a:solidFill>
                    <a:srgbClr val="C00000"/>
                  </a:solidFill>
                </a:rPr>
                <a:t>Conduction Band</a:t>
              </a: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1857308" y="3616745"/>
              <a:ext cx="681186" cy="2161261"/>
              <a:chOff x="5180310" y="2799184"/>
              <a:chExt cx="667563" cy="1705367"/>
            </a:xfrm>
          </p:grpSpPr>
          <p:sp>
            <p:nvSpPr>
              <p:cNvPr id="120" name="TextBox 119"/>
              <p:cNvSpPr txBox="1"/>
              <p:nvPr/>
            </p:nvSpPr>
            <p:spPr>
              <a:xfrm>
                <a:off x="5409127" y="4140269"/>
                <a:ext cx="438746" cy="364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 smtClean="0"/>
                  <a:t>0</a:t>
                </a:r>
                <a:endParaRPr lang="en-IN" sz="2400" b="1" dirty="0"/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5180310" y="3467356"/>
                <a:ext cx="583854" cy="364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 smtClean="0"/>
                  <a:t>0.5</a:t>
                </a:r>
                <a:endParaRPr lang="en-IN" sz="2400" b="1" dirty="0"/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5382375" y="2799184"/>
                <a:ext cx="438746" cy="364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 smtClean="0"/>
                  <a:t>1</a:t>
                </a:r>
                <a:endParaRPr lang="en-IN" sz="2400" b="1" dirty="0"/>
              </a:p>
            </p:txBody>
          </p:sp>
        </p:grpSp>
        <p:cxnSp>
          <p:nvCxnSpPr>
            <p:cNvPr id="107" name="Straight Connector 106"/>
            <p:cNvCxnSpPr/>
            <p:nvPr/>
          </p:nvCxnSpPr>
          <p:spPr>
            <a:xfrm flipV="1">
              <a:off x="4038311" y="3628560"/>
              <a:ext cx="0" cy="2052000"/>
            </a:xfrm>
            <a:prstGeom prst="line">
              <a:avLst/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9264105" y="4007429"/>
            <a:ext cx="1255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f(E) = 1</a:t>
            </a:r>
            <a:endParaRPr lang="en-IN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62251" y="2672473"/>
            <a:ext cx="1255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f(E) = </a:t>
            </a:r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0</a:t>
            </a:r>
            <a:endParaRPr lang="en-IN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437640" y="3044155"/>
            <a:ext cx="1599032" cy="1863975"/>
            <a:chOff x="2619762" y="2211812"/>
            <a:chExt cx="2338816" cy="2338816"/>
          </a:xfrm>
        </p:grpSpPr>
        <p:cxnSp>
          <p:nvCxnSpPr>
            <p:cNvPr id="53" name="Straight Connector 52"/>
            <p:cNvCxnSpPr/>
            <p:nvPr/>
          </p:nvCxnSpPr>
          <p:spPr>
            <a:xfrm rot="5400000">
              <a:off x="3789170" y="1065554"/>
              <a:ext cx="0" cy="2338816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0800000">
              <a:off x="4919009" y="2211812"/>
              <a:ext cx="0" cy="2338816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1437640" y="3918946"/>
            <a:ext cx="1599032" cy="994381"/>
            <a:chOff x="2619762" y="2211812"/>
            <a:chExt cx="2338816" cy="2338816"/>
          </a:xfrm>
        </p:grpSpPr>
        <p:cxnSp>
          <p:nvCxnSpPr>
            <p:cNvPr id="125" name="Straight Connector 124"/>
            <p:cNvCxnSpPr/>
            <p:nvPr/>
          </p:nvCxnSpPr>
          <p:spPr>
            <a:xfrm rot="5400000">
              <a:off x="3789170" y="1065554"/>
              <a:ext cx="0" cy="2338816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rot="10800000">
              <a:off x="4919009" y="2211812"/>
              <a:ext cx="0" cy="2338816"/>
            </a:xfrm>
            <a:prstGeom prst="line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3064536" y="2861602"/>
                <a:ext cx="1349120" cy="400110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0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= 0 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20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536" y="2861602"/>
                <a:ext cx="1349120" cy="400110"/>
              </a:xfrm>
              <a:prstGeom prst="rect">
                <a:avLst/>
              </a:prstGeom>
              <a:blipFill>
                <a:blip r:embed="rId2"/>
                <a:stretch>
                  <a:fillRect l="-881" r="-881" b="-112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Freeform 122"/>
          <p:cNvSpPr/>
          <p:nvPr/>
        </p:nvSpPr>
        <p:spPr>
          <a:xfrm>
            <a:off x="1439302" y="3065449"/>
            <a:ext cx="3474544" cy="1885062"/>
          </a:xfrm>
          <a:custGeom>
            <a:avLst/>
            <a:gdLst>
              <a:gd name="connsiteX0" fmla="*/ 0 w 3603009"/>
              <a:gd name="connsiteY0" fmla="*/ 18352 h 2161051"/>
              <a:gd name="connsiteX1" fmla="*/ 1050877 w 3603009"/>
              <a:gd name="connsiteY1" fmla="*/ 236716 h 2161051"/>
              <a:gd name="connsiteX2" fmla="*/ 2429301 w 3603009"/>
              <a:gd name="connsiteY2" fmla="*/ 1683379 h 2161051"/>
              <a:gd name="connsiteX3" fmla="*/ 3603009 w 3603009"/>
              <a:gd name="connsiteY3" fmla="*/ 2161051 h 2161051"/>
              <a:gd name="connsiteX0" fmla="*/ 0 w 3603009"/>
              <a:gd name="connsiteY0" fmla="*/ 18352 h 2161051"/>
              <a:gd name="connsiteX1" fmla="*/ 1050877 w 3603009"/>
              <a:gd name="connsiteY1" fmla="*/ 236716 h 2161051"/>
              <a:gd name="connsiteX2" fmla="*/ 2429301 w 3603009"/>
              <a:gd name="connsiteY2" fmla="*/ 1683379 h 2161051"/>
              <a:gd name="connsiteX3" fmla="*/ 3603009 w 3603009"/>
              <a:gd name="connsiteY3" fmla="*/ 2161051 h 2161051"/>
              <a:gd name="connsiteX0" fmla="*/ 0 w 3630832"/>
              <a:gd name="connsiteY0" fmla="*/ 18352 h 2133756"/>
              <a:gd name="connsiteX1" fmla="*/ 1050877 w 3630832"/>
              <a:gd name="connsiteY1" fmla="*/ 236716 h 2133756"/>
              <a:gd name="connsiteX2" fmla="*/ 2429301 w 3630832"/>
              <a:gd name="connsiteY2" fmla="*/ 1683379 h 2133756"/>
              <a:gd name="connsiteX3" fmla="*/ 3630832 w 3630832"/>
              <a:gd name="connsiteY3" fmla="*/ 2133756 h 2133756"/>
              <a:gd name="connsiteX0" fmla="*/ 0 w 3630832"/>
              <a:gd name="connsiteY0" fmla="*/ 8267 h 2205557"/>
              <a:gd name="connsiteX1" fmla="*/ 1050877 w 3630832"/>
              <a:gd name="connsiteY1" fmla="*/ 308517 h 2205557"/>
              <a:gd name="connsiteX2" fmla="*/ 2429301 w 3630832"/>
              <a:gd name="connsiteY2" fmla="*/ 1755180 h 2205557"/>
              <a:gd name="connsiteX3" fmla="*/ 3630832 w 3630832"/>
              <a:gd name="connsiteY3" fmla="*/ 2205557 h 2205557"/>
              <a:gd name="connsiteX0" fmla="*/ 0 w 3630832"/>
              <a:gd name="connsiteY0" fmla="*/ 208 h 2197498"/>
              <a:gd name="connsiteX1" fmla="*/ 1050877 w 3630832"/>
              <a:gd name="connsiteY1" fmla="*/ 300458 h 2197498"/>
              <a:gd name="connsiteX2" fmla="*/ 2429301 w 3630832"/>
              <a:gd name="connsiteY2" fmla="*/ 1747121 h 2197498"/>
              <a:gd name="connsiteX3" fmla="*/ 3630832 w 3630832"/>
              <a:gd name="connsiteY3" fmla="*/ 2197498 h 2197498"/>
              <a:gd name="connsiteX0" fmla="*/ 0 w 3630832"/>
              <a:gd name="connsiteY0" fmla="*/ 208 h 2197498"/>
              <a:gd name="connsiteX1" fmla="*/ 1050877 w 3630832"/>
              <a:gd name="connsiteY1" fmla="*/ 300458 h 2197498"/>
              <a:gd name="connsiteX2" fmla="*/ 2429301 w 3630832"/>
              <a:gd name="connsiteY2" fmla="*/ 1747121 h 2197498"/>
              <a:gd name="connsiteX3" fmla="*/ 3630832 w 3630832"/>
              <a:gd name="connsiteY3" fmla="*/ 2197498 h 219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0832" h="2197498">
                <a:moveTo>
                  <a:pt x="0" y="208"/>
                </a:moveTo>
                <a:cubicBezTo>
                  <a:pt x="364731" y="-2066"/>
                  <a:pt x="645994" y="9306"/>
                  <a:pt x="1050877" y="300458"/>
                </a:cubicBezTo>
                <a:cubicBezTo>
                  <a:pt x="1455760" y="591610"/>
                  <a:pt x="1999309" y="1430948"/>
                  <a:pt x="2429301" y="1747121"/>
                </a:cubicBezTo>
                <a:cubicBezTo>
                  <a:pt x="2859294" y="2063294"/>
                  <a:pt x="3187099" y="2119023"/>
                  <a:pt x="3630832" y="2197498"/>
                </a:cubicBezTo>
              </a:path>
            </a:pathLst>
          </a:cu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3029735" y="3230881"/>
                <a:ext cx="1432507" cy="783869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1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  <m:r>
                            <a:rPr lang="en-US" sz="2000" b="1" i="0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=</m:t>
                          </m:r>
                          <m:f>
                            <m:fPr>
                              <m:ctrlPr>
                                <a:rPr lang="en-US" sz="2000" b="1" i="1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0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2000" b="1" i="0" dirty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r>
                            <a:rPr lang="en-US" sz="2000" b="1" i="0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</m:d>
                    </m:oMath>
                  </m:oMathPara>
                </a14:m>
                <a:endParaRPr lang="en-IN" sz="2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9735" y="3230881"/>
                <a:ext cx="1432507" cy="7838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19729" y="5493344"/>
            <a:ext cx="9538609" cy="1142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sz="2800" dirty="0" smtClean="0"/>
              <a:t>For E = </a:t>
            </a:r>
            <a:r>
              <a:rPr lang="en-US" sz="2800" dirty="0" err="1" smtClean="0"/>
              <a:t>Ef</a:t>
            </a:r>
            <a:r>
              <a:rPr lang="en-US" sz="2800" dirty="0" smtClean="0"/>
              <a:t>, the value of f(E) falls off to zero rapidly as shown in </a:t>
            </a:r>
          </a:p>
          <a:p>
            <a:pPr marL="271463" indent="0">
              <a:buNone/>
            </a:pPr>
            <a:r>
              <a:rPr lang="en-US" sz="2800" dirty="0" smtClean="0"/>
              <a:t>the figure above.</a:t>
            </a:r>
          </a:p>
        </p:txBody>
      </p:sp>
    </p:spTree>
    <p:extLst>
      <p:ext uri="{BB962C8B-B14F-4D97-AF65-F5344CB8AC3E}">
        <p14:creationId xmlns:p14="http://schemas.microsoft.com/office/powerpoint/2010/main" val="289988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96296E-6 L 1.875E-6 -0.09884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4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-1.45833E-6 -0.06134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7.40741E-7 L -1.66667E-6 -0.10764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94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1.45833E-6 -0.15417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25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2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25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3" grpId="0"/>
      <p:bldP spid="3" grpId="1"/>
      <p:bldP spid="103" grpId="0"/>
      <p:bldP spid="103" grpId="1"/>
      <p:bldP spid="104" grpId="0"/>
      <p:bldP spid="104" grpId="1"/>
      <p:bldP spid="106" grpId="0"/>
      <p:bldP spid="106" grpId="1"/>
      <p:bldP spid="50" grpId="0"/>
      <p:bldP spid="51" grpId="0"/>
      <p:bldP spid="57" grpId="0"/>
      <p:bldP spid="123" grpId="0" animBg="1"/>
      <p:bldP spid="56" grpId="0"/>
      <p:bldP spid="58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43"/>
          <p:cNvSpPr/>
          <p:nvPr/>
        </p:nvSpPr>
        <p:spPr>
          <a:xfrm>
            <a:off x="1174827" y="4098623"/>
            <a:ext cx="3249126" cy="1888670"/>
          </a:xfrm>
          <a:custGeom>
            <a:avLst/>
            <a:gdLst>
              <a:gd name="connsiteX0" fmla="*/ 0 w 3603009"/>
              <a:gd name="connsiteY0" fmla="*/ 18352 h 2161051"/>
              <a:gd name="connsiteX1" fmla="*/ 1050877 w 3603009"/>
              <a:gd name="connsiteY1" fmla="*/ 236716 h 2161051"/>
              <a:gd name="connsiteX2" fmla="*/ 2429301 w 3603009"/>
              <a:gd name="connsiteY2" fmla="*/ 1683379 h 2161051"/>
              <a:gd name="connsiteX3" fmla="*/ 3603009 w 3603009"/>
              <a:gd name="connsiteY3" fmla="*/ 2161051 h 2161051"/>
              <a:gd name="connsiteX0" fmla="*/ 0 w 3603009"/>
              <a:gd name="connsiteY0" fmla="*/ 18352 h 2161051"/>
              <a:gd name="connsiteX1" fmla="*/ 1050877 w 3603009"/>
              <a:gd name="connsiteY1" fmla="*/ 236716 h 2161051"/>
              <a:gd name="connsiteX2" fmla="*/ 2429301 w 3603009"/>
              <a:gd name="connsiteY2" fmla="*/ 1683379 h 2161051"/>
              <a:gd name="connsiteX3" fmla="*/ 3603009 w 3603009"/>
              <a:gd name="connsiteY3" fmla="*/ 2161051 h 2161051"/>
              <a:gd name="connsiteX0" fmla="*/ 0 w 3630832"/>
              <a:gd name="connsiteY0" fmla="*/ 18352 h 2133756"/>
              <a:gd name="connsiteX1" fmla="*/ 1050877 w 3630832"/>
              <a:gd name="connsiteY1" fmla="*/ 236716 h 2133756"/>
              <a:gd name="connsiteX2" fmla="*/ 2429301 w 3630832"/>
              <a:gd name="connsiteY2" fmla="*/ 1683379 h 2133756"/>
              <a:gd name="connsiteX3" fmla="*/ 3630832 w 3630832"/>
              <a:gd name="connsiteY3" fmla="*/ 2133756 h 2133756"/>
              <a:gd name="connsiteX0" fmla="*/ 0 w 3630832"/>
              <a:gd name="connsiteY0" fmla="*/ 8267 h 2205557"/>
              <a:gd name="connsiteX1" fmla="*/ 1050877 w 3630832"/>
              <a:gd name="connsiteY1" fmla="*/ 308517 h 2205557"/>
              <a:gd name="connsiteX2" fmla="*/ 2429301 w 3630832"/>
              <a:gd name="connsiteY2" fmla="*/ 1755180 h 2205557"/>
              <a:gd name="connsiteX3" fmla="*/ 3630832 w 3630832"/>
              <a:gd name="connsiteY3" fmla="*/ 2205557 h 2205557"/>
              <a:gd name="connsiteX0" fmla="*/ 0 w 3630832"/>
              <a:gd name="connsiteY0" fmla="*/ 208 h 2197498"/>
              <a:gd name="connsiteX1" fmla="*/ 1050877 w 3630832"/>
              <a:gd name="connsiteY1" fmla="*/ 300458 h 2197498"/>
              <a:gd name="connsiteX2" fmla="*/ 2429301 w 3630832"/>
              <a:gd name="connsiteY2" fmla="*/ 1747121 h 2197498"/>
              <a:gd name="connsiteX3" fmla="*/ 3630832 w 3630832"/>
              <a:gd name="connsiteY3" fmla="*/ 2197498 h 2197498"/>
              <a:gd name="connsiteX0" fmla="*/ 0 w 3630832"/>
              <a:gd name="connsiteY0" fmla="*/ 208 h 2197498"/>
              <a:gd name="connsiteX1" fmla="*/ 1050877 w 3630832"/>
              <a:gd name="connsiteY1" fmla="*/ 300458 h 2197498"/>
              <a:gd name="connsiteX2" fmla="*/ 2429301 w 3630832"/>
              <a:gd name="connsiteY2" fmla="*/ 1747121 h 2197498"/>
              <a:gd name="connsiteX3" fmla="*/ 3630832 w 3630832"/>
              <a:gd name="connsiteY3" fmla="*/ 2197498 h 2197498"/>
              <a:gd name="connsiteX0" fmla="*/ 0 w 3630832"/>
              <a:gd name="connsiteY0" fmla="*/ 10 h 2197300"/>
              <a:gd name="connsiteX1" fmla="*/ 1189989 w 3630832"/>
              <a:gd name="connsiteY1" fmla="*/ 696045 h 2197300"/>
              <a:gd name="connsiteX2" fmla="*/ 2429301 w 3630832"/>
              <a:gd name="connsiteY2" fmla="*/ 1746923 h 2197300"/>
              <a:gd name="connsiteX3" fmla="*/ 3630832 w 3630832"/>
              <a:gd name="connsiteY3" fmla="*/ 2197300 h 2197300"/>
              <a:gd name="connsiteX0" fmla="*/ 0 w 3630832"/>
              <a:gd name="connsiteY0" fmla="*/ 10 h 2197300"/>
              <a:gd name="connsiteX1" fmla="*/ 1189989 w 3630832"/>
              <a:gd name="connsiteY1" fmla="*/ 696045 h 2197300"/>
              <a:gd name="connsiteX2" fmla="*/ 2429301 w 3630832"/>
              <a:gd name="connsiteY2" fmla="*/ 1746923 h 2197300"/>
              <a:gd name="connsiteX3" fmla="*/ 3630832 w 3630832"/>
              <a:gd name="connsiteY3" fmla="*/ 2197300 h 2197300"/>
              <a:gd name="connsiteX0" fmla="*/ 0 w 3630832"/>
              <a:gd name="connsiteY0" fmla="*/ 18 h 2197308"/>
              <a:gd name="connsiteX1" fmla="*/ 1189989 w 3630832"/>
              <a:gd name="connsiteY1" fmla="*/ 696053 h 2197308"/>
              <a:gd name="connsiteX2" fmla="*/ 2429301 w 3630832"/>
              <a:gd name="connsiteY2" fmla="*/ 1746931 h 2197308"/>
              <a:gd name="connsiteX3" fmla="*/ 3630832 w 3630832"/>
              <a:gd name="connsiteY3" fmla="*/ 2197308 h 2197308"/>
              <a:gd name="connsiteX0" fmla="*/ 0 w 3630832"/>
              <a:gd name="connsiteY0" fmla="*/ 9 h 2197299"/>
              <a:gd name="connsiteX1" fmla="*/ 1315190 w 3630832"/>
              <a:gd name="connsiteY1" fmla="*/ 941704 h 2197299"/>
              <a:gd name="connsiteX2" fmla="*/ 2429301 w 3630832"/>
              <a:gd name="connsiteY2" fmla="*/ 1746922 h 2197299"/>
              <a:gd name="connsiteX3" fmla="*/ 3630832 w 3630832"/>
              <a:gd name="connsiteY3" fmla="*/ 2197299 h 2197299"/>
              <a:gd name="connsiteX0" fmla="*/ 0 w 3630832"/>
              <a:gd name="connsiteY0" fmla="*/ 7 h 2197297"/>
              <a:gd name="connsiteX1" fmla="*/ 1343013 w 3630832"/>
              <a:gd name="connsiteY1" fmla="*/ 1119123 h 2197297"/>
              <a:gd name="connsiteX2" fmla="*/ 2429301 w 3630832"/>
              <a:gd name="connsiteY2" fmla="*/ 1746920 h 2197297"/>
              <a:gd name="connsiteX3" fmla="*/ 3630832 w 3630832"/>
              <a:gd name="connsiteY3" fmla="*/ 2197297 h 2197297"/>
              <a:gd name="connsiteX0" fmla="*/ 0 w 3630832"/>
              <a:gd name="connsiteY0" fmla="*/ 7 h 2197297"/>
              <a:gd name="connsiteX1" fmla="*/ 1343013 w 3630832"/>
              <a:gd name="connsiteY1" fmla="*/ 1119123 h 2197297"/>
              <a:gd name="connsiteX2" fmla="*/ 2429301 w 3630832"/>
              <a:gd name="connsiteY2" fmla="*/ 1746920 h 2197297"/>
              <a:gd name="connsiteX3" fmla="*/ 3630832 w 3630832"/>
              <a:gd name="connsiteY3" fmla="*/ 2197297 h 2197297"/>
              <a:gd name="connsiteX0" fmla="*/ 0 w 3630832"/>
              <a:gd name="connsiteY0" fmla="*/ 5 h 2197295"/>
              <a:gd name="connsiteX1" fmla="*/ 1343013 w 3630832"/>
              <a:gd name="connsiteY1" fmla="*/ 1119121 h 2197295"/>
              <a:gd name="connsiteX2" fmla="*/ 2429301 w 3630832"/>
              <a:gd name="connsiteY2" fmla="*/ 1924339 h 2197295"/>
              <a:gd name="connsiteX3" fmla="*/ 3630832 w 3630832"/>
              <a:gd name="connsiteY3" fmla="*/ 2197295 h 2197295"/>
              <a:gd name="connsiteX0" fmla="*/ 0 w 3630832"/>
              <a:gd name="connsiteY0" fmla="*/ 5 h 2197295"/>
              <a:gd name="connsiteX1" fmla="*/ 1301280 w 3630832"/>
              <a:gd name="connsiteY1" fmla="*/ 1187359 h 2197295"/>
              <a:gd name="connsiteX2" fmla="*/ 2429301 w 3630832"/>
              <a:gd name="connsiteY2" fmla="*/ 1924339 h 2197295"/>
              <a:gd name="connsiteX3" fmla="*/ 3630832 w 3630832"/>
              <a:gd name="connsiteY3" fmla="*/ 2197295 h 2197295"/>
              <a:gd name="connsiteX0" fmla="*/ 0 w 3630832"/>
              <a:gd name="connsiteY0" fmla="*/ 5 h 2197295"/>
              <a:gd name="connsiteX1" fmla="*/ 1301280 w 3630832"/>
              <a:gd name="connsiteY1" fmla="*/ 1187359 h 2197295"/>
              <a:gd name="connsiteX2" fmla="*/ 2429301 w 3630832"/>
              <a:gd name="connsiteY2" fmla="*/ 1924339 h 2197295"/>
              <a:gd name="connsiteX3" fmla="*/ 3630832 w 3630832"/>
              <a:gd name="connsiteY3" fmla="*/ 2197295 h 2197295"/>
              <a:gd name="connsiteX0" fmla="*/ 0 w 3630832"/>
              <a:gd name="connsiteY0" fmla="*/ 5 h 2197295"/>
              <a:gd name="connsiteX1" fmla="*/ 1343014 w 3630832"/>
              <a:gd name="connsiteY1" fmla="*/ 1119121 h 2197295"/>
              <a:gd name="connsiteX2" fmla="*/ 2429301 w 3630832"/>
              <a:gd name="connsiteY2" fmla="*/ 1924339 h 2197295"/>
              <a:gd name="connsiteX3" fmla="*/ 3630832 w 3630832"/>
              <a:gd name="connsiteY3" fmla="*/ 2197295 h 2197295"/>
              <a:gd name="connsiteX0" fmla="*/ 0 w 3630832"/>
              <a:gd name="connsiteY0" fmla="*/ 5 h 2197295"/>
              <a:gd name="connsiteX1" fmla="*/ 1343014 w 3630832"/>
              <a:gd name="connsiteY1" fmla="*/ 1119121 h 2197295"/>
              <a:gd name="connsiteX2" fmla="*/ 2429301 w 3630832"/>
              <a:gd name="connsiteY2" fmla="*/ 1856101 h 2197295"/>
              <a:gd name="connsiteX3" fmla="*/ 3630832 w 3630832"/>
              <a:gd name="connsiteY3" fmla="*/ 2197295 h 2197295"/>
              <a:gd name="connsiteX0" fmla="*/ 0 w 3630832"/>
              <a:gd name="connsiteY0" fmla="*/ 5 h 2197295"/>
              <a:gd name="connsiteX1" fmla="*/ 1343014 w 3630832"/>
              <a:gd name="connsiteY1" fmla="*/ 1119121 h 2197295"/>
              <a:gd name="connsiteX2" fmla="*/ 2429301 w 3630832"/>
              <a:gd name="connsiteY2" fmla="*/ 1856101 h 2197295"/>
              <a:gd name="connsiteX3" fmla="*/ 3630832 w 3630832"/>
              <a:gd name="connsiteY3" fmla="*/ 2197295 h 2197295"/>
              <a:gd name="connsiteX0" fmla="*/ 0 w 4020346"/>
              <a:gd name="connsiteY0" fmla="*/ 5 h 2183647"/>
              <a:gd name="connsiteX1" fmla="*/ 1343014 w 4020346"/>
              <a:gd name="connsiteY1" fmla="*/ 1119121 h 2183647"/>
              <a:gd name="connsiteX2" fmla="*/ 2429301 w 4020346"/>
              <a:gd name="connsiteY2" fmla="*/ 1856101 h 2183647"/>
              <a:gd name="connsiteX3" fmla="*/ 4020346 w 4020346"/>
              <a:gd name="connsiteY3" fmla="*/ 2183647 h 2183647"/>
              <a:gd name="connsiteX0" fmla="*/ 0 w 4020346"/>
              <a:gd name="connsiteY0" fmla="*/ 5 h 2183647"/>
              <a:gd name="connsiteX1" fmla="*/ 1343014 w 4020346"/>
              <a:gd name="connsiteY1" fmla="*/ 1119121 h 2183647"/>
              <a:gd name="connsiteX2" fmla="*/ 2429301 w 4020346"/>
              <a:gd name="connsiteY2" fmla="*/ 1856101 h 2183647"/>
              <a:gd name="connsiteX3" fmla="*/ 4020346 w 4020346"/>
              <a:gd name="connsiteY3" fmla="*/ 2183647 h 2183647"/>
              <a:gd name="connsiteX0" fmla="*/ 0 w 4229014"/>
              <a:gd name="connsiteY0" fmla="*/ 5 h 2197294"/>
              <a:gd name="connsiteX1" fmla="*/ 1343014 w 4229014"/>
              <a:gd name="connsiteY1" fmla="*/ 1119121 h 2197294"/>
              <a:gd name="connsiteX2" fmla="*/ 2429301 w 4229014"/>
              <a:gd name="connsiteY2" fmla="*/ 1856101 h 2197294"/>
              <a:gd name="connsiteX3" fmla="*/ 4229014 w 4229014"/>
              <a:gd name="connsiteY3" fmla="*/ 2197294 h 2197294"/>
              <a:gd name="connsiteX0" fmla="*/ 0 w 4229014"/>
              <a:gd name="connsiteY0" fmla="*/ 5 h 2197294"/>
              <a:gd name="connsiteX1" fmla="*/ 1343014 w 4229014"/>
              <a:gd name="connsiteY1" fmla="*/ 1119121 h 2197294"/>
              <a:gd name="connsiteX2" fmla="*/ 2429301 w 4229014"/>
              <a:gd name="connsiteY2" fmla="*/ 1856101 h 2197294"/>
              <a:gd name="connsiteX3" fmla="*/ 4229014 w 4229014"/>
              <a:gd name="connsiteY3" fmla="*/ 2197294 h 2197294"/>
              <a:gd name="connsiteX0" fmla="*/ 0 w 4229014"/>
              <a:gd name="connsiteY0" fmla="*/ 9 h 2197298"/>
              <a:gd name="connsiteX1" fmla="*/ 1203901 w 4229014"/>
              <a:gd name="connsiteY1" fmla="*/ 832522 h 2197298"/>
              <a:gd name="connsiteX2" fmla="*/ 2429301 w 4229014"/>
              <a:gd name="connsiteY2" fmla="*/ 1856105 h 2197298"/>
              <a:gd name="connsiteX3" fmla="*/ 4229014 w 4229014"/>
              <a:gd name="connsiteY3" fmla="*/ 2197298 h 2197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9014" h="2197298">
                <a:moveTo>
                  <a:pt x="0" y="9"/>
                </a:moveTo>
                <a:cubicBezTo>
                  <a:pt x="364731" y="-2265"/>
                  <a:pt x="924219" y="400343"/>
                  <a:pt x="1203901" y="832522"/>
                </a:cubicBezTo>
                <a:cubicBezTo>
                  <a:pt x="1483583" y="1264701"/>
                  <a:pt x="1925115" y="1628642"/>
                  <a:pt x="2429301" y="1856105"/>
                </a:cubicBezTo>
                <a:cubicBezTo>
                  <a:pt x="2933487" y="2083568"/>
                  <a:pt x="3785281" y="2118823"/>
                  <a:pt x="4229014" y="2197298"/>
                </a:cubicBez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Freeform 44"/>
          <p:cNvSpPr/>
          <p:nvPr/>
        </p:nvSpPr>
        <p:spPr>
          <a:xfrm>
            <a:off x="1174825" y="4095886"/>
            <a:ext cx="2671979" cy="1888842"/>
          </a:xfrm>
          <a:custGeom>
            <a:avLst/>
            <a:gdLst>
              <a:gd name="connsiteX0" fmla="*/ 0 w 3603009"/>
              <a:gd name="connsiteY0" fmla="*/ 18352 h 2161051"/>
              <a:gd name="connsiteX1" fmla="*/ 1050877 w 3603009"/>
              <a:gd name="connsiteY1" fmla="*/ 236716 h 2161051"/>
              <a:gd name="connsiteX2" fmla="*/ 2429301 w 3603009"/>
              <a:gd name="connsiteY2" fmla="*/ 1683379 h 2161051"/>
              <a:gd name="connsiteX3" fmla="*/ 3603009 w 3603009"/>
              <a:gd name="connsiteY3" fmla="*/ 2161051 h 2161051"/>
              <a:gd name="connsiteX0" fmla="*/ 0 w 3603009"/>
              <a:gd name="connsiteY0" fmla="*/ 18352 h 2161051"/>
              <a:gd name="connsiteX1" fmla="*/ 1050877 w 3603009"/>
              <a:gd name="connsiteY1" fmla="*/ 236716 h 2161051"/>
              <a:gd name="connsiteX2" fmla="*/ 2429301 w 3603009"/>
              <a:gd name="connsiteY2" fmla="*/ 1683379 h 2161051"/>
              <a:gd name="connsiteX3" fmla="*/ 3603009 w 3603009"/>
              <a:gd name="connsiteY3" fmla="*/ 2161051 h 2161051"/>
              <a:gd name="connsiteX0" fmla="*/ 0 w 3630832"/>
              <a:gd name="connsiteY0" fmla="*/ 18352 h 2133756"/>
              <a:gd name="connsiteX1" fmla="*/ 1050877 w 3630832"/>
              <a:gd name="connsiteY1" fmla="*/ 236716 h 2133756"/>
              <a:gd name="connsiteX2" fmla="*/ 2429301 w 3630832"/>
              <a:gd name="connsiteY2" fmla="*/ 1683379 h 2133756"/>
              <a:gd name="connsiteX3" fmla="*/ 3630832 w 3630832"/>
              <a:gd name="connsiteY3" fmla="*/ 2133756 h 2133756"/>
              <a:gd name="connsiteX0" fmla="*/ 0 w 3630832"/>
              <a:gd name="connsiteY0" fmla="*/ 8267 h 2205557"/>
              <a:gd name="connsiteX1" fmla="*/ 1050877 w 3630832"/>
              <a:gd name="connsiteY1" fmla="*/ 308517 h 2205557"/>
              <a:gd name="connsiteX2" fmla="*/ 2429301 w 3630832"/>
              <a:gd name="connsiteY2" fmla="*/ 1755180 h 2205557"/>
              <a:gd name="connsiteX3" fmla="*/ 3630832 w 3630832"/>
              <a:gd name="connsiteY3" fmla="*/ 2205557 h 2205557"/>
              <a:gd name="connsiteX0" fmla="*/ 0 w 3630832"/>
              <a:gd name="connsiteY0" fmla="*/ 208 h 2197498"/>
              <a:gd name="connsiteX1" fmla="*/ 1050877 w 3630832"/>
              <a:gd name="connsiteY1" fmla="*/ 300458 h 2197498"/>
              <a:gd name="connsiteX2" fmla="*/ 2429301 w 3630832"/>
              <a:gd name="connsiteY2" fmla="*/ 1747121 h 2197498"/>
              <a:gd name="connsiteX3" fmla="*/ 3630832 w 3630832"/>
              <a:gd name="connsiteY3" fmla="*/ 2197498 h 2197498"/>
              <a:gd name="connsiteX0" fmla="*/ 0 w 3630832"/>
              <a:gd name="connsiteY0" fmla="*/ 208 h 2197498"/>
              <a:gd name="connsiteX1" fmla="*/ 1050877 w 3630832"/>
              <a:gd name="connsiteY1" fmla="*/ 300458 h 2197498"/>
              <a:gd name="connsiteX2" fmla="*/ 2429301 w 3630832"/>
              <a:gd name="connsiteY2" fmla="*/ 1747121 h 2197498"/>
              <a:gd name="connsiteX3" fmla="*/ 3630832 w 3630832"/>
              <a:gd name="connsiteY3" fmla="*/ 2197498 h 2197498"/>
              <a:gd name="connsiteX0" fmla="*/ 0 w 3477809"/>
              <a:gd name="connsiteY0" fmla="*/ 208 h 2197498"/>
              <a:gd name="connsiteX1" fmla="*/ 1050877 w 3477809"/>
              <a:gd name="connsiteY1" fmla="*/ 300458 h 2197498"/>
              <a:gd name="connsiteX2" fmla="*/ 2429301 w 3477809"/>
              <a:gd name="connsiteY2" fmla="*/ 1747121 h 2197498"/>
              <a:gd name="connsiteX3" fmla="*/ 3477809 w 3477809"/>
              <a:gd name="connsiteY3" fmla="*/ 2197498 h 2197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7809" h="2197498">
                <a:moveTo>
                  <a:pt x="0" y="208"/>
                </a:moveTo>
                <a:cubicBezTo>
                  <a:pt x="364731" y="-2066"/>
                  <a:pt x="645994" y="9306"/>
                  <a:pt x="1050877" y="300458"/>
                </a:cubicBezTo>
                <a:cubicBezTo>
                  <a:pt x="1455760" y="591610"/>
                  <a:pt x="2024812" y="1430948"/>
                  <a:pt x="2429301" y="1747121"/>
                </a:cubicBezTo>
                <a:cubicBezTo>
                  <a:pt x="2833790" y="2063294"/>
                  <a:pt x="3034076" y="2119023"/>
                  <a:pt x="3477809" y="2197498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Freeform 45"/>
          <p:cNvSpPr/>
          <p:nvPr/>
        </p:nvSpPr>
        <p:spPr>
          <a:xfrm>
            <a:off x="1186199" y="4089772"/>
            <a:ext cx="2265839" cy="1889804"/>
          </a:xfrm>
          <a:custGeom>
            <a:avLst/>
            <a:gdLst>
              <a:gd name="connsiteX0" fmla="*/ 0 w 3603009"/>
              <a:gd name="connsiteY0" fmla="*/ 18352 h 2161051"/>
              <a:gd name="connsiteX1" fmla="*/ 1050877 w 3603009"/>
              <a:gd name="connsiteY1" fmla="*/ 236716 h 2161051"/>
              <a:gd name="connsiteX2" fmla="*/ 2429301 w 3603009"/>
              <a:gd name="connsiteY2" fmla="*/ 1683379 h 2161051"/>
              <a:gd name="connsiteX3" fmla="*/ 3603009 w 3603009"/>
              <a:gd name="connsiteY3" fmla="*/ 2161051 h 2161051"/>
              <a:gd name="connsiteX0" fmla="*/ 0 w 3603009"/>
              <a:gd name="connsiteY0" fmla="*/ 18352 h 2161051"/>
              <a:gd name="connsiteX1" fmla="*/ 1050877 w 3603009"/>
              <a:gd name="connsiteY1" fmla="*/ 236716 h 2161051"/>
              <a:gd name="connsiteX2" fmla="*/ 2429301 w 3603009"/>
              <a:gd name="connsiteY2" fmla="*/ 1683379 h 2161051"/>
              <a:gd name="connsiteX3" fmla="*/ 3603009 w 3603009"/>
              <a:gd name="connsiteY3" fmla="*/ 2161051 h 2161051"/>
              <a:gd name="connsiteX0" fmla="*/ 0 w 3630832"/>
              <a:gd name="connsiteY0" fmla="*/ 18352 h 2133756"/>
              <a:gd name="connsiteX1" fmla="*/ 1050877 w 3630832"/>
              <a:gd name="connsiteY1" fmla="*/ 236716 h 2133756"/>
              <a:gd name="connsiteX2" fmla="*/ 2429301 w 3630832"/>
              <a:gd name="connsiteY2" fmla="*/ 1683379 h 2133756"/>
              <a:gd name="connsiteX3" fmla="*/ 3630832 w 3630832"/>
              <a:gd name="connsiteY3" fmla="*/ 2133756 h 2133756"/>
              <a:gd name="connsiteX0" fmla="*/ 0 w 3630832"/>
              <a:gd name="connsiteY0" fmla="*/ 8267 h 2205557"/>
              <a:gd name="connsiteX1" fmla="*/ 1050877 w 3630832"/>
              <a:gd name="connsiteY1" fmla="*/ 308517 h 2205557"/>
              <a:gd name="connsiteX2" fmla="*/ 2429301 w 3630832"/>
              <a:gd name="connsiteY2" fmla="*/ 1755180 h 2205557"/>
              <a:gd name="connsiteX3" fmla="*/ 3630832 w 3630832"/>
              <a:gd name="connsiteY3" fmla="*/ 2205557 h 2205557"/>
              <a:gd name="connsiteX0" fmla="*/ 0 w 3630832"/>
              <a:gd name="connsiteY0" fmla="*/ 208 h 2197498"/>
              <a:gd name="connsiteX1" fmla="*/ 1050877 w 3630832"/>
              <a:gd name="connsiteY1" fmla="*/ 300458 h 2197498"/>
              <a:gd name="connsiteX2" fmla="*/ 2429301 w 3630832"/>
              <a:gd name="connsiteY2" fmla="*/ 1747121 h 2197498"/>
              <a:gd name="connsiteX3" fmla="*/ 3630832 w 3630832"/>
              <a:gd name="connsiteY3" fmla="*/ 2197498 h 2197498"/>
              <a:gd name="connsiteX0" fmla="*/ 0 w 3630832"/>
              <a:gd name="connsiteY0" fmla="*/ 208 h 2197498"/>
              <a:gd name="connsiteX1" fmla="*/ 1050877 w 3630832"/>
              <a:gd name="connsiteY1" fmla="*/ 300458 h 2197498"/>
              <a:gd name="connsiteX2" fmla="*/ 2429301 w 3630832"/>
              <a:gd name="connsiteY2" fmla="*/ 1747121 h 2197498"/>
              <a:gd name="connsiteX3" fmla="*/ 3630832 w 3630832"/>
              <a:gd name="connsiteY3" fmla="*/ 2197498 h 2197498"/>
              <a:gd name="connsiteX0" fmla="*/ 0 w 3630832"/>
              <a:gd name="connsiteY0" fmla="*/ 1865 h 2199155"/>
              <a:gd name="connsiteX1" fmla="*/ 1315190 w 3630832"/>
              <a:gd name="connsiteY1" fmla="*/ 261172 h 2199155"/>
              <a:gd name="connsiteX2" fmla="*/ 2429301 w 3630832"/>
              <a:gd name="connsiteY2" fmla="*/ 1748778 h 2199155"/>
              <a:gd name="connsiteX3" fmla="*/ 3630832 w 3630832"/>
              <a:gd name="connsiteY3" fmla="*/ 2199155 h 2199155"/>
              <a:gd name="connsiteX0" fmla="*/ 0 w 3630832"/>
              <a:gd name="connsiteY0" fmla="*/ 1865 h 2199155"/>
              <a:gd name="connsiteX1" fmla="*/ 1412568 w 3630832"/>
              <a:gd name="connsiteY1" fmla="*/ 261172 h 2199155"/>
              <a:gd name="connsiteX2" fmla="*/ 2429301 w 3630832"/>
              <a:gd name="connsiteY2" fmla="*/ 1748778 h 2199155"/>
              <a:gd name="connsiteX3" fmla="*/ 3630832 w 3630832"/>
              <a:gd name="connsiteY3" fmla="*/ 2199155 h 2199155"/>
              <a:gd name="connsiteX0" fmla="*/ 0 w 3630832"/>
              <a:gd name="connsiteY0" fmla="*/ 1865 h 2199155"/>
              <a:gd name="connsiteX1" fmla="*/ 1412568 w 3630832"/>
              <a:gd name="connsiteY1" fmla="*/ 261172 h 2199155"/>
              <a:gd name="connsiteX2" fmla="*/ 1928497 w 3630832"/>
              <a:gd name="connsiteY2" fmla="*/ 1748778 h 2199155"/>
              <a:gd name="connsiteX3" fmla="*/ 3630832 w 3630832"/>
              <a:gd name="connsiteY3" fmla="*/ 2199155 h 2199155"/>
              <a:gd name="connsiteX0" fmla="*/ 0 w 3630832"/>
              <a:gd name="connsiteY0" fmla="*/ 1865 h 2199155"/>
              <a:gd name="connsiteX1" fmla="*/ 1412568 w 3630832"/>
              <a:gd name="connsiteY1" fmla="*/ 261172 h 2199155"/>
              <a:gd name="connsiteX2" fmla="*/ 2011965 w 3630832"/>
              <a:gd name="connsiteY2" fmla="*/ 1748778 h 2199155"/>
              <a:gd name="connsiteX3" fmla="*/ 3630832 w 3630832"/>
              <a:gd name="connsiteY3" fmla="*/ 2199155 h 2199155"/>
              <a:gd name="connsiteX0" fmla="*/ 0 w 3630832"/>
              <a:gd name="connsiteY0" fmla="*/ 1865 h 2199155"/>
              <a:gd name="connsiteX1" fmla="*/ 1412568 w 3630832"/>
              <a:gd name="connsiteY1" fmla="*/ 261172 h 2199155"/>
              <a:gd name="connsiteX2" fmla="*/ 2011966 w 3630832"/>
              <a:gd name="connsiteY2" fmla="*/ 1748778 h 2199155"/>
              <a:gd name="connsiteX3" fmla="*/ 3630832 w 3630832"/>
              <a:gd name="connsiteY3" fmla="*/ 2199155 h 2199155"/>
              <a:gd name="connsiteX0" fmla="*/ 0 w 2921359"/>
              <a:gd name="connsiteY0" fmla="*/ 1865 h 2199155"/>
              <a:gd name="connsiteX1" fmla="*/ 1412568 w 2921359"/>
              <a:gd name="connsiteY1" fmla="*/ 261172 h 2199155"/>
              <a:gd name="connsiteX2" fmla="*/ 2011966 w 2921359"/>
              <a:gd name="connsiteY2" fmla="*/ 1748778 h 2199155"/>
              <a:gd name="connsiteX3" fmla="*/ 2921359 w 2921359"/>
              <a:gd name="connsiteY3" fmla="*/ 2199155 h 2199155"/>
              <a:gd name="connsiteX0" fmla="*/ 0 w 2921359"/>
              <a:gd name="connsiteY0" fmla="*/ 1327 h 2198617"/>
              <a:gd name="connsiteX1" fmla="*/ 1412568 w 2921359"/>
              <a:gd name="connsiteY1" fmla="*/ 260634 h 2198617"/>
              <a:gd name="connsiteX2" fmla="*/ 1942409 w 2921359"/>
              <a:gd name="connsiteY2" fmla="*/ 1707297 h 2198617"/>
              <a:gd name="connsiteX3" fmla="*/ 2921359 w 2921359"/>
              <a:gd name="connsiteY3" fmla="*/ 2198617 h 2198617"/>
              <a:gd name="connsiteX0" fmla="*/ 0 w 2921359"/>
              <a:gd name="connsiteY0" fmla="*/ 1327 h 2198617"/>
              <a:gd name="connsiteX1" fmla="*/ 1537770 w 2921359"/>
              <a:gd name="connsiteY1" fmla="*/ 260634 h 2198617"/>
              <a:gd name="connsiteX2" fmla="*/ 1942409 w 2921359"/>
              <a:gd name="connsiteY2" fmla="*/ 1707297 h 2198617"/>
              <a:gd name="connsiteX3" fmla="*/ 2921359 w 2921359"/>
              <a:gd name="connsiteY3" fmla="*/ 2198617 h 2198617"/>
              <a:gd name="connsiteX0" fmla="*/ 0 w 2921359"/>
              <a:gd name="connsiteY0" fmla="*/ 1327 h 2198617"/>
              <a:gd name="connsiteX1" fmla="*/ 1482126 w 2921359"/>
              <a:gd name="connsiteY1" fmla="*/ 260634 h 2198617"/>
              <a:gd name="connsiteX2" fmla="*/ 1942409 w 2921359"/>
              <a:gd name="connsiteY2" fmla="*/ 1707297 h 2198617"/>
              <a:gd name="connsiteX3" fmla="*/ 2921359 w 2921359"/>
              <a:gd name="connsiteY3" fmla="*/ 2198617 h 2198617"/>
              <a:gd name="connsiteX0" fmla="*/ 0 w 2949182"/>
              <a:gd name="connsiteY0" fmla="*/ 1327 h 2198617"/>
              <a:gd name="connsiteX1" fmla="*/ 1482126 w 2949182"/>
              <a:gd name="connsiteY1" fmla="*/ 260634 h 2198617"/>
              <a:gd name="connsiteX2" fmla="*/ 1942409 w 2949182"/>
              <a:gd name="connsiteY2" fmla="*/ 1707297 h 2198617"/>
              <a:gd name="connsiteX3" fmla="*/ 2949182 w 2949182"/>
              <a:gd name="connsiteY3" fmla="*/ 2198617 h 2198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9182" h="2198617">
                <a:moveTo>
                  <a:pt x="0" y="1327"/>
                </a:moveTo>
                <a:cubicBezTo>
                  <a:pt x="364731" y="-947"/>
                  <a:pt x="1158391" y="-23694"/>
                  <a:pt x="1482126" y="260634"/>
                </a:cubicBezTo>
                <a:cubicBezTo>
                  <a:pt x="1805861" y="544962"/>
                  <a:pt x="1697900" y="1384300"/>
                  <a:pt x="1942409" y="1707297"/>
                </a:cubicBezTo>
                <a:cubicBezTo>
                  <a:pt x="2186918" y="2030294"/>
                  <a:pt x="2505449" y="2120142"/>
                  <a:pt x="2949182" y="2198617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Fermi function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711201"/>
            <a:ext cx="5857875" cy="4761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sz="2800" b="1" dirty="0" smtClean="0"/>
              <a:t>Case III: At </a:t>
            </a:r>
            <a:r>
              <a:rPr lang="en-US" sz="2800" b="1" dirty="0" smtClean="0">
                <a:solidFill>
                  <a:srgbClr val="0070C0"/>
                </a:solidFill>
              </a:rPr>
              <a:t>T = very high temperature</a:t>
            </a:r>
            <a:r>
              <a:rPr lang="en-US" sz="2800" b="1" dirty="0" smtClean="0"/>
              <a:t> </a:t>
            </a:r>
          </a:p>
          <a:p>
            <a:endParaRPr lang="en-US" sz="2800" b="1" dirty="0" smtClean="0"/>
          </a:p>
          <a:p>
            <a:pPr marL="273050" indent="0">
              <a:buNone/>
            </a:pPr>
            <a:endParaRPr lang="en-IN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1335771"/>
            <a:ext cx="12192000" cy="15074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dirty="0" smtClean="0"/>
              <a:t>At room temperature, it can be seen from the figure that the transition between completely filled </a:t>
            </a:r>
          </a:p>
          <a:p>
            <a:pPr marL="271463" indent="0">
              <a:buNone/>
            </a:pPr>
            <a:r>
              <a:rPr lang="en-US" dirty="0" smtClean="0"/>
              <a:t>states and completely empty states is rather gradual than abrupt.</a:t>
            </a:r>
          </a:p>
          <a:p>
            <a:r>
              <a:rPr lang="en-US" dirty="0" smtClean="0"/>
              <a:t>i.e. f(E) changes from 1 to 0 more gradually.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08936" y="2991629"/>
            <a:ext cx="5037752" cy="3497819"/>
            <a:chOff x="1624665" y="2717142"/>
            <a:chExt cx="5037752" cy="3497819"/>
          </a:xfrm>
        </p:grpSpPr>
        <p:grpSp>
          <p:nvGrpSpPr>
            <p:cNvPr id="14" name="Group 13"/>
            <p:cNvGrpSpPr/>
            <p:nvPr/>
          </p:nvGrpSpPr>
          <p:grpSpPr>
            <a:xfrm>
              <a:off x="2423749" y="2717142"/>
              <a:ext cx="4122447" cy="3024000"/>
              <a:chOff x="2622643" y="894418"/>
              <a:chExt cx="4469093" cy="3687108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 flipV="1">
                <a:off x="2649940" y="894418"/>
                <a:ext cx="0" cy="3687108"/>
              </a:xfrm>
              <a:prstGeom prst="straightConnector1">
                <a:avLst/>
              </a:prstGeom>
              <a:ln w="57150">
                <a:solidFill>
                  <a:srgbClr val="7427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2622643" y="4546977"/>
                <a:ext cx="4469093" cy="0"/>
              </a:xfrm>
              <a:prstGeom prst="straightConnector1">
                <a:avLst/>
              </a:prstGeom>
              <a:ln w="57150">
                <a:solidFill>
                  <a:srgbClr val="7427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3656450" y="5691741"/>
              <a:ext cx="4910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b="1" dirty="0" err="1" smtClean="0">
                  <a:solidFill>
                    <a:srgbClr val="002060"/>
                  </a:solidFill>
                </a:rPr>
                <a:t>E</a:t>
              </a:r>
              <a:r>
                <a:rPr lang="en-US" sz="2800" b="1" baseline="-25000" dirty="0" err="1" smtClean="0">
                  <a:solidFill>
                    <a:srgbClr val="002060"/>
                  </a:solidFill>
                </a:rPr>
                <a:t>f</a:t>
              </a:r>
              <a:endParaRPr lang="en-IN" sz="2800" b="1" baseline="-25000" dirty="0">
                <a:solidFill>
                  <a:srgbClr val="00206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24665" y="2812679"/>
              <a:ext cx="7484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accent6">
                      <a:lumMod val="75000"/>
                    </a:schemeClr>
                  </a:solidFill>
                </a:rPr>
                <a:t>f</a:t>
              </a:r>
              <a:r>
                <a:rPr lang="en-US" sz="2800" b="1" dirty="0" smtClean="0">
                  <a:solidFill>
                    <a:schemeClr val="accent6">
                      <a:lumMod val="75000"/>
                    </a:schemeClr>
                  </a:solidFill>
                </a:rPr>
                <a:t>(E)</a:t>
              </a:r>
              <a:endParaRPr lang="en-IN" sz="2800" b="1" baseline="-25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171326" y="5154527"/>
              <a:ext cx="4910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6">
                      <a:lumMod val="75000"/>
                    </a:schemeClr>
                  </a:solidFill>
                </a:rPr>
                <a:t>E</a:t>
              </a:r>
              <a:endParaRPr lang="en-IN" sz="2800" b="1" baseline="-25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490554" y="3119129"/>
              <a:ext cx="130356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600" dirty="0">
                  <a:solidFill>
                    <a:srgbClr val="C00000"/>
                  </a:solidFill>
                </a:rPr>
                <a:t>Valence Band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915411" y="3111100"/>
              <a:ext cx="1568057" cy="4206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IN" sz="1600" dirty="0">
                  <a:solidFill>
                    <a:srgbClr val="C00000"/>
                  </a:solidFill>
                </a:rPr>
                <a:t>Conduction Band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857308" y="3616745"/>
              <a:ext cx="681186" cy="2161261"/>
              <a:chOff x="5180310" y="2799184"/>
              <a:chExt cx="667563" cy="1705367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5409127" y="4140269"/>
                <a:ext cx="438746" cy="364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 smtClean="0"/>
                  <a:t>0</a:t>
                </a:r>
                <a:endParaRPr lang="en-IN" sz="2400" b="1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180310" y="3467356"/>
                <a:ext cx="583854" cy="364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 smtClean="0"/>
                  <a:t>0.5</a:t>
                </a:r>
                <a:endParaRPr lang="en-IN" sz="2400" b="1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382375" y="2799184"/>
                <a:ext cx="438746" cy="364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 smtClean="0"/>
                  <a:t>1</a:t>
                </a:r>
                <a:endParaRPr lang="en-IN" sz="2400" b="1" dirty="0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1144573" y="4092812"/>
            <a:ext cx="1406122" cy="1857373"/>
            <a:chOff x="2622643" y="2347416"/>
            <a:chExt cx="1766670" cy="2205942"/>
          </a:xfrm>
        </p:grpSpPr>
        <p:cxnSp>
          <p:nvCxnSpPr>
            <p:cNvPr id="48" name="Straight Connector 47"/>
            <p:cNvCxnSpPr/>
            <p:nvPr/>
          </p:nvCxnSpPr>
          <p:spPr>
            <a:xfrm flipV="1">
              <a:off x="4363900" y="2349945"/>
              <a:ext cx="0" cy="2203413"/>
            </a:xfrm>
            <a:prstGeom prst="line">
              <a:avLst/>
            </a:prstGeom>
            <a:ln w="3810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 flipV="1">
              <a:off x="2661313" y="2347416"/>
              <a:ext cx="1728000" cy="5878"/>
            </a:xfrm>
            <a:prstGeom prst="line">
              <a:avLst/>
            </a:prstGeom>
            <a:ln w="3810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2622643" y="3372399"/>
              <a:ext cx="1764000" cy="5878"/>
            </a:xfrm>
            <a:prstGeom prst="line">
              <a:avLst/>
            </a:prstGeom>
            <a:ln w="3810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2319118" y="4107888"/>
            <a:ext cx="1604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chemeClr val="accent5">
                    <a:lumMod val="50000"/>
                  </a:schemeClr>
                </a:solidFill>
              </a:rPr>
              <a:t>→ T = 300 K</a:t>
            </a:r>
            <a:endParaRPr lang="en-IN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66120" y="4447329"/>
            <a:ext cx="1604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→ T = 1500 K</a:t>
            </a:r>
            <a:endParaRPr lang="en-IN" sz="20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2226551" y="4775513"/>
            <a:ext cx="1604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</a:rPr>
              <a:t>→ T = 2500 K</a:t>
            </a:r>
            <a:endParaRPr lang="en-IN" sz="2000" b="1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855597" y="2936950"/>
            <a:ext cx="7336403" cy="11161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dirty="0" smtClean="0"/>
              <a:t>As temperature (T) increases, electron may get an energy </a:t>
            </a:r>
          </a:p>
          <a:p>
            <a:pPr marL="273050" indent="0">
              <a:buNone/>
            </a:pPr>
            <a:r>
              <a:rPr lang="en-US" dirty="0" smtClean="0"/>
              <a:t>of an order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B</a:t>
            </a:r>
            <a:r>
              <a:rPr lang="en-US" dirty="0" err="1" smtClean="0"/>
              <a:t>T</a:t>
            </a:r>
            <a:r>
              <a:rPr lang="en-US" dirty="0" smtClean="0"/>
              <a:t> and go to the higher vacant state.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854728" y="3983067"/>
            <a:ext cx="7336403" cy="11161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dirty="0" smtClean="0"/>
              <a:t>Relation between fermi energy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f</a:t>
            </a:r>
            <a:r>
              <a:rPr lang="en-US" dirty="0" smtClean="0"/>
              <a:t>, fermi velocity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f</a:t>
            </a:r>
            <a:endParaRPr lang="en-US" dirty="0" smtClean="0"/>
          </a:p>
          <a:p>
            <a:pPr marL="273050" indent="0">
              <a:buNone/>
            </a:pPr>
            <a:r>
              <a:rPr lang="en-US" dirty="0" smtClean="0"/>
              <a:t>temperature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f</a:t>
            </a:r>
            <a:r>
              <a:rPr lang="en-US" dirty="0" smtClean="0"/>
              <a:t> and mean free path </a:t>
            </a:r>
            <a:r>
              <a:rPr lang="el-GR" dirty="0" smtClean="0"/>
              <a:t>λ</a:t>
            </a:r>
            <a:r>
              <a:rPr lang="en-US" dirty="0" smtClean="0"/>
              <a:t> is given by: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6013203" y="5066428"/>
                <a:ext cx="1456296" cy="1091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IN" sz="24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sub>
                      </m:sSub>
                      <m:r>
                        <a:rPr lang="en-IN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1" i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b>
                                <m:sSubPr>
                                  <m:ctrlPr>
                                    <a:rPr lang="en-IN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1" i="0" smtClean="0">
                                      <a:latin typeface="Cambria Math" panose="02040503050406030204" pitchFamily="18" charset="0"/>
                                    </a:rPr>
                                    <m:t>𝐄</m:t>
                                  </m:r>
                                </m:e>
                                <m:sub>
                                  <m:r>
                                    <a:rPr lang="en-IN" sz="2400" b="1" i="0" smtClean="0"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IN" sz="2400" b="1" i="0" smtClean="0">
                                  <a:latin typeface="Cambria Math" panose="02040503050406030204" pitchFamily="18" charset="0"/>
                                </a:rPr>
                                <m:t>𝐦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203" y="5066428"/>
                <a:ext cx="1456296" cy="10911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695832" y="5279860"/>
                <a:ext cx="1112805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IN" sz="2400" b="1" i="0" smtClean="0">
                              <a:latin typeface="Cambria Math" panose="02040503050406030204" pitchFamily="18" charset="0"/>
                            </a:rPr>
                            <m:t>𝐟</m:t>
                          </m:r>
                        </m:sub>
                      </m:sSub>
                      <m:r>
                        <a:rPr lang="en-IN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1">
                                  <a:latin typeface="Cambria Math" panose="02040503050406030204" pitchFamily="18" charset="0"/>
                                </a:rPr>
                                <m:t>𝐄</m:t>
                              </m:r>
                            </m:e>
                            <m:sub>
                              <m:r>
                                <a:rPr lang="en-IN" sz="2400" b="1"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1" i="0" smtClean="0">
                                  <a:latin typeface="Cambria Math" panose="02040503050406030204" pitchFamily="18" charset="0"/>
                                </a:rPr>
                                <m:t>𝐤</m:t>
                              </m:r>
                            </m:e>
                            <m:sub>
                              <m:r>
                                <a:rPr lang="en-IN" sz="2400" b="1" i="0" smtClean="0"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832" y="5279860"/>
                <a:ext cx="1112805" cy="7518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9034970" y="5466034"/>
                <a:ext cx="11456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𝛌</m:t>
                      </m:r>
                      <m:r>
                        <a:rPr lang="en-IN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𝛕</m:t>
                      </m:r>
                      <m:r>
                        <a:rPr lang="en-IN" sz="24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𝐕</m:t>
                          </m:r>
                        </m:e>
                        <m:sub>
                          <m:r>
                            <a:rPr lang="en-IN" sz="24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𝐟</m:t>
                          </m:r>
                        </m:sub>
                      </m:sSub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970" y="5466034"/>
                <a:ext cx="1145698" cy="369332"/>
              </a:xfrm>
              <a:prstGeom prst="rect">
                <a:avLst/>
              </a:prstGeom>
              <a:blipFill>
                <a:blip r:embed="rId4"/>
                <a:stretch>
                  <a:fillRect l="-5851" r="-2660" b="-1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523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25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25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25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25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25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2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19" grpId="0" uiExpand="1" build="p"/>
      <p:bldP spid="12" grpId="0" uiExpand="1" build="p"/>
      <p:bldP spid="51" grpId="0"/>
      <p:bldP spid="52" grpId="0"/>
      <p:bldP spid="53" grpId="0"/>
      <p:bldP spid="54" grpId="0" uiExpand="1" build="p"/>
      <p:bldP spid="55" grpId="0" uiExpand="1" build="p"/>
      <p:bldP spid="57" grpId="0" build="p"/>
      <p:bldP spid="58" grpId="0" build="p"/>
      <p:bldP spid="59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Numericals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821546"/>
            <a:ext cx="12192000" cy="10067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dirty="0" smtClean="0"/>
              <a:t>Q.1	Calculate the fermi velocity and mean free path for conduction electrons, given that its fermi </a:t>
            </a:r>
          </a:p>
          <a:p>
            <a:pPr marL="900113" indent="0">
              <a:buNone/>
            </a:pPr>
            <a:r>
              <a:rPr lang="en-US" dirty="0" smtClean="0"/>
              <a:t>energy is 11.63 eV and relaxation time for electrons is 7.3 × 10</a:t>
            </a:r>
            <a:r>
              <a:rPr lang="en-US" baseline="30000" dirty="0" smtClean="0"/>
              <a:t>–15</a:t>
            </a:r>
            <a:r>
              <a:rPr lang="en-US" dirty="0" smtClean="0"/>
              <a:t> sec.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1070" y="2011183"/>
            <a:ext cx="736979" cy="502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pPr marL="0" indent="0">
              <a:buNone/>
            </a:pPr>
            <a:r>
              <a:rPr lang="en-US" dirty="0" smtClean="0"/>
              <a:t>Ans.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60213" y="2011183"/>
            <a:ext cx="5190462" cy="46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pPr marL="0" indent="0" algn="ctr">
              <a:buNone/>
            </a:pPr>
            <a:r>
              <a:rPr lang="en-US" dirty="0" err="1" smtClean="0"/>
              <a:t>E</a:t>
            </a:r>
            <a:r>
              <a:rPr lang="en-US" baseline="-25000" dirty="0" err="1" smtClean="0"/>
              <a:t>f</a:t>
            </a:r>
            <a:r>
              <a:rPr lang="en-US" dirty="0" smtClean="0"/>
              <a:t> = 11.63 eV = 11.63 ×</a:t>
            </a:r>
            <a:r>
              <a:rPr lang="en-US" dirty="0">
                <a:solidFill>
                  <a:srgbClr val="FF0000"/>
                </a:solidFill>
              </a:rPr>
              <a:t>1.6 × 10</a:t>
            </a:r>
            <a:r>
              <a:rPr lang="en-US" baseline="30000" dirty="0" smtClean="0">
                <a:solidFill>
                  <a:srgbClr val="FF0000"/>
                </a:solidFill>
              </a:rPr>
              <a:t>–19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Joule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437190" y="2011183"/>
            <a:ext cx="2607865" cy="46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pPr marL="0" indent="0" algn="ctr">
              <a:buNone/>
            </a:pPr>
            <a:r>
              <a:rPr lang="el-GR" dirty="0" smtClean="0"/>
              <a:t>τ</a:t>
            </a:r>
            <a:r>
              <a:rPr lang="en-US" dirty="0" smtClean="0"/>
              <a:t> </a:t>
            </a:r>
            <a:r>
              <a:rPr lang="en-US" dirty="0"/>
              <a:t>= 7.3 × 10</a:t>
            </a:r>
            <a:r>
              <a:rPr lang="en-US" baseline="30000" dirty="0"/>
              <a:t>–15</a:t>
            </a:r>
            <a:r>
              <a:rPr lang="en-US" dirty="0"/>
              <a:t> sec</a:t>
            </a:r>
            <a:endParaRPr lang="en-US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9231571" y="2011183"/>
            <a:ext cx="860952" cy="46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pPr marL="0" indent="0" algn="ctr">
              <a:buNone/>
            </a:pPr>
            <a:r>
              <a:rPr lang="en-US" dirty="0" err="1" smtClean="0"/>
              <a:t>V</a:t>
            </a:r>
            <a:r>
              <a:rPr lang="en-US" baseline="-25000" dirty="0" err="1" smtClean="0"/>
              <a:t>f</a:t>
            </a:r>
            <a:r>
              <a:rPr lang="en-US" dirty="0" smtClean="0"/>
              <a:t> = ?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279039" y="2011183"/>
            <a:ext cx="772241" cy="46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pPr marL="0" indent="0" algn="ctr">
              <a:buNone/>
            </a:pPr>
            <a:r>
              <a:rPr lang="el-GR" dirty="0" smtClean="0"/>
              <a:t>λ</a:t>
            </a:r>
            <a:r>
              <a:rPr lang="en-US" dirty="0" smtClean="0"/>
              <a:t> =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273555" y="2756458"/>
                <a:ext cx="1775294" cy="1091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  <m:sSub>
                                <m:sSubPr>
                                  <m:ctrlPr>
                                    <a:rPr lang="en-IN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sub>
                              </m:sSub>
                              <m:r>
                                <a:rPr lang="en-I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55" y="2756458"/>
                <a:ext cx="1775294" cy="10911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273555" y="3996428"/>
                <a:ext cx="4343946" cy="1091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  <m: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m:rPr>
                                  <m:nor/>
                                </m:rPr>
                                <a:rPr lang="en-IN" sz="24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tx1"/>
                                  </a:solidFill>
                                </a:rPr>
                                <m:t>11.63 × </m:t>
                              </m:r>
                              <m:r>
                                <m:rPr>
                                  <m:nor/>
                                </m:rPr>
                                <a:rPr lang="en-IN" sz="2400" b="0" i="0" dirty="0" smtClean="0">
                                  <a:solidFill>
                                    <a:schemeClr val="tx1"/>
                                  </a:solidFill>
                                </a:rPr>
                                <m:t>1.6 </m:t>
                              </m:r>
                              <m:r>
                                <m:rPr>
                                  <m:nor/>
                                </m:rPr>
                                <a:rPr lang="en-US" sz="2400" dirty="0"/>
                                <m:t>×</m:t>
                              </m:r>
                              <m:r>
                                <m:rPr>
                                  <m:nor/>
                                </m:rPr>
                                <a:rPr lang="en-IN" sz="2400" b="0" i="0" dirty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tx1"/>
                                  </a:solidFill>
                                </a:rPr>
                                <m:t>10</m:t>
                              </m:r>
                              <m:r>
                                <m:rPr>
                                  <m:nor/>
                                </m:rPr>
                                <a:rPr lang="en-US" sz="2400" baseline="30000" dirty="0">
                                  <a:solidFill>
                                    <a:schemeClr val="tx1"/>
                                  </a:solidFill>
                                </a:rPr>
                                <m:t>–19</m:t>
                              </m:r>
                              <m:r>
                                <m:rPr>
                                  <m:nor/>
                                </m:rPr>
                                <a:rPr lang="en-IN" sz="2400" dirty="0">
                                  <a:solidFill>
                                    <a:schemeClr val="tx1"/>
                                  </a:solidFill>
                                </a:rPr>
                                <m:t>)</m:t>
                              </m:r>
                              <m:r>
                                <a:rPr lang="en-IN" sz="24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9.11</m:t>
                              </m:r>
                              <m: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tx1"/>
                                  </a:solidFill>
                                </a:rPr>
                                <m:t>10</m:t>
                              </m:r>
                              <m:r>
                                <m:rPr>
                                  <m:nor/>
                                </m:rPr>
                                <a:rPr lang="en-US" sz="2400" baseline="30000" dirty="0">
                                  <a:solidFill>
                                    <a:schemeClr val="tx1"/>
                                  </a:solidFill>
                                </a:rPr>
                                <m:t>–</m:t>
                              </m:r>
                              <m:r>
                                <m:rPr>
                                  <m:nor/>
                                </m:rPr>
                                <a:rPr lang="en-IN" sz="2400" b="0" baseline="30000" dirty="0" smtClean="0">
                                  <a:solidFill>
                                    <a:schemeClr val="tx1"/>
                                  </a:solidFill>
                                </a:rPr>
                                <m:t>31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55" y="3996428"/>
                <a:ext cx="4343946" cy="10911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73555" y="5299298"/>
                <a:ext cx="2831737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4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.085</m:t>
                          </m:r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55" y="5299298"/>
                <a:ext cx="2831737" cy="4605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4760522" y="2976238"/>
            <a:ext cx="0" cy="3420206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73555" y="6001685"/>
                <a:ext cx="32717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=2.02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sec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55" y="6001685"/>
                <a:ext cx="3271793" cy="369332"/>
              </a:xfrm>
              <a:prstGeom prst="rect">
                <a:avLst/>
              </a:prstGeom>
              <a:blipFill>
                <a:blip r:embed="rId5"/>
                <a:stretch>
                  <a:fillRect l="-2421" b="-3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27635" y="3026586"/>
                <a:ext cx="38307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he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mean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free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path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IN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IN" sz="2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  <m:r>
                        <a:rPr lang="en-IN" sz="2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35" y="3026586"/>
                <a:ext cx="3830729" cy="369332"/>
              </a:xfrm>
              <a:prstGeom prst="rect">
                <a:avLst/>
              </a:prstGeom>
              <a:blipFill>
                <a:blip r:embed="rId6"/>
                <a:stretch>
                  <a:fillRect l="-2866" b="-360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027635" y="3677444"/>
                <a:ext cx="13497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IN" sz="2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τ</m:t>
                      </m:r>
                      <m:r>
                        <a:rPr lang="en-IN" sz="2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35" y="3677444"/>
                <a:ext cx="1349793" cy="369332"/>
              </a:xfrm>
              <a:prstGeom prst="rect">
                <a:avLst/>
              </a:prstGeom>
              <a:blipFill>
                <a:blip r:embed="rId7"/>
                <a:stretch>
                  <a:fillRect l="-5882" b="-180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015755" y="4328302"/>
                <a:ext cx="4208999" cy="3704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IN" sz="2400" b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IN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dirty="0"/>
                        <m:t>7.3 × 10</m:t>
                      </m:r>
                      <m:r>
                        <m:rPr>
                          <m:nor/>
                        </m:rPr>
                        <a:rPr lang="en-US" sz="2400" baseline="30000" dirty="0"/>
                        <m:t>–15</m:t>
                      </m:r>
                      <m:r>
                        <m:rPr>
                          <m:nor/>
                        </m:rPr>
                        <a:rPr lang="en-IN" sz="2400" dirty="0"/>
                        <m:t>)</m:t>
                      </m:r>
                      <m:r>
                        <m:rPr>
                          <m:nor/>
                        </m:rPr>
                        <a:rPr lang="en-IN" sz="2400" b="0" i="0" dirty="0" smtClean="0"/>
                        <m:t> (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2.02</m:t>
                      </m:r>
                      <m:r>
                        <a:rPr lang="en-I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I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m:rPr>
                          <m:nor/>
                        </m:rPr>
                        <a:rPr lang="en-IN" sz="2400" b="0" i="0" dirty="0" smtClean="0"/>
                        <m:t>)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755" y="4328302"/>
                <a:ext cx="4208999" cy="370486"/>
              </a:xfrm>
              <a:prstGeom prst="rect">
                <a:avLst/>
              </a:prstGeom>
              <a:blipFill>
                <a:blip r:embed="rId8"/>
                <a:stretch>
                  <a:fillRect l="-1884" t="-8197" b="-393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015756" y="4921757"/>
                <a:ext cx="279077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IN" sz="24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IN" sz="2400" b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1.47</m:t>
                      </m:r>
                      <m:r>
                        <a:rPr lang="en-IN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IN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IN" sz="2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  <m:r>
                        <a:rPr lang="en-IN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756" y="4921757"/>
                <a:ext cx="2790774" cy="369332"/>
              </a:xfrm>
              <a:prstGeom prst="rect">
                <a:avLst/>
              </a:prstGeom>
              <a:blipFill>
                <a:blip r:embed="rId9"/>
                <a:stretch>
                  <a:fillRect l="-2838" b="-8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015755" y="5556881"/>
                <a:ext cx="279077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 b="0" i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IN" sz="2400" b="0" i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IN" sz="2400" b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14.75</m:t>
                      </m:r>
                      <m:r>
                        <a:rPr lang="en-IN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nm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755" y="5556881"/>
                <a:ext cx="2790774" cy="369332"/>
              </a:xfrm>
              <a:prstGeom prst="rect">
                <a:avLst/>
              </a:prstGeom>
              <a:blipFill>
                <a:blip r:embed="rId10"/>
                <a:stretch>
                  <a:fillRect l="-2838"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66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250"/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25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25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2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25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20" grpId="0" uiExpand="1" build="p"/>
      <p:bldP spid="48" grpId="0" uiExpand="1" build="p" animBg="1"/>
      <p:bldP spid="49" grpId="0" uiExpand="1" build="p" animBg="1"/>
      <p:bldP spid="56" grpId="0" uiExpand="1" build="p" animBg="1"/>
      <p:bldP spid="57" grpId="0" uiExpand="1" build="p" animBg="1"/>
      <p:bldP spid="58" grpId="0" build="p"/>
      <p:bldP spid="59" grpId="0" build="p"/>
      <p:bldP spid="60" grpId="0" build="p"/>
      <p:bldP spid="13" grpId="0" build="p"/>
      <p:bldP spid="15" grpId="0" build="p"/>
      <p:bldP spid="17" grpId="0" build="p"/>
      <p:bldP spid="18" grpId="0" build="p"/>
      <p:bldP spid="21" grpId="0" build="p"/>
      <p:bldP spid="22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Numericals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821546"/>
            <a:ext cx="12192000" cy="10067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dirty="0" smtClean="0"/>
              <a:t>Q.2	Calculate the fermi energy and fermi temperature in a metal. The fermi velocity of electrons </a:t>
            </a:r>
          </a:p>
          <a:p>
            <a:pPr marL="982663" indent="0">
              <a:buNone/>
            </a:pPr>
            <a:r>
              <a:rPr lang="en-US" dirty="0" smtClean="0"/>
              <a:t>in the metal </a:t>
            </a:r>
            <a:r>
              <a:rPr lang="en-US" dirty="0"/>
              <a:t>is 0.86 × </a:t>
            </a:r>
            <a:r>
              <a:rPr lang="en-US" dirty="0" smtClean="0"/>
              <a:t>10</a:t>
            </a:r>
            <a:r>
              <a:rPr lang="en-US" baseline="30000" dirty="0" smtClean="0"/>
              <a:t>6</a:t>
            </a:r>
            <a:r>
              <a:rPr lang="en-US" dirty="0" smtClean="0"/>
              <a:t> m/sec.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1070" y="2011183"/>
            <a:ext cx="736979" cy="502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pPr marL="0" indent="0">
              <a:buNone/>
            </a:pPr>
            <a:r>
              <a:rPr lang="en-US" dirty="0" smtClean="0"/>
              <a:t>Ans.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60213" y="2011183"/>
            <a:ext cx="2859981" cy="46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pPr marL="0" indent="0" algn="l">
              <a:buNone/>
            </a:pPr>
            <a:r>
              <a:rPr lang="en-US" dirty="0" err="1" smtClean="0"/>
              <a:t>V</a:t>
            </a:r>
            <a:r>
              <a:rPr lang="en-US" baseline="-25000" dirty="0" err="1" smtClean="0"/>
              <a:t>f</a:t>
            </a:r>
            <a:r>
              <a:rPr lang="en-US" dirty="0" smtClean="0"/>
              <a:t> = </a:t>
            </a:r>
            <a:r>
              <a:rPr lang="en-US" dirty="0"/>
              <a:t>0.86 × 10</a:t>
            </a:r>
            <a:r>
              <a:rPr lang="en-US" baseline="30000" dirty="0"/>
              <a:t>6</a:t>
            </a:r>
            <a:r>
              <a:rPr lang="en-US" dirty="0"/>
              <a:t> m/sec</a:t>
            </a:r>
            <a:endParaRPr lang="en-US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4187306" y="2011183"/>
            <a:ext cx="860952" cy="46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pPr marL="0" indent="0" algn="l">
              <a:buNone/>
            </a:pPr>
            <a:r>
              <a:rPr lang="en-US" dirty="0" err="1" smtClean="0"/>
              <a:t>E</a:t>
            </a:r>
            <a:r>
              <a:rPr lang="en-US" baseline="-25000" dirty="0" err="1" smtClean="0"/>
              <a:t>f</a:t>
            </a:r>
            <a:r>
              <a:rPr lang="en-US" dirty="0" smtClean="0"/>
              <a:t> = ?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333423" y="2011183"/>
            <a:ext cx="821717" cy="46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pPr marL="0" indent="0" algn="l">
              <a:buNone/>
            </a:pPr>
            <a:r>
              <a:rPr lang="en-US" dirty="0" err="1" smtClean="0"/>
              <a:t>T</a:t>
            </a:r>
            <a:r>
              <a:rPr lang="en-US" baseline="-25000" dirty="0" err="1" smtClean="0"/>
              <a:t>f</a:t>
            </a:r>
            <a:r>
              <a:rPr lang="en-US" dirty="0" smtClean="0"/>
              <a:t> =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286603" y="2895196"/>
                <a:ext cx="3743141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We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know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I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sSubSup>
                        <m:sSubSupPr>
                          <m:ctrlPr>
                            <a:rPr lang="en-I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  <m:sup>
                          <m:r>
                            <a:rPr lang="en-IN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03" y="2895196"/>
                <a:ext cx="3743141" cy="6914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86603" y="3868992"/>
                <a:ext cx="4924285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sz="2400">
                          <a:latin typeface="Cambria Math" panose="02040503050406030204" pitchFamily="18" charset="0"/>
                        </a:rPr>
                        <m:t>(9.11</m:t>
                      </m:r>
                      <m:r>
                        <a:rPr lang="en-I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2400" dirty="0"/>
                        <m:t>10</m:t>
                      </m:r>
                      <m:r>
                        <m:rPr>
                          <m:nor/>
                        </m:rPr>
                        <a:rPr lang="en-US" sz="2400" baseline="30000" dirty="0"/>
                        <m:t>–</m:t>
                      </m:r>
                      <m:r>
                        <m:rPr>
                          <m:nor/>
                        </m:rPr>
                        <a:rPr lang="en-IN" sz="2400" baseline="30000" dirty="0"/>
                        <m:t>31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(0.86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03" y="3868992"/>
                <a:ext cx="4924285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86603" y="4942190"/>
                <a:ext cx="342558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3.36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−19</m:t>
                          </m:r>
                        </m:sup>
                      </m:sSup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Joule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03" y="4942190"/>
                <a:ext cx="3425588" cy="369332"/>
              </a:xfrm>
              <a:prstGeom prst="rect">
                <a:avLst/>
              </a:prstGeom>
              <a:blipFill>
                <a:blip r:embed="rId4"/>
                <a:stretch>
                  <a:fillRect l="-2313" r="-1246" b="-3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86604" y="5670807"/>
                <a:ext cx="2756847" cy="7635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3.36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−19</m:t>
                              </m:r>
                            </m:sup>
                          </m:sSup>
                        </m:num>
                        <m:den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1.6</m:t>
                          </m:r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I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−19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04" y="5670807"/>
                <a:ext cx="2756847" cy="7635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/>
          <p:cNvCxnSpPr/>
          <p:nvPr/>
        </p:nvCxnSpPr>
        <p:spPr>
          <a:xfrm>
            <a:off x="5429252" y="2922491"/>
            <a:ext cx="0" cy="360000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857446" y="3822297"/>
                <a:ext cx="26465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Fermi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temperature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46" y="3822297"/>
                <a:ext cx="2646558" cy="369332"/>
              </a:xfrm>
              <a:prstGeom prst="rect">
                <a:avLst/>
              </a:prstGeom>
              <a:blipFill>
                <a:blip r:embed="rId6"/>
                <a:stretch>
                  <a:fillRect l="-4147" b="-311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704876" y="3631027"/>
                <a:ext cx="1322285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876" y="3631027"/>
                <a:ext cx="1322285" cy="751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857446" y="4549447"/>
                <a:ext cx="2646558" cy="7635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3.36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−19</m:t>
                              </m:r>
                            </m:sup>
                          </m:sSup>
                        </m:num>
                        <m:den>
                          <m:r>
                            <a:rPr lang="en-IN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.38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46" y="4549447"/>
                <a:ext cx="2646558" cy="7635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857446" y="3095147"/>
                <a:ext cx="223823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=2.105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eV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446" y="3095147"/>
                <a:ext cx="2238234" cy="369332"/>
              </a:xfrm>
              <a:prstGeom prst="rect">
                <a:avLst/>
              </a:prstGeom>
              <a:blipFill>
                <a:blip r:embed="rId9"/>
                <a:stretch>
                  <a:fillRect l="-3542" b="-18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879628" y="5670807"/>
                <a:ext cx="282524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=24.41</m:t>
                      </m:r>
                      <m: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628" y="5670807"/>
                <a:ext cx="2825248" cy="369332"/>
              </a:xfrm>
              <a:prstGeom prst="rect">
                <a:avLst/>
              </a:prstGeom>
              <a:blipFill>
                <a:blip r:embed="rId10"/>
                <a:stretch>
                  <a:fillRect l="-2808" r="-216" b="-180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68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25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2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2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20" grpId="0" uiExpand="1" build="p"/>
      <p:bldP spid="48" grpId="0" uiExpand="1" build="p" animBg="1"/>
      <p:bldP spid="56" grpId="0" uiExpand="1" build="p" animBg="1"/>
      <p:bldP spid="57" grpId="0" uiExpand="1" build="p" animBg="1"/>
      <p:bldP spid="58" grpId="0" build="p"/>
      <p:bldP spid="23" grpId="0" build="p"/>
      <p:bldP spid="24" grpId="0" build="p"/>
      <p:bldP spid="25" grpId="0" build="p"/>
      <p:bldP spid="27" grpId="0" build="p"/>
      <p:bldP spid="28" grpId="0" build="p"/>
      <p:bldP spid="29" grpId="0" build="p"/>
      <p:bldP spid="30" grpId="0" build="p"/>
      <p:bldP spid="31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Numericals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821546"/>
            <a:ext cx="12192000" cy="10067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dirty="0" smtClean="0"/>
              <a:t>Q.3	Using fermi function, evaluate the temperature at which there is 1% probability that an </a:t>
            </a:r>
          </a:p>
          <a:p>
            <a:pPr marL="900113" indent="0">
              <a:buNone/>
            </a:pPr>
            <a:r>
              <a:rPr lang="en-US" dirty="0" smtClean="0"/>
              <a:t>electron in a solid will have an energy </a:t>
            </a:r>
            <a:r>
              <a:rPr lang="en-US" dirty="0" smtClean="0">
                <a:solidFill>
                  <a:srgbClr val="FF0000"/>
                </a:solidFill>
              </a:rPr>
              <a:t>0.5 eV</a:t>
            </a:r>
            <a:r>
              <a:rPr lang="en-US" dirty="0" smtClean="0"/>
              <a:t> above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f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rgbClr val="FF0000"/>
                </a:solidFill>
              </a:rPr>
              <a:t>5 eV</a:t>
            </a:r>
            <a:r>
              <a:rPr lang="en-US" dirty="0" smtClean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1070" y="2011183"/>
            <a:ext cx="736979" cy="502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pPr marL="0" indent="0">
              <a:buNone/>
            </a:pPr>
            <a:r>
              <a:rPr lang="en-US" dirty="0" smtClean="0"/>
              <a:t>Ans.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60214" y="2011183"/>
            <a:ext cx="1425812" cy="46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pPr marL="0" indent="0" algn="l">
              <a:buNone/>
            </a:pPr>
            <a:r>
              <a:rPr lang="en-US" dirty="0" smtClean="0"/>
              <a:t>E = 5.5 eV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748744" y="2011183"/>
            <a:ext cx="1281000" cy="46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pPr marL="0" indent="0" algn="l">
              <a:buNone/>
            </a:pPr>
            <a:r>
              <a:rPr lang="en-US" dirty="0" err="1" smtClean="0"/>
              <a:t>E</a:t>
            </a:r>
            <a:r>
              <a:rPr lang="en-US" baseline="-25000" dirty="0" err="1" smtClean="0"/>
              <a:t>f</a:t>
            </a:r>
            <a:r>
              <a:rPr lang="en-US" dirty="0" smtClean="0"/>
              <a:t> = 5 eV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92462" y="2011183"/>
            <a:ext cx="2088000" cy="46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pPr marL="0" indent="0" algn="l">
              <a:buNone/>
            </a:pPr>
            <a:r>
              <a:rPr lang="en-US" dirty="0"/>
              <a:t>f</a:t>
            </a:r>
            <a:r>
              <a:rPr lang="en-US" dirty="0" smtClean="0"/>
              <a:t>(E) = 1% = 0.01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43180" y="2011183"/>
            <a:ext cx="819827" cy="46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pPr marL="0" indent="0" algn="l">
              <a:buNone/>
            </a:pPr>
            <a:r>
              <a:rPr lang="en-US" dirty="0" smtClean="0"/>
              <a:t>T = 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82294" y="4357546"/>
                <a:ext cx="2901307" cy="94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400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400" b="0" i="0" smtClean="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  <m:r>
                                        <a:rPr lang="en-IN" sz="2400" b="0" i="0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f</m:t>
                                          </m:r>
                                          <m:r>
                                            <a:rPr lang="en-I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b>
                                      </m:sSub>
                                      <m:r>
                                        <a:rPr lang="en-IN" sz="2400" b="0" i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400" b="0" i="0" smtClean="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94" y="4357546"/>
                <a:ext cx="2901307" cy="9406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91070" y="2805934"/>
                <a:ext cx="397581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I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IN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=5.5−5=</m:t>
                      </m:r>
                      <m: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eV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70" y="2805934"/>
                <a:ext cx="3975810" cy="461665"/>
              </a:xfrm>
              <a:prstGeom prst="rect">
                <a:avLst/>
              </a:prstGeom>
              <a:blipFill>
                <a:blip r:embed="rId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91069" y="3533115"/>
                <a:ext cx="44746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m:rPr>
                        <m:sty m:val="p"/>
                      </m:rPr>
                      <a:rPr lang="en-IN" sz="240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IN" sz="2400" i="0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400" i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 i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IN" sz="2400" i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IN" sz="2400" b="0" i="0" smtClean="0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sz="24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1.6</m:t>
                    </m:r>
                    <m:r>
                      <a:rPr lang="en-IN" sz="24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I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sz="24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−19</m:t>
                        </m:r>
                      </m:sup>
                    </m:sSup>
                    <m:r>
                      <a:rPr lang="en-I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J</a:t>
                </a:r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69" y="3533115"/>
                <a:ext cx="4474631" cy="461665"/>
              </a:xfrm>
              <a:prstGeom prst="rect">
                <a:avLst/>
              </a:prstGeom>
              <a:blipFill>
                <a:blip r:embed="rId4"/>
                <a:stretch>
                  <a:fillRect t="-9333" r="-545" b="-32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82294" y="5668291"/>
                <a:ext cx="3693575" cy="6097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  <m: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I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240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400"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400">
                                              <a:latin typeface="Cambria Math" panose="02040503050406030204" pitchFamily="18" charset="0"/>
                                            </a:rPr>
                                            <m:t>f</m:t>
                                          </m:r>
                                          <m:r>
                                            <a:rPr lang="en-IN" sz="240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I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400">
                                              <a:latin typeface="Cambria Math" panose="02040503050406030204" pitchFamily="18" charset="0"/>
                                            </a:rPr>
                                            <m:t>k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400"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sub>
                                      </m:sSub>
                                      <m: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94" y="5668291"/>
                <a:ext cx="3693575" cy="6097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8785421" y="1429121"/>
            <a:ext cx="3287517" cy="2214417"/>
            <a:chOff x="8785421" y="1429121"/>
            <a:chExt cx="3287517" cy="2214417"/>
          </a:xfrm>
        </p:grpSpPr>
        <p:grpSp>
          <p:nvGrpSpPr>
            <p:cNvPr id="5" name="Group 4"/>
            <p:cNvGrpSpPr/>
            <p:nvPr/>
          </p:nvGrpSpPr>
          <p:grpSpPr>
            <a:xfrm>
              <a:off x="8785421" y="1429121"/>
              <a:ext cx="3287517" cy="2214417"/>
              <a:chOff x="8785421" y="1429121"/>
              <a:chExt cx="3422681" cy="2214417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8785421" y="1429121"/>
                <a:ext cx="2736579" cy="2214417"/>
                <a:chOff x="5621955" y="3899780"/>
                <a:chExt cx="2736579" cy="2214417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5621955" y="3899780"/>
                  <a:ext cx="2630903" cy="2214417"/>
                  <a:chOff x="1119117" y="2879677"/>
                  <a:chExt cx="3995169" cy="3296241"/>
                </a:xfrm>
              </p:grpSpPr>
              <p:cxnSp>
                <p:nvCxnSpPr>
                  <p:cNvPr id="37" name="Straight Connector 36"/>
                  <p:cNvCxnSpPr/>
                  <p:nvPr/>
                </p:nvCxnSpPr>
                <p:spPr>
                  <a:xfrm flipH="1">
                    <a:off x="1119117" y="4542559"/>
                    <a:ext cx="3580833" cy="0"/>
                  </a:xfrm>
                  <a:prstGeom prst="line">
                    <a:avLst/>
                  </a:prstGeom>
                  <a:ln w="57150">
                    <a:solidFill>
                      <a:srgbClr val="FF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8" name="Group 37"/>
                  <p:cNvGrpSpPr/>
                  <p:nvPr/>
                </p:nvGrpSpPr>
                <p:grpSpPr>
                  <a:xfrm>
                    <a:off x="1595931" y="3547348"/>
                    <a:ext cx="2840936" cy="1993605"/>
                    <a:chOff x="1582283" y="3124260"/>
                    <a:chExt cx="2840936" cy="1993605"/>
                  </a:xfrm>
                </p:grpSpPr>
                <p:cxnSp>
                  <p:nvCxnSpPr>
                    <p:cNvPr id="53" name="Straight Connector 52"/>
                    <p:cNvCxnSpPr/>
                    <p:nvPr/>
                  </p:nvCxnSpPr>
                  <p:spPr>
                    <a:xfrm rot="5400000">
                      <a:off x="3003447" y="3040231"/>
                      <a:ext cx="0" cy="2839544"/>
                    </a:xfrm>
                    <a:prstGeom prst="line">
                      <a:avLst/>
                    </a:prstGeom>
                    <a:ln w="57150"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Connector 53"/>
                    <p:cNvCxnSpPr/>
                    <p:nvPr/>
                  </p:nvCxnSpPr>
                  <p:spPr>
                    <a:xfrm rot="5400000">
                      <a:off x="3003447" y="3381543"/>
                      <a:ext cx="0" cy="2839544"/>
                    </a:xfrm>
                    <a:prstGeom prst="line">
                      <a:avLst/>
                    </a:prstGeom>
                    <a:ln w="57150"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Connector 54"/>
                    <p:cNvCxnSpPr/>
                    <p:nvPr/>
                  </p:nvCxnSpPr>
                  <p:spPr>
                    <a:xfrm rot="5400000">
                      <a:off x="3002055" y="3698093"/>
                      <a:ext cx="0" cy="2839544"/>
                    </a:xfrm>
                    <a:prstGeom prst="line">
                      <a:avLst/>
                    </a:prstGeom>
                    <a:ln w="57150"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/>
                    <p:cNvCxnSpPr/>
                    <p:nvPr/>
                  </p:nvCxnSpPr>
                  <p:spPr>
                    <a:xfrm rot="5400000">
                      <a:off x="3003447" y="1704488"/>
                      <a:ext cx="0" cy="2839544"/>
                    </a:xfrm>
                    <a:prstGeom prst="line">
                      <a:avLst/>
                    </a:prstGeom>
                    <a:ln w="5715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/>
                    <p:cNvCxnSpPr/>
                    <p:nvPr/>
                  </p:nvCxnSpPr>
                  <p:spPr>
                    <a:xfrm rot="5400000">
                      <a:off x="3003447" y="2045801"/>
                      <a:ext cx="0" cy="2839544"/>
                    </a:xfrm>
                    <a:prstGeom prst="line">
                      <a:avLst/>
                    </a:prstGeom>
                    <a:ln w="5715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Straight Connector 60"/>
                    <p:cNvCxnSpPr/>
                    <p:nvPr/>
                  </p:nvCxnSpPr>
                  <p:spPr>
                    <a:xfrm rot="5400000">
                      <a:off x="3002055" y="2362350"/>
                      <a:ext cx="0" cy="2839544"/>
                    </a:xfrm>
                    <a:prstGeom prst="line">
                      <a:avLst/>
                    </a:prstGeom>
                    <a:ln w="57150">
                      <a:solidFill>
                        <a:schemeClr val="tx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9" name="Group 38"/>
                  <p:cNvGrpSpPr/>
                  <p:nvPr/>
                </p:nvGrpSpPr>
                <p:grpSpPr>
                  <a:xfrm>
                    <a:off x="1305507" y="2879677"/>
                    <a:ext cx="3808779" cy="3296241"/>
                    <a:chOff x="2622643" y="1010873"/>
                    <a:chExt cx="3969226" cy="3549754"/>
                  </a:xfrm>
                </p:grpSpPr>
                <p:cxnSp>
                  <p:nvCxnSpPr>
                    <p:cNvPr id="51" name="Straight Arrow Connector 50"/>
                    <p:cNvCxnSpPr/>
                    <p:nvPr/>
                  </p:nvCxnSpPr>
                  <p:spPr>
                    <a:xfrm>
                      <a:off x="2622643" y="4546978"/>
                      <a:ext cx="3969226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accent4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Arrow Connector 51"/>
                    <p:cNvCxnSpPr/>
                    <p:nvPr/>
                  </p:nvCxnSpPr>
                  <p:spPr>
                    <a:xfrm flipV="1">
                      <a:off x="2649940" y="1010873"/>
                      <a:ext cx="0" cy="3549754"/>
                    </a:xfrm>
                    <a:prstGeom prst="straightConnector1">
                      <a:avLst/>
                    </a:prstGeom>
                    <a:ln w="57150">
                      <a:solidFill>
                        <a:schemeClr val="accent4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1591024" y="3241929"/>
                    <a:ext cx="2839543" cy="2628737"/>
                    <a:chOff x="3424136" y="1656814"/>
                    <a:chExt cx="2448000" cy="2448000"/>
                  </a:xfrm>
                </p:grpSpPr>
                <p:cxnSp>
                  <p:nvCxnSpPr>
                    <p:cNvPr id="47" name="Straight Connector 46"/>
                    <p:cNvCxnSpPr/>
                    <p:nvPr/>
                  </p:nvCxnSpPr>
                  <p:spPr>
                    <a:xfrm>
                      <a:off x="5862084" y="1656814"/>
                      <a:ext cx="0" cy="2448000"/>
                    </a:xfrm>
                    <a:prstGeom prst="line">
                      <a:avLst/>
                    </a:prstGeom>
                    <a:ln w="5715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/>
                    <p:cNvCxnSpPr/>
                    <p:nvPr/>
                  </p:nvCxnSpPr>
                  <p:spPr>
                    <a:xfrm>
                      <a:off x="3448702" y="1656814"/>
                      <a:ext cx="0" cy="2448000"/>
                    </a:xfrm>
                    <a:prstGeom prst="line">
                      <a:avLst/>
                    </a:prstGeom>
                    <a:ln w="5715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/>
                    <p:cNvCxnSpPr/>
                    <p:nvPr/>
                  </p:nvCxnSpPr>
                  <p:spPr>
                    <a:xfrm rot="5400000">
                      <a:off x="4648136" y="2859498"/>
                      <a:ext cx="0" cy="2448000"/>
                    </a:xfrm>
                    <a:prstGeom prst="line">
                      <a:avLst/>
                    </a:prstGeom>
                    <a:ln w="5715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1" name="Oval 40"/>
                  <p:cNvSpPr/>
                  <p:nvPr/>
                </p:nvSpPr>
                <p:spPr>
                  <a:xfrm>
                    <a:off x="2257284" y="4775880"/>
                    <a:ext cx="180000" cy="180000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3474357" y="4775726"/>
                    <a:ext cx="180000" cy="180000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3" name="Oval 42"/>
                  <p:cNvSpPr/>
                  <p:nvPr/>
                </p:nvSpPr>
                <p:spPr>
                  <a:xfrm>
                    <a:off x="2641889" y="5438567"/>
                    <a:ext cx="180000" cy="180000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4" name="Oval 43"/>
                  <p:cNvSpPr/>
                  <p:nvPr/>
                </p:nvSpPr>
                <p:spPr>
                  <a:xfrm>
                    <a:off x="3151479" y="5434610"/>
                    <a:ext cx="180000" cy="180000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2443024" y="5103827"/>
                    <a:ext cx="180000" cy="180000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6" name="Oval 45"/>
                  <p:cNvSpPr/>
                  <p:nvPr/>
                </p:nvSpPr>
                <p:spPr>
                  <a:xfrm>
                    <a:off x="3317191" y="5103673"/>
                    <a:ext cx="180000" cy="180000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sp>
              <p:nvSpPr>
                <p:cNvPr id="35" name="TextBox 34"/>
                <p:cNvSpPr txBox="1"/>
                <p:nvPr/>
              </p:nvSpPr>
              <p:spPr>
                <a:xfrm>
                  <a:off x="7804631" y="4109468"/>
                  <a:ext cx="49109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 smtClean="0">
                      <a:solidFill>
                        <a:srgbClr val="0070C0"/>
                      </a:solidFill>
                    </a:rPr>
                    <a:t>E</a:t>
                  </a:r>
                  <a:endParaRPr lang="en-IN" sz="2400" b="1" baseline="-250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7867443" y="4968789"/>
                  <a:ext cx="49109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b="1" dirty="0" err="1" smtClean="0">
                      <a:solidFill>
                        <a:schemeClr val="accent5">
                          <a:lumMod val="50000"/>
                        </a:schemeClr>
                      </a:solidFill>
                    </a:rPr>
                    <a:t>E</a:t>
                  </a:r>
                  <a:r>
                    <a:rPr lang="en-US" sz="2400" b="1" baseline="-25000" dirty="0" err="1" smtClean="0">
                      <a:solidFill>
                        <a:schemeClr val="accent5">
                          <a:lumMod val="50000"/>
                        </a:schemeClr>
                      </a:solidFill>
                    </a:rPr>
                    <a:t>f</a:t>
                  </a:r>
                  <a:endParaRPr lang="en-IN" sz="2400" b="1" baseline="-250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3" name="Rectangle 2"/>
              <p:cNvSpPr/>
              <p:nvPr/>
            </p:nvSpPr>
            <p:spPr>
              <a:xfrm>
                <a:off x="11366739" y="2512418"/>
                <a:ext cx="7360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 smtClean="0"/>
                  <a:t>5 eV</a:t>
                </a:r>
                <a:endParaRPr lang="en-IN" sz="2400" b="1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1226743" y="1638808"/>
                <a:ext cx="9813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 smtClean="0"/>
                  <a:t>5.5 eV</a:t>
                </a:r>
                <a:endParaRPr lang="en-IN" sz="2400" b="1" dirty="0"/>
              </a:p>
            </p:txBody>
          </p:sp>
        </p:grpSp>
        <p:sp>
          <p:nvSpPr>
            <p:cNvPr id="6" name="Right Brace 5"/>
            <p:cNvSpPr/>
            <p:nvPr/>
          </p:nvSpPr>
          <p:spPr>
            <a:xfrm>
              <a:off x="10942232" y="2086185"/>
              <a:ext cx="72000" cy="360000"/>
            </a:xfrm>
            <a:prstGeom prst="rightBrac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b="1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1220331" y="2034828"/>
              <a:ext cx="5854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0.5</a:t>
              </a:r>
              <a:endParaRPr lang="en-IN" sz="2400" b="1" dirty="0"/>
            </a:p>
          </p:txBody>
        </p:sp>
      </p:grpSp>
      <p:cxnSp>
        <p:nvCxnSpPr>
          <p:cNvPr id="58" name="Straight Connector 57"/>
          <p:cNvCxnSpPr/>
          <p:nvPr/>
        </p:nvCxnSpPr>
        <p:spPr>
          <a:xfrm>
            <a:off x="4801461" y="2823812"/>
            <a:ext cx="0" cy="360000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5109226" y="2824337"/>
                <a:ext cx="3493392" cy="598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IN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4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I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  <m: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226" y="2824337"/>
                <a:ext cx="3493392" cy="5987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5109226" y="4061262"/>
                <a:ext cx="3493392" cy="5987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I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  <m: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n-IN" sz="24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226" y="4061262"/>
                <a:ext cx="3493392" cy="5987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5109226" y="5298188"/>
                <a:ext cx="2968633" cy="7909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  <m: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I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I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226" y="5298188"/>
                <a:ext cx="2968633" cy="7909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055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25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20" grpId="0" uiExpand="1" build="p"/>
      <p:bldP spid="48" grpId="0" uiExpand="1" build="p" animBg="1"/>
      <p:bldP spid="56" grpId="0" uiExpand="1" build="p" animBg="1"/>
      <p:bldP spid="57" grpId="0" uiExpand="1" build="p" animBg="1"/>
      <p:bldP spid="18" grpId="0" uiExpand="1" build="p" animBg="1"/>
      <p:bldP spid="21" grpId="0"/>
      <p:bldP spid="2" grpId="0"/>
      <p:bldP spid="22" grpId="0"/>
      <p:bldP spid="32" grpId="0"/>
      <p:bldP spid="63" grpId="0"/>
      <p:bldP spid="64" grpId="0"/>
      <p:bldP spid="66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Numericals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158690" y="3363888"/>
                <a:ext cx="4836324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90" y="3363888"/>
                <a:ext cx="4836324" cy="751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158690" y="2279817"/>
                <a:ext cx="3330527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IN" sz="24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I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4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I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90" y="2279817"/>
                <a:ext cx="3330527" cy="8218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58690" y="1775504"/>
                <a:ext cx="3682098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20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IN" sz="2200" b="0" i="0" smtClean="0">
                          <a:latin typeface="Cambria Math" panose="02040503050406030204" pitchFamily="18" charset="0"/>
                        </a:rPr>
                        <m:t>aking</m:t>
                      </m:r>
                      <m:r>
                        <a:rPr lang="en-IN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200" b="0" i="0" smtClean="0">
                          <a:latin typeface="Cambria Math" panose="02040503050406030204" pitchFamily="18" charset="0"/>
                        </a:rPr>
                        <m:t>logarithm</m:t>
                      </m:r>
                      <m:r>
                        <a:rPr lang="en-IN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200" b="0" i="0" smtClean="0">
                          <a:latin typeface="Cambria Math" panose="02040503050406030204" pitchFamily="18" charset="0"/>
                        </a:rPr>
                        <m:t>on</m:t>
                      </m:r>
                      <m:r>
                        <a:rPr lang="en-IN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200" b="0" i="0" smtClean="0">
                          <a:latin typeface="Cambria Math" panose="02040503050406030204" pitchFamily="18" charset="0"/>
                        </a:rPr>
                        <m:t>both</m:t>
                      </m:r>
                      <m:r>
                        <a:rPr lang="en-IN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200" b="0" i="0" smtClean="0">
                          <a:latin typeface="Cambria Math" panose="02040503050406030204" pitchFamily="18" charset="0"/>
                        </a:rPr>
                        <m:t>side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90" y="1775504"/>
                <a:ext cx="3682098" cy="338554"/>
              </a:xfrm>
              <a:prstGeom prst="rect">
                <a:avLst/>
              </a:prstGeom>
              <a:blipFill>
                <a:blip r:embed="rId4"/>
                <a:stretch>
                  <a:fillRect l="-2649" r="-166" b="-35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158690" y="835538"/>
                <a:ext cx="2968633" cy="7909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  <m: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sub>
                                  </m:sSub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I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I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90" y="835538"/>
                <a:ext cx="2968633" cy="7909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158690" y="4371689"/>
                <a:ext cx="4352089" cy="7780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90" y="4371689"/>
                <a:ext cx="4352089" cy="7780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58690" y="5405716"/>
                <a:ext cx="4352089" cy="756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90" y="5405716"/>
                <a:ext cx="4352089" cy="7569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/>
          <p:cNvCxnSpPr/>
          <p:nvPr/>
        </p:nvCxnSpPr>
        <p:spPr>
          <a:xfrm>
            <a:off x="5019824" y="785337"/>
            <a:ext cx="0" cy="5751941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5209569" y="835538"/>
                <a:ext cx="4714880" cy="756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d>
                                <m:d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d>
                                <m:d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569" y="835538"/>
                <a:ext cx="4714880" cy="7569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209569" y="1897051"/>
                <a:ext cx="6171754" cy="794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0.5 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1.6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−19</m:t>
                              </m:r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1.38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−23</m:t>
                              </m:r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d>
                                <m:d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IN" sz="2400" b="0" i="0" smtClean="0">
                                      <a:latin typeface="Cambria Math" panose="02040503050406030204" pitchFamily="18" charset="0"/>
                                    </a:rPr>
                                    <m:t>0.01</m:t>
                                  </m:r>
                                </m:e>
                              </m:d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d>
                                <m:d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 b="0" i="0" smtClean="0">
                                      <a:latin typeface="Cambria Math" panose="02040503050406030204" pitchFamily="18" charset="0"/>
                                    </a:rPr>
                                    <m:t>0.01</m:t>
                                  </m:r>
                                </m:e>
                              </m:d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569" y="1897051"/>
                <a:ext cx="6171754" cy="7941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209569" y="2995754"/>
                <a:ext cx="6436121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</m:sup>
                          </m:sSup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1.38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−23</m:t>
                              </m:r>
                            </m:sup>
                          </m:sSup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0.01005</m:t>
                              </m:r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4.6051)</m:t>
                              </m:r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569" y="2995754"/>
                <a:ext cx="6436121" cy="8066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209569" y="4106960"/>
                <a:ext cx="3886705" cy="7933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</m:sup>
                          </m:sSup>
                        </m:num>
                        <m:den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1.38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−23</m:t>
                                  </m:r>
                                </m:sup>
                              </m:sSup>
                            </m:e>
                          </m:d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4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.595 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569" y="4106960"/>
                <a:ext cx="3886705" cy="79335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9286018" y="4106960"/>
                <a:ext cx="2857001" cy="741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</m:sup>
                          </m:sSup>
                        </m:num>
                        <m:den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6.341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018" y="4106960"/>
                <a:ext cx="2857001" cy="7411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5209569" y="5204894"/>
                <a:ext cx="22345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=1261.597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569" y="5204894"/>
                <a:ext cx="2234522" cy="369332"/>
              </a:xfrm>
              <a:prstGeom prst="rect">
                <a:avLst/>
              </a:prstGeom>
              <a:blipFill>
                <a:blip r:embed="rId13"/>
                <a:stretch>
                  <a:fillRect l="-3552" r="-1366" b="-1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5209569" y="5878801"/>
                <a:ext cx="28550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=1.261</m:t>
                      </m:r>
                      <m:r>
                        <a:rPr lang="en-I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I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569" y="5878801"/>
                <a:ext cx="2855077" cy="369332"/>
              </a:xfrm>
              <a:prstGeom prst="rect">
                <a:avLst/>
              </a:prstGeom>
              <a:blipFill>
                <a:blip r:embed="rId14"/>
                <a:stretch>
                  <a:fillRect l="-2778" b="-81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53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/>
      <p:bldP spid="74" grpId="0"/>
      <p:bldP spid="75" grpId="0"/>
      <p:bldP spid="77" grpId="0"/>
      <p:bldP spid="78" grpId="0"/>
      <p:bldP spid="79" grpId="0"/>
      <p:bldP spid="80" grpId="0"/>
      <p:bldP spid="81" grpId="0"/>
      <p:bldP spid="82" grpId="0"/>
      <p:bldP spid="83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1064525" y="2265528"/>
            <a:ext cx="9962866" cy="2470245"/>
          </a:xfrm>
          <a:prstGeom prst="horizontalScroll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5400" b="1" dirty="0">
                <a:solidFill>
                  <a:srgbClr val="002060"/>
                </a:solidFill>
                <a:cs typeface="Times New Roman" panose="02020603050405020304" pitchFamily="18" charset="0"/>
              </a:rPr>
              <a:t>Carrier concentration in metals</a:t>
            </a:r>
          </a:p>
        </p:txBody>
      </p:sp>
    </p:spTree>
    <p:extLst>
      <p:ext uri="{BB962C8B-B14F-4D97-AF65-F5344CB8AC3E}">
        <p14:creationId xmlns:p14="http://schemas.microsoft.com/office/powerpoint/2010/main" val="190543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Carrier concentration in </a:t>
            </a:r>
            <a:r>
              <a:rPr lang="en-IN" dirty="0" smtClean="0"/>
              <a:t>metals</a:t>
            </a:r>
            <a:endParaRPr lang="en-IN" dirty="0"/>
          </a:p>
        </p:txBody>
      </p:sp>
      <p:grpSp>
        <p:nvGrpSpPr>
          <p:cNvPr id="6" name="Group 5"/>
          <p:cNvGrpSpPr/>
          <p:nvPr/>
        </p:nvGrpSpPr>
        <p:grpSpPr>
          <a:xfrm>
            <a:off x="133974" y="820385"/>
            <a:ext cx="3264323" cy="4094622"/>
            <a:chOff x="106674" y="709390"/>
            <a:chExt cx="3264323" cy="4263838"/>
          </a:xfrm>
        </p:grpSpPr>
        <p:grpSp>
          <p:nvGrpSpPr>
            <p:cNvPr id="7" name="Group 6"/>
            <p:cNvGrpSpPr/>
            <p:nvPr/>
          </p:nvGrpSpPr>
          <p:grpSpPr>
            <a:xfrm>
              <a:off x="106674" y="709390"/>
              <a:ext cx="3264323" cy="3603303"/>
              <a:chOff x="236785" y="1038750"/>
              <a:chExt cx="3870984" cy="4134721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98440" y="2294233"/>
                <a:ext cx="2606129" cy="2340000"/>
                <a:chOff x="5936776" y="1240872"/>
                <a:chExt cx="1980000" cy="1980000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5936776" y="1240872"/>
                  <a:ext cx="1980000" cy="1980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651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5995011" y="1846420"/>
                  <a:ext cx="1863529" cy="792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236785" y="1038750"/>
                <a:ext cx="3870984" cy="4134721"/>
                <a:chOff x="-158795" y="727149"/>
                <a:chExt cx="3870984" cy="4134721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268406" y="832513"/>
                  <a:ext cx="3443783" cy="4029357"/>
                  <a:chOff x="1032681" y="900752"/>
                  <a:chExt cx="3443783" cy="4029357"/>
                </a:xfrm>
              </p:grpSpPr>
              <p:cxnSp>
                <p:nvCxnSpPr>
                  <p:cNvPr id="23" name="Straight Arrow Connector 22"/>
                  <p:cNvCxnSpPr/>
                  <p:nvPr/>
                </p:nvCxnSpPr>
                <p:spPr>
                  <a:xfrm>
                    <a:off x="2156346" y="3220872"/>
                    <a:ext cx="2320118" cy="0"/>
                  </a:xfrm>
                  <a:prstGeom prst="straightConnector1">
                    <a:avLst/>
                  </a:prstGeom>
                  <a:ln w="571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Arrow Connector 23"/>
                  <p:cNvCxnSpPr/>
                  <p:nvPr/>
                </p:nvCxnSpPr>
                <p:spPr>
                  <a:xfrm flipV="1">
                    <a:off x="2156346" y="900752"/>
                    <a:ext cx="0" cy="2320121"/>
                  </a:xfrm>
                  <a:prstGeom prst="straightConnector1">
                    <a:avLst/>
                  </a:prstGeom>
                  <a:ln w="571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Arrow Connector 24"/>
                  <p:cNvCxnSpPr/>
                  <p:nvPr/>
                </p:nvCxnSpPr>
                <p:spPr>
                  <a:xfrm flipH="1">
                    <a:off x="1032681" y="3220872"/>
                    <a:ext cx="1123666" cy="1709237"/>
                  </a:xfrm>
                  <a:prstGeom prst="straightConnector1">
                    <a:avLst/>
                  </a:prstGeom>
                  <a:ln w="571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" name="TextBox 19"/>
                <p:cNvSpPr txBox="1"/>
                <p:nvPr/>
              </p:nvSpPr>
              <p:spPr>
                <a:xfrm>
                  <a:off x="3067519" y="2535969"/>
                  <a:ext cx="644668" cy="5603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800" b="1" dirty="0" err="1" smtClean="0"/>
                    <a:t>n</a:t>
                  </a:r>
                  <a:r>
                    <a:rPr lang="en-IN" sz="2800" b="1" baseline="-25000" dirty="0" err="1" smtClean="0"/>
                    <a:t>x</a:t>
                  </a:r>
                  <a:endParaRPr lang="en-IN" sz="2800" b="1" baseline="-250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-158795" y="4136764"/>
                  <a:ext cx="582469" cy="5603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800" b="1" dirty="0" err="1" smtClean="0"/>
                    <a:t>n</a:t>
                  </a:r>
                  <a:r>
                    <a:rPr lang="en-IN" sz="2800" b="1" baseline="-25000" dirty="0" err="1"/>
                    <a:t>z</a:t>
                  </a:r>
                  <a:endParaRPr lang="en-IN" sz="2800" b="1" baseline="-25000" dirty="0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768270" y="727149"/>
                  <a:ext cx="623800" cy="5603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800" b="1" dirty="0" err="1" smtClean="0"/>
                    <a:t>n</a:t>
                  </a:r>
                  <a:r>
                    <a:rPr lang="en-IN" sz="2800" b="1" baseline="-25000" dirty="0" err="1" smtClean="0"/>
                    <a:t>y</a:t>
                  </a:r>
                  <a:endParaRPr lang="en-IN" sz="2800" b="1" baseline="-25000" dirty="0"/>
                </a:p>
              </p:txBody>
            </p:sp>
          </p:grpSp>
          <p:cxnSp>
            <p:nvCxnSpPr>
              <p:cNvPr id="11" name="Straight Arrow Connector 10"/>
              <p:cNvCxnSpPr/>
              <p:nvPr/>
            </p:nvCxnSpPr>
            <p:spPr>
              <a:xfrm flipV="1">
                <a:off x="1834679" y="2480101"/>
                <a:ext cx="468000" cy="94022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Freeform 11"/>
              <p:cNvSpPr/>
              <p:nvPr/>
            </p:nvSpPr>
            <p:spPr>
              <a:xfrm>
                <a:off x="1912522" y="2297465"/>
                <a:ext cx="783509" cy="329206"/>
              </a:xfrm>
              <a:custGeom>
                <a:avLst/>
                <a:gdLst>
                  <a:gd name="connsiteX0" fmla="*/ 0 w 421419"/>
                  <a:gd name="connsiteY0" fmla="*/ 0 h 222637"/>
                  <a:gd name="connsiteX1" fmla="*/ 421419 w 421419"/>
                  <a:gd name="connsiteY1" fmla="*/ 222637 h 222637"/>
                  <a:gd name="connsiteX2" fmla="*/ 421419 w 421419"/>
                  <a:gd name="connsiteY2" fmla="*/ 222637 h 222637"/>
                  <a:gd name="connsiteX3" fmla="*/ 421419 w 421419"/>
                  <a:gd name="connsiteY3" fmla="*/ 222637 h 222637"/>
                  <a:gd name="connsiteX0" fmla="*/ 0 w 453224"/>
                  <a:gd name="connsiteY0" fmla="*/ 0 h 373712"/>
                  <a:gd name="connsiteX1" fmla="*/ 421419 w 453224"/>
                  <a:gd name="connsiteY1" fmla="*/ 222637 h 373712"/>
                  <a:gd name="connsiteX2" fmla="*/ 421419 w 453224"/>
                  <a:gd name="connsiteY2" fmla="*/ 222637 h 373712"/>
                  <a:gd name="connsiteX3" fmla="*/ 453224 w 453224"/>
                  <a:gd name="connsiteY3" fmla="*/ 373712 h 373712"/>
                  <a:gd name="connsiteX0" fmla="*/ 0 w 421419"/>
                  <a:gd name="connsiteY0" fmla="*/ 0 h 222637"/>
                  <a:gd name="connsiteX1" fmla="*/ 421419 w 421419"/>
                  <a:gd name="connsiteY1" fmla="*/ 222637 h 222637"/>
                  <a:gd name="connsiteX2" fmla="*/ 421419 w 421419"/>
                  <a:gd name="connsiteY2" fmla="*/ 222637 h 222637"/>
                  <a:gd name="connsiteX0" fmla="*/ 0 w 445437"/>
                  <a:gd name="connsiteY0" fmla="*/ 0 h 357809"/>
                  <a:gd name="connsiteX1" fmla="*/ 421419 w 445437"/>
                  <a:gd name="connsiteY1" fmla="*/ 222637 h 357809"/>
                  <a:gd name="connsiteX2" fmla="*/ 389614 w 445437"/>
                  <a:gd name="connsiteY2" fmla="*/ 357809 h 357809"/>
                  <a:gd name="connsiteX0" fmla="*/ 0 w 519436"/>
                  <a:gd name="connsiteY0" fmla="*/ 0 h 389614"/>
                  <a:gd name="connsiteX1" fmla="*/ 421419 w 519436"/>
                  <a:gd name="connsiteY1" fmla="*/ 222637 h 389614"/>
                  <a:gd name="connsiteX2" fmla="*/ 516835 w 519436"/>
                  <a:gd name="connsiteY2" fmla="*/ 389614 h 389614"/>
                  <a:gd name="connsiteX0" fmla="*/ 0 w 421419"/>
                  <a:gd name="connsiteY0" fmla="*/ 0 h 222637"/>
                  <a:gd name="connsiteX1" fmla="*/ 421419 w 421419"/>
                  <a:gd name="connsiteY1" fmla="*/ 222637 h 222637"/>
                  <a:gd name="connsiteX0" fmla="*/ 0 w 445273"/>
                  <a:gd name="connsiteY0" fmla="*/ 0 h 294199"/>
                  <a:gd name="connsiteX1" fmla="*/ 445273 w 445273"/>
                  <a:gd name="connsiteY1" fmla="*/ 294199 h 294199"/>
                  <a:gd name="connsiteX0" fmla="*/ 0 w 445273"/>
                  <a:gd name="connsiteY0" fmla="*/ 0 h 294199"/>
                  <a:gd name="connsiteX1" fmla="*/ 445273 w 445273"/>
                  <a:gd name="connsiteY1" fmla="*/ 294199 h 294199"/>
                  <a:gd name="connsiteX0" fmla="*/ 0 w 469126"/>
                  <a:gd name="connsiteY0" fmla="*/ 0 h 278297"/>
                  <a:gd name="connsiteX1" fmla="*/ 469126 w 469126"/>
                  <a:gd name="connsiteY1" fmla="*/ 278297 h 278297"/>
                  <a:gd name="connsiteX0" fmla="*/ 0 w 469126"/>
                  <a:gd name="connsiteY0" fmla="*/ 0 h 278297"/>
                  <a:gd name="connsiteX1" fmla="*/ 469126 w 469126"/>
                  <a:gd name="connsiteY1" fmla="*/ 278297 h 278297"/>
                  <a:gd name="connsiteX0" fmla="*/ 0 w 469126"/>
                  <a:gd name="connsiteY0" fmla="*/ 0 h 270346"/>
                  <a:gd name="connsiteX1" fmla="*/ 469126 w 469126"/>
                  <a:gd name="connsiteY1" fmla="*/ 270346 h 270346"/>
                  <a:gd name="connsiteX0" fmla="*/ 0 w 469126"/>
                  <a:gd name="connsiteY0" fmla="*/ 0 h 270346"/>
                  <a:gd name="connsiteX1" fmla="*/ 469126 w 469126"/>
                  <a:gd name="connsiteY1" fmla="*/ 270346 h 270346"/>
                  <a:gd name="connsiteX0" fmla="*/ 0 w 469126"/>
                  <a:gd name="connsiteY0" fmla="*/ 0 h 260664"/>
                  <a:gd name="connsiteX1" fmla="*/ 469126 w 469126"/>
                  <a:gd name="connsiteY1" fmla="*/ 260664 h 260664"/>
                  <a:gd name="connsiteX0" fmla="*/ 0 w 469126"/>
                  <a:gd name="connsiteY0" fmla="*/ 0 h 260664"/>
                  <a:gd name="connsiteX1" fmla="*/ 469126 w 469126"/>
                  <a:gd name="connsiteY1" fmla="*/ 260664 h 260664"/>
                  <a:gd name="connsiteX0" fmla="*/ 0 w 469126"/>
                  <a:gd name="connsiteY0" fmla="*/ 0 h 241299"/>
                  <a:gd name="connsiteX1" fmla="*/ 469126 w 469126"/>
                  <a:gd name="connsiteY1" fmla="*/ 241299 h 241299"/>
                  <a:gd name="connsiteX0" fmla="*/ 0 w 469126"/>
                  <a:gd name="connsiteY0" fmla="*/ 0 h 250981"/>
                  <a:gd name="connsiteX1" fmla="*/ 469126 w 469126"/>
                  <a:gd name="connsiteY1" fmla="*/ 250981 h 250981"/>
                  <a:gd name="connsiteX0" fmla="*/ 0 w 469126"/>
                  <a:gd name="connsiteY0" fmla="*/ 0 h 250981"/>
                  <a:gd name="connsiteX1" fmla="*/ 469126 w 469126"/>
                  <a:gd name="connsiteY1" fmla="*/ 250981 h 25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9126" h="250981">
                    <a:moveTo>
                      <a:pt x="0" y="0"/>
                    </a:moveTo>
                    <a:cubicBezTo>
                      <a:pt x="148424" y="5058"/>
                      <a:pt x="398889" y="154240"/>
                      <a:pt x="469126" y="250981"/>
                    </a:cubicBezTo>
                  </a:path>
                </a:pathLst>
              </a:custGeom>
              <a:noFill/>
              <a:ln w="1905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376503">
                <a:off x="1862378" y="2368324"/>
                <a:ext cx="3101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en-IN" sz="2400" b="1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E</a:t>
                </a:r>
                <a:endParaRPr lang="en-IN" sz="24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2096944">
                <a:off x="2326567" y="2063401"/>
                <a:ext cx="995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en-IN" sz="2400" b="1" dirty="0" err="1" smtClean="0">
                    <a:solidFill>
                      <a:schemeClr val="accent6">
                        <a:lumMod val="50000"/>
                      </a:schemeClr>
                    </a:solidFill>
                  </a:rPr>
                  <a:t>E+dE</a:t>
                </a:r>
                <a:endParaRPr lang="en-IN" sz="24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7581473">
                <a:off x="2786559" y="3574323"/>
                <a:ext cx="4764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el-GR" sz="2000" b="1" dirty="0" smtClean="0"/>
                  <a:t>Δ</a:t>
                </a:r>
                <a:r>
                  <a:rPr lang="en-IN" sz="2000" b="1" dirty="0" smtClean="0"/>
                  <a:t>n</a:t>
                </a:r>
                <a:endParaRPr lang="en-IN" sz="2000" b="1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13556" y="3415590"/>
                <a:ext cx="3684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 smtClean="0"/>
                  <a:t>n</a:t>
                </a:r>
                <a:endParaRPr lang="en-IN" b="1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192991" y="3512880"/>
                <a:ext cx="868288" cy="459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en-IN" sz="2000" dirty="0" err="1" smtClean="0"/>
                  <a:t>n+dn</a:t>
                </a:r>
                <a:endParaRPr lang="en-IN" sz="2000" dirty="0"/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 flipV="1">
                <a:off x="1829097" y="2448775"/>
                <a:ext cx="752948" cy="976074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ectangle 7"/>
            <p:cNvSpPr/>
            <p:nvPr/>
          </p:nvSpPr>
          <p:spPr>
            <a:xfrm>
              <a:off x="357370" y="4450008"/>
              <a:ext cx="2933816" cy="5232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IN" sz="2800" dirty="0" smtClean="0">
                  <a:solidFill>
                    <a:schemeClr val="accent6">
                      <a:lumMod val="50000"/>
                    </a:schemeClr>
                  </a:solidFill>
                </a:rPr>
                <a:t>Octant </a:t>
              </a:r>
              <a:r>
                <a:rPr lang="en-IN" sz="2800" dirty="0">
                  <a:solidFill>
                    <a:schemeClr val="accent6">
                      <a:lumMod val="50000"/>
                    </a:schemeClr>
                  </a:solidFill>
                </a:rPr>
                <a:t>of </a:t>
              </a:r>
              <a:r>
                <a:rPr lang="en-IN" sz="2800" b="1" dirty="0" smtClean="0">
                  <a:solidFill>
                    <a:schemeClr val="accent6">
                      <a:lumMod val="50000"/>
                    </a:schemeClr>
                  </a:solidFill>
                </a:rPr>
                <a:t>n</a:t>
              </a:r>
              <a:r>
                <a:rPr lang="en-IN" sz="2800" dirty="0" smtClean="0">
                  <a:solidFill>
                    <a:schemeClr val="accent6">
                      <a:lumMod val="50000"/>
                    </a:schemeClr>
                  </a:solidFill>
                </a:rPr>
                <a:t>–space </a:t>
              </a:r>
              <a:endParaRPr lang="en-IN" sz="28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957851" y="815906"/>
            <a:ext cx="8234149" cy="10551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dirty="0" smtClean="0"/>
              <a:t>The concentration of electrons,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c</a:t>
            </a:r>
            <a:r>
              <a:rPr lang="en-US" dirty="0" smtClean="0"/>
              <a:t>, having energy between E and </a:t>
            </a:r>
          </a:p>
          <a:p>
            <a:pPr marL="273050" indent="0">
              <a:buNone/>
            </a:pPr>
            <a:r>
              <a:rPr lang="en-US" dirty="0" smtClean="0"/>
              <a:t>E + dE  is given by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312693" y="2097736"/>
                <a:ext cx="2729552" cy="46166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693" y="2097736"/>
                <a:ext cx="2729552" cy="461665"/>
              </a:xfrm>
              <a:prstGeom prst="rect">
                <a:avLst/>
              </a:prstGeom>
              <a:blipFill>
                <a:blip r:embed="rId2"/>
                <a:stretch>
                  <a:fillRect r="-4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8243561" y="1692141"/>
                <a:ext cx="405111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density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states</m:t>
                      </m:r>
                    </m:oMath>
                  </m:oMathPara>
                </a14:m>
                <a:endParaRPr lang="en-IN" sz="2400" b="0" i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fermi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function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561" y="1692141"/>
                <a:ext cx="4051110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2080" y="5452368"/>
                <a:ext cx="3765454" cy="65383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00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0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00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n-IN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8 </m:t>
                          </m:r>
                          <m:r>
                            <m:rPr>
                              <m:sty m:val="p"/>
                            </m:rPr>
                            <a:rPr lang="en-IN" sz="20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3 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en-IN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" y="5452368"/>
                <a:ext cx="3765454" cy="6538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4052072" y="3015025"/>
                <a:ext cx="5571912" cy="7657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I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8 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3 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72" y="3015025"/>
                <a:ext cx="5571912" cy="7657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4052072" y="3943634"/>
                <a:ext cx="5117910" cy="9517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I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IN" sz="24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8 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3 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  <m:r>
                        <a:rPr lang="en-I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IN" sz="2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</m:d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72" y="3943634"/>
                <a:ext cx="5117910" cy="951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052072" y="5071839"/>
                <a:ext cx="4436835" cy="112665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8 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I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3 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  <m:r>
                        <a:rPr lang="en-I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IN" sz="2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</m:d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72" y="5071839"/>
                <a:ext cx="4436835" cy="11266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119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29" grpId="0" animBg="1"/>
      <p:bldP spid="30" grpId="0" uiExpand="1" build="p"/>
      <p:bldP spid="31" grpId="0"/>
      <p:bldP spid="31" grpId="1"/>
      <p:bldP spid="32" grpId="0"/>
      <p:bldP spid="33" grpId="0"/>
      <p:bldP spid="34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Carrier concentration in </a:t>
            </a:r>
            <a:r>
              <a:rPr lang="en-IN" dirty="0" smtClean="0"/>
              <a:t>metals</a:t>
            </a:r>
            <a:endParaRPr lang="en-IN" dirty="0"/>
          </a:p>
        </p:txBody>
      </p:sp>
      <p:sp>
        <p:nvSpPr>
          <p:cNvPr id="28" name="TextBox 27"/>
          <p:cNvSpPr txBox="1"/>
          <p:nvPr/>
        </p:nvSpPr>
        <p:spPr>
          <a:xfrm>
            <a:off x="1" y="774962"/>
            <a:ext cx="5008727" cy="507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dirty="0" smtClean="0">
                <a:solidFill>
                  <a:srgbClr val="002060"/>
                </a:solidFill>
              </a:rPr>
              <a:t>Calculation of fermi energy at T = 0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0" y="2321425"/>
                <a:ext cx="4436835" cy="112665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8 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IN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3 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  <m:r>
                        <a:rPr lang="en-I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IN" sz="2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</m:d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21425"/>
                <a:ext cx="4436835" cy="11266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0" y="1346650"/>
            <a:ext cx="12192000" cy="9461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dirty="0" smtClean="0"/>
              <a:t>We will calculate the energy state in the order of increasing energy starting from E = 0 to the </a:t>
            </a:r>
          </a:p>
          <a:p>
            <a:pPr marL="273050" indent="0">
              <a:buNone/>
            </a:pPr>
            <a:r>
              <a:rPr lang="en-US" dirty="0" smtClean="0"/>
              <a:t>highest filled state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f</a:t>
            </a:r>
            <a:r>
              <a:rPr lang="en-US" dirty="0" smtClean="0"/>
              <a:t>, at T = 0 K 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5300662" y="2014541"/>
            <a:ext cx="5472112" cy="4257675"/>
            <a:chOff x="8158162" y="1847546"/>
            <a:chExt cx="4082386" cy="2995918"/>
          </a:xfrm>
        </p:grpSpPr>
        <p:grpSp>
          <p:nvGrpSpPr>
            <p:cNvPr id="2" name="Group 1"/>
            <p:cNvGrpSpPr/>
            <p:nvPr/>
          </p:nvGrpSpPr>
          <p:grpSpPr>
            <a:xfrm>
              <a:off x="8158162" y="1847546"/>
              <a:ext cx="4082386" cy="2995918"/>
              <a:chOff x="6659323" y="1919206"/>
              <a:chExt cx="4659399" cy="3152633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6659323" y="1919206"/>
                <a:ext cx="4659399" cy="3152633"/>
                <a:chOff x="6353609" y="2370892"/>
                <a:chExt cx="4659399" cy="3152633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6353609" y="2370892"/>
                  <a:ext cx="4659399" cy="3152633"/>
                  <a:chOff x="1305507" y="2879677"/>
                  <a:chExt cx="5249117" cy="3296241"/>
                </a:xfrm>
              </p:grpSpPr>
              <p:cxnSp>
                <p:nvCxnSpPr>
                  <p:cNvPr id="39" name="Straight Connector 38"/>
                  <p:cNvCxnSpPr/>
                  <p:nvPr/>
                </p:nvCxnSpPr>
                <p:spPr>
                  <a:xfrm flipH="1">
                    <a:off x="1619519" y="4542559"/>
                    <a:ext cx="3080432" cy="0"/>
                  </a:xfrm>
                  <a:prstGeom prst="line">
                    <a:avLst/>
                  </a:prstGeom>
                  <a:ln w="57150">
                    <a:solidFill>
                      <a:srgbClr val="FF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1595931" y="3547348"/>
                    <a:ext cx="2840936" cy="1993605"/>
                    <a:chOff x="1582283" y="3124260"/>
                    <a:chExt cx="2840936" cy="1993605"/>
                  </a:xfrm>
                </p:grpSpPr>
                <p:cxnSp>
                  <p:nvCxnSpPr>
                    <p:cNvPr id="49" name="Straight Connector 48"/>
                    <p:cNvCxnSpPr/>
                    <p:nvPr/>
                  </p:nvCxnSpPr>
                  <p:spPr>
                    <a:xfrm rot="5400000">
                      <a:off x="3003447" y="3040231"/>
                      <a:ext cx="0" cy="2839544"/>
                    </a:xfrm>
                    <a:prstGeom prst="line">
                      <a:avLst/>
                    </a:prstGeom>
                    <a:ln w="571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/>
                    <p:cNvCxnSpPr/>
                    <p:nvPr/>
                  </p:nvCxnSpPr>
                  <p:spPr>
                    <a:xfrm rot="5400000">
                      <a:off x="3003447" y="3381543"/>
                      <a:ext cx="0" cy="2839544"/>
                    </a:xfrm>
                    <a:prstGeom prst="line">
                      <a:avLst/>
                    </a:prstGeom>
                    <a:ln w="571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/>
                    <p:cNvCxnSpPr/>
                    <p:nvPr/>
                  </p:nvCxnSpPr>
                  <p:spPr>
                    <a:xfrm rot="5400000">
                      <a:off x="3002055" y="3698093"/>
                      <a:ext cx="0" cy="2839544"/>
                    </a:xfrm>
                    <a:prstGeom prst="line">
                      <a:avLst/>
                    </a:prstGeom>
                    <a:ln w="5715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Straight Connector 51"/>
                    <p:cNvCxnSpPr/>
                    <p:nvPr/>
                  </p:nvCxnSpPr>
                  <p:spPr>
                    <a:xfrm rot="5400000">
                      <a:off x="3003447" y="1704488"/>
                      <a:ext cx="0" cy="2839544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/>
                    <p:cNvCxnSpPr/>
                    <p:nvPr/>
                  </p:nvCxnSpPr>
                  <p:spPr>
                    <a:xfrm rot="5400000">
                      <a:off x="3003447" y="2045801"/>
                      <a:ext cx="0" cy="2839544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Connector 53"/>
                    <p:cNvCxnSpPr/>
                    <p:nvPr/>
                  </p:nvCxnSpPr>
                  <p:spPr>
                    <a:xfrm rot="5400000">
                      <a:off x="3002055" y="2362350"/>
                      <a:ext cx="0" cy="2839544"/>
                    </a:xfrm>
                    <a:prstGeom prst="line">
                      <a:avLst/>
                    </a:prstGeom>
                    <a:ln w="57150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1305507" y="2879677"/>
                    <a:ext cx="3808779" cy="3296241"/>
                    <a:chOff x="2622643" y="1010873"/>
                    <a:chExt cx="3969226" cy="3549754"/>
                  </a:xfrm>
                </p:grpSpPr>
                <p:cxnSp>
                  <p:nvCxnSpPr>
                    <p:cNvPr id="47" name="Straight Arrow Connector 46"/>
                    <p:cNvCxnSpPr/>
                    <p:nvPr/>
                  </p:nvCxnSpPr>
                  <p:spPr>
                    <a:xfrm>
                      <a:off x="2622643" y="4546978"/>
                      <a:ext cx="3969226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accent4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Arrow Connector 47"/>
                    <p:cNvCxnSpPr/>
                    <p:nvPr/>
                  </p:nvCxnSpPr>
                  <p:spPr>
                    <a:xfrm flipV="1">
                      <a:off x="2649940" y="1010873"/>
                      <a:ext cx="0" cy="3549754"/>
                    </a:xfrm>
                    <a:prstGeom prst="straightConnector1">
                      <a:avLst/>
                    </a:prstGeom>
                    <a:ln w="57150">
                      <a:solidFill>
                        <a:schemeClr val="accent4">
                          <a:lumMod val="5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4645276" y="4479069"/>
                    <a:ext cx="1909348" cy="43179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N" sz="2400" b="1" dirty="0" smtClean="0"/>
                      <a:t>Fermi Level</a:t>
                    </a:r>
                    <a:endParaRPr lang="en-IN" sz="1400" b="1" baseline="-25000" dirty="0"/>
                  </a:p>
                </p:txBody>
              </p:sp>
              <p:grpSp>
                <p:nvGrpSpPr>
                  <p:cNvPr id="43" name="Group 42"/>
                  <p:cNvGrpSpPr/>
                  <p:nvPr/>
                </p:nvGrpSpPr>
                <p:grpSpPr>
                  <a:xfrm>
                    <a:off x="1591025" y="3241929"/>
                    <a:ext cx="3084928" cy="2628737"/>
                    <a:chOff x="3424137" y="1656814"/>
                    <a:chExt cx="2659549" cy="2448000"/>
                  </a:xfrm>
                </p:grpSpPr>
                <p:cxnSp>
                  <p:nvCxnSpPr>
                    <p:cNvPr id="44" name="Straight Connector 43"/>
                    <p:cNvCxnSpPr/>
                    <p:nvPr/>
                  </p:nvCxnSpPr>
                  <p:spPr>
                    <a:xfrm>
                      <a:off x="5862084" y="1656814"/>
                      <a:ext cx="0" cy="2448000"/>
                    </a:xfrm>
                    <a:prstGeom prst="line">
                      <a:avLst/>
                    </a:prstGeom>
                    <a:ln w="5715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44"/>
                    <p:cNvCxnSpPr/>
                    <p:nvPr/>
                  </p:nvCxnSpPr>
                  <p:spPr>
                    <a:xfrm>
                      <a:off x="3448702" y="1656814"/>
                      <a:ext cx="0" cy="2448000"/>
                    </a:xfrm>
                    <a:prstGeom prst="line">
                      <a:avLst/>
                    </a:prstGeom>
                    <a:ln w="5715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45"/>
                    <p:cNvCxnSpPr/>
                    <p:nvPr/>
                  </p:nvCxnSpPr>
                  <p:spPr>
                    <a:xfrm flipH="1">
                      <a:off x="3424137" y="4083498"/>
                      <a:ext cx="2659549" cy="0"/>
                    </a:xfrm>
                    <a:prstGeom prst="line">
                      <a:avLst/>
                    </a:prstGeom>
                    <a:ln w="57150">
                      <a:solidFill>
                        <a:schemeClr val="accent1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8" name="Rectangle 37"/>
                <p:cNvSpPr/>
                <p:nvPr/>
              </p:nvSpPr>
              <p:spPr>
                <a:xfrm>
                  <a:off x="9465816" y="4226035"/>
                  <a:ext cx="1182586" cy="4129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400" b="1" dirty="0" smtClean="0"/>
                    <a:t>(T = 0 K)</a:t>
                  </a:r>
                  <a:endParaRPr lang="en-IN" sz="2400" b="1" dirty="0"/>
                </a:p>
              </p:txBody>
            </p:sp>
          </p:grpSp>
          <p:sp>
            <p:nvSpPr>
              <p:cNvPr id="55" name="TextBox 54"/>
              <p:cNvSpPr txBox="1"/>
              <p:nvPr/>
            </p:nvSpPr>
            <p:spPr>
              <a:xfrm>
                <a:off x="6980190" y="3249431"/>
                <a:ext cx="48122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3200" b="1" dirty="0" smtClean="0"/>
                  <a:t>e</a:t>
                </a:r>
                <a:r>
                  <a:rPr lang="en-IN" sz="3200" b="1" baseline="30000" dirty="0" smtClean="0"/>
                  <a:t>-</a:t>
                </a:r>
                <a:endParaRPr lang="en-IN" sz="3200" b="1" baseline="30000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982491" y="3928280"/>
                <a:ext cx="48122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3200" b="1" dirty="0" smtClean="0"/>
                  <a:t>e</a:t>
                </a:r>
                <a:r>
                  <a:rPr lang="en-IN" sz="3200" b="1" baseline="30000" dirty="0" smtClean="0"/>
                  <a:t>-</a:t>
                </a:r>
                <a:endParaRPr lang="en-IN" sz="3200" b="1" baseline="30000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989681" y="4278433"/>
                <a:ext cx="48122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3200" b="1" dirty="0" smtClean="0"/>
                  <a:t>e</a:t>
                </a:r>
                <a:r>
                  <a:rPr lang="en-IN" sz="3200" b="1" baseline="30000" dirty="0" smtClean="0"/>
                  <a:t>-</a:t>
                </a:r>
                <a:endParaRPr lang="en-IN" sz="3200" b="1" baseline="30000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6975301" y="3571286"/>
                <a:ext cx="48122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3200" b="1" dirty="0" smtClean="0"/>
                  <a:t>e</a:t>
                </a:r>
                <a:r>
                  <a:rPr lang="en-IN" sz="3200" b="1" baseline="30000" dirty="0" smtClean="0"/>
                  <a:t>-</a:t>
                </a:r>
                <a:endParaRPr lang="en-IN" sz="3200" b="1" baseline="3000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9589870" y="4491115"/>
                <a:ext cx="1008112" cy="485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E </a:t>
                </a:r>
                <a:r>
                  <a:rPr lang="en-US" sz="2800" b="1" dirty="0">
                    <a:solidFill>
                      <a:schemeClr val="accent4">
                        <a:lumMod val="50000"/>
                      </a:schemeClr>
                    </a:solidFill>
                  </a:rPr>
                  <a:t>= </a:t>
                </a:r>
                <a:r>
                  <a:rPr lang="en-US" sz="2800" b="1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0</a:t>
                </a:r>
                <a:endParaRPr lang="en-IN" sz="28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9430345" y="2985811"/>
                <a:ext cx="1523770" cy="468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F</a:t>
                </a:r>
                <a:r>
                  <a:rPr lang="en-US" sz="2800" b="1" baseline="-25000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E</a:t>
                </a:r>
                <a:r>
                  <a:rPr lang="en-US" sz="2800" b="1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:r>
                  <a:rPr lang="en-US" sz="2800" b="1" dirty="0">
                    <a:solidFill>
                      <a:schemeClr val="accent4">
                        <a:lumMod val="50000"/>
                      </a:schemeClr>
                    </a:solidFill>
                  </a:rPr>
                  <a:t>= </a:t>
                </a:r>
                <a:r>
                  <a:rPr lang="en-US" sz="2800" b="1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max.</a:t>
                </a:r>
                <a:endParaRPr lang="en-IN" sz="28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8828137" y="3735762"/>
                  <a:ext cx="1670267" cy="5494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𝐟</m:t>
                        </m:r>
                        <m:d>
                          <m:dPr>
                            <m:ctrlPr>
                              <a:rPr lang="en-IN" sz="36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600" b="1" i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𝐄</m:t>
                            </m:r>
                          </m:e>
                        </m:d>
                        <m:r>
                          <a:rPr lang="en-IN" sz="36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IN" sz="36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IN" sz="36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8137" y="3735762"/>
                  <a:ext cx="1670267" cy="54943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/>
                <p:cNvSpPr/>
                <p:nvPr/>
              </p:nvSpPr>
              <p:spPr>
                <a:xfrm>
                  <a:off x="8823853" y="2676277"/>
                  <a:ext cx="1670268" cy="5494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𝐟</m:t>
                        </m:r>
                        <m:d>
                          <m:dPr>
                            <m:ctrlPr>
                              <a:rPr lang="en-IN" sz="36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600" b="1" i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𝐄</m:t>
                            </m:r>
                          </m:e>
                        </m:d>
                        <m:r>
                          <a:rPr lang="en-IN" sz="36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IN" sz="36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36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ectangle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3853" y="2676277"/>
                  <a:ext cx="1670268" cy="54943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0" y="3381951"/>
                <a:ext cx="5008728" cy="12538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8 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IN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3 </m:t>
                              </m:r>
                            </m:num>
                            <m:den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 1 </m:t>
                                  </m:r>
                                </m:num>
                                <m:den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IN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I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81951"/>
                <a:ext cx="5008728" cy="12538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1" y="4698284"/>
            <a:ext cx="2700338" cy="5079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dirty="0" smtClean="0">
                <a:solidFill>
                  <a:srgbClr val="FF0000"/>
                </a:solidFill>
              </a:rPr>
              <a:t>At T = 0 K, f(E)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0" y="5234565"/>
                <a:ext cx="5008728" cy="12538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8 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IN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3 </m:t>
                              </m:r>
                            </m:num>
                            <m:den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 1 </m:t>
                                  </m:r>
                                </m:num>
                                <m:den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IN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I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34565"/>
                <a:ext cx="5008728" cy="12538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13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25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34" grpId="0" build="p"/>
      <p:bldP spid="35" grpId="0" uiExpand="1" build="p"/>
      <p:bldP spid="63" grpId="0" build="p"/>
      <p:bldP spid="64" grpId="0" build="p"/>
      <p:bldP spid="65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Carrier concentration in </a:t>
            </a:r>
            <a:r>
              <a:rPr lang="en-IN" dirty="0" smtClean="0"/>
              <a:t>metals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0" y="711201"/>
                <a:ext cx="5008728" cy="12538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8 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IN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3 </m:t>
                              </m:r>
                            </m:num>
                            <m:den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limLoc m:val="undOvr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 1 </m:t>
                                  </m:r>
                                </m:num>
                                <m:den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IN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I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11201"/>
                <a:ext cx="5008728" cy="12538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0" y="2049335"/>
                <a:ext cx="5008728" cy="1450333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8 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IN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3 </m:t>
                              </m:r>
                            </m:num>
                            <m:den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400" b="0" i="0" smtClean="0"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sz="24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IN" sz="24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  <m:r>
                                            <a:rPr lang="en-US" sz="24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num>
                                        <m:den>
                                          <m:r>
                                            <a:rPr lang="en-US" sz="24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en-IN" sz="2400" b="0" i="0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num>
                                <m:den>
                                  <m:f>
                                    <m:fPr>
                                      <m:ctrlPr>
                                        <a:rPr 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4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IN" sz="24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IN" sz="24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IN" sz="24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49335"/>
                <a:ext cx="5008728" cy="1450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0" y="3583933"/>
                <a:ext cx="5008728" cy="112665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8 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IN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3 </m:t>
                              </m:r>
                            </m:num>
                            <m:den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num>
                            <m:den>
                              <m: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sub>
                        <m:sup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83933"/>
                <a:ext cx="5008728" cy="11266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59290" y="4161548"/>
            <a:ext cx="328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</a:rPr>
              <a:t>/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432924" y="3746245"/>
            <a:ext cx="328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</a:rPr>
              <a:t>/</a:t>
            </a:r>
            <a:endParaRPr lang="en-IN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-71440" y="4908635"/>
                <a:ext cx="5008728" cy="112665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8 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IN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3 </m:t>
                              </m:r>
                            </m:num>
                            <m:den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sub>
                        <m:sup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………(1)</m:t>
                      </m:r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1440" y="4908635"/>
                <a:ext cx="5008728" cy="11266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/>
          <p:cNvCxnSpPr/>
          <p:nvPr/>
        </p:nvCxnSpPr>
        <p:spPr>
          <a:xfrm>
            <a:off x="4937288" y="850803"/>
            <a:ext cx="0" cy="565001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080167" y="877155"/>
            <a:ext cx="7111833" cy="5128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dirty="0" smtClean="0"/>
              <a:t>Re–arranging the equ.1, we can define fermi energy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5080166" y="1462707"/>
                <a:ext cx="4915259" cy="112665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d>
                        <m:dPr>
                          <m:ctrlP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den>
                          </m:f>
                        </m:e>
                      </m:d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8 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IN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3 </m:t>
                              </m:r>
                            </m:num>
                            <m:den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sub>
                        <m:sup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bSup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………(2)</m:t>
                      </m:r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66" y="1462707"/>
                <a:ext cx="4915259" cy="11266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5102198" y="2773058"/>
            <a:ext cx="4256116" cy="5128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dirty="0" smtClean="0"/>
              <a:t>Multiply  equ.2 with power </a:t>
            </a:r>
            <a:r>
              <a:rPr lang="en-US" dirty="0" smtClean="0">
                <a:solidFill>
                  <a:srgbClr val="FF0000"/>
                </a:solidFill>
              </a:rPr>
              <a:t>2/3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5080167" y="3358610"/>
                <a:ext cx="4915259" cy="1159356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p>
                        <m:sSupPr>
                          <m:ctrlP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b="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400" b="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sz="24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I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num>
                            <m:den>
                              <m:r>
                                <a:rPr lang="en-I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0">
                                      <a:latin typeface="Cambria Math" panose="02040503050406030204" pitchFamily="18" charset="0"/>
                                    </a:rPr>
                                    <m:t>8 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 b="0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IN" sz="2400" b="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3 </m:t>
                              </m:r>
                            </m:num>
                            <m:den>
                              <m:r>
                                <a:rPr lang="en-US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sub>
                        <m:sup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4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4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bSup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167" y="3358610"/>
                <a:ext cx="4915259" cy="11593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078033" y="4553698"/>
                <a:ext cx="3508642" cy="112665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8 </m:t>
                              </m:r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4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sz="24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24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I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num>
                            <m:den>
                              <m:r>
                                <a:rPr lang="en-IN" sz="2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33" y="4553698"/>
                <a:ext cx="3508642" cy="11266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862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25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build="p"/>
      <p:bldP spid="67" grpId="0" build="p"/>
      <p:bldP spid="68" grpId="0" build="p"/>
      <p:bldP spid="3" grpId="0"/>
      <p:bldP spid="69" grpId="0"/>
      <p:bldP spid="70" grpId="0" build="p"/>
      <p:bldP spid="72" grpId="0" uiExpand="1" build="p"/>
      <p:bldP spid="73" grpId="0" build="p"/>
      <p:bldP spid="74" grpId="0" uiExpand="1" build="p"/>
      <p:bldP spid="75" grpId="0" build="p"/>
      <p:bldP spid="7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4135271" y="150125"/>
            <a:ext cx="3916907" cy="1651380"/>
          </a:xfrm>
          <a:prstGeom prst="roundRect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Classification of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f</a:t>
            </a:r>
            <a:r>
              <a:rPr lang="en-US" sz="32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ree electron theory</a:t>
            </a:r>
            <a:endParaRPr lang="en-US" sz="32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5" name="Down Arrow 14"/>
          <p:cNvSpPr/>
          <p:nvPr/>
        </p:nvSpPr>
        <p:spPr>
          <a:xfrm rot="2440682">
            <a:off x="3409749" y="2088106"/>
            <a:ext cx="491319" cy="900752"/>
          </a:xfrm>
          <a:prstGeom prst="down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68740" y="3370998"/>
            <a:ext cx="2702257" cy="1392072"/>
          </a:xfrm>
          <a:prstGeom prst="round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Classical free electron theory</a:t>
            </a:r>
            <a:endParaRPr lang="en-US" sz="28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5848064" y="2088106"/>
            <a:ext cx="491319" cy="900752"/>
          </a:xfrm>
          <a:prstGeom prst="down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656162" y="3370999"/>
            <a:ext cx="2702257" cy="1392072"/>
          </a:xfrm>
          <a:prstGeom prst="round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Quantum free electron theory</a:t>
            </a:r>
            <a:endParaRPr lang="en-US" sz="28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9" name="Down Arrow 18"/>
          <p:cNvSpPr/>
          <p:nvPr/>
        </p:nvSpPr>
        <p:spPr>
          <a:xfrm rot="19556275">
            <a:off x="8262278" y="2097122"/>
            <a:ext cx="491319" cy="900752"/>
          </a:xfrm>
          <a:prstGeom prst="down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643584" y="3370998"/>
            <a:ext cx="2702257" cy="1392072"/>
          </a:xfrm>
          <a:prstGeom prst="roundRect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Band theory</a:t>
            </a:r>
            <a:endParaRPr lang="en-US" sz="28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3456" y="4995081"/>
            <a:ext cx="2156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By</a:t>
            </a:r>
          </a:p>
          <a:p>
            <a:pPr algn="ctr"/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Drude-Lorentz Theory</a:t>
            </a:r>
            <a:endParaRPr lang="en-US" sz="2400" dirty="0">
              <a:solidFill>
                <a:schemeClr val="accent4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29117" y="4995080"/>
            <a:ext cx="2156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By</a:t>
            </a:r>
          </a:p>
          <a:p>
            <a:pPr algn="ctr"/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Sommerfeld Theory</a:t>
            </a:r>
            <a:endParaRPr lang="en-US" sz="2400" dirty="0">
              <a:solidFill>
                <a:schemeClr val="accent4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990160" y="4995080"/>
            <a:ext cx="2156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By</a:t>
            </a:r>
          </a:p>
          <a:p>
            <a:pPr algn="ctr"/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Bloch</a:t>
            </a:r>
          </a:p>
          <a:p>
            <a:pPr algn="ctr"/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Theory</a:t>
            </a:r>
            <a:endParaRPr lang="en-US" sz="2400" dirty="0">
              <a:solidFill>
                <a:schemeClr val="accent4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00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Numericals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821546"/>
            <a:ext cx="12192000" cy="10067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dirty="0" smtClean="0"/>
              <a:t>Q.1	Calculate the fermi energy for sodium. Given atomic weight 23 gm/mole and density of </a:t>
            </a:r>
          </a:p>
          <a:p>
            <a:pPr marL="900113" indent="0">
              <a:buNone/>
            </a:pPr>
            <a:r>
              <a:rPr lang="en-US" dirty="0" smtClean="0"/>
              <a:t>sodium 0.97 gm/cm</a:t>
            </a:r>
            <a:r>
              <a:rPr lang="en-US" baseline="30000" dirty="0" smtClean="0"/>
              <a:t>3</a:t>
            </a:r>
            <a:r>
              <a:rPr lang="en-US" dirty="0" smtClean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1070" y="2011183"/>
            <a:ext cx="736979" cy="502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pPr marL="0" indent="0">
              <a:buNone/>
            </a:pPr>
            <a:r>
              <a:rPr lang="en-US" dirty="0" smtClean="0"/>
              <a:t>Ans.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60213" y="2011183"/>
            <a:ext cx="8452277" cy="468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pPr marL="0" indent="0" algn="l">
              <a:buNone/>
            </a:pPr>
            <a:r>
              <a:rPr lang="en-US" dirty="0" smtClean="0"/>
              <a:t>Atomic weight = 23 gm/mole = 0.023 </a:t>
            </a:r>
            <a:r>
              <a:rPr lang="en-US" dirty="0"/>
              <a:t>Kg/mole = </a:t>
            </a:r>
            <a:r>
              <a:rPr lang="en-US" dirty="0" smtClean="0"/>
              <a:t>23 × 10</a:t>
            </a:r>
            <a:r>
              <a:rPr lang="en-US" baseline="30000" dirty="0" smtClean="0"/>
              <a:t>-3</a:t>
            </a:r>
            <a:r>
              <a:rPr lang="en-US" dirty="0" smtClean="0"/>
              <a:t> Kg/mole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0212" y="2662041"/>
            <a:ext cx="7005615" cy="468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pPr marL="0" indent="0" algn="l">
              <a:buNone/>
            </a:pPr>
            <a:r>
              <a:rPr lang="en-US" dirty="0" smtClean="0"/>
              <a:t>Density of sodium = 0.971 gm/cm</a:t>
            </a:r>
            <a:r>
              <a:rPr lang="en-US" baseline="30000" dirty="0" smtClean="0"/>
              <a:t>3</a:t>
            </a:r>
            <a:r>
              <a:rPr lang="en-US" dirty="0" smtClean="0"/>
              <a:t> = 0.971 × 10</a:t>
            </a:r>
            <a:r>
              <a:rPr lang="en-US" baseline="30000" dirty="0" smtClean="0"/>
              <a:t>3</a:t>
            </a:r>
            <a:r>
              <a:rPr lang="en-US" dirty="0" smtClean="0"/>
              <a:t> Kg/m</a:t>
            </a:r>
            <a:r>
              <a:rPr lang="en-US" baseline="30000" dirty="0" smtClean="0"/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621072" y="2662041"/>
            <a:ext cx="891418" cy="468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pPr marL="0" indent="0" algn="l">
              <a:buNone/>
            </a:pPr>
            <a:r>
              <a:rPr lang="en-US" dirty="0" err="1" smtClean="0"/>
              <a:t>E</a:t>
            </a:r>
            <a:r>
              <a:rPr lang="en-US" baseline="-25000" dirty="0" err="1" smtClean="0"/>
              <a:t>f</a:t>
            </a:r>
            <a:r>
              <a:rPr lang="en-US" dirty="0" smtClean="0"/>
              <a:t> = ?</a:t>
            </a:r>
            <a:endParaRPr lang="en-US" baseline="30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91069" y="3347185"/>
                <a:ext cx="6838381" cy="88510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en-US"/>
                </a:defPPr>
                <a:lvl1pPr marL="265113" indent="-265113" algn="just"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/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Charge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carrier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concentration</m:t>
                      </m:r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I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IN" b="0" i="0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No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atoms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Volume</m:t>
                          </m:r>
                        </m:den>
                      </m:f>
                    </m:oMath>
                  </m:oMathPara>
                </a14:m>
                <a:endParaRPr lang="en-US" baseline="30000" dirty="0" smtClean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69" y="3347185"/>
                <a:ext cx="6838381" cy="8851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91068" y="4449435"/>
                <a:ext cx="4438081" cy="88510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en-US"/>
                </a:defPPr>
                <a:lvl1pPr marL="265113" indent="-265113" algn="just"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/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i="0" dirty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i="0" dirty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Avegadro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no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.  ×</m:t>
                          </m:r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density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Atomic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weight</m:t>
                          </m:r>
                        </m:den>
                      </m:f>
                    </m:oMath>
                  </m:oMathPara>
                </a14:m>
                <a:endParaRPr lang="en-US" baseline="30000" dirty="0" smtClean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68" y="4449435"/>
                <a:ext cx="4438081" cy="8851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91068" y="5551685"/>
                <a:ext cx="5323907" cy="885106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en-US"/>
                </a:defPPr>
                <a:lvl1pPr marL="265113" indent="-265113" algn="just"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/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i="0" dirty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i="0" dirty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dirty="0">
                                  <a:latin typeface="Cambria Math" panose="02040503050406030204" pitchFamily="18" charset="0"/>
                                </a:rPr>
                                <m:t>6.023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I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I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23</m:t>
                                  </m:r>
                                </m:sup>
                              </m:sSup>
                            </m:e>
                          </m:d>
                          <m:r>
                            <a:rPr lang="en-IN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0" i="0" dirty="0" smtClean="0">
                                  <a:latin typeface="Cambria Math" panose="02040503050406030204" pitchFamily="18" charset="0"/>
                                </a:rPr>
                                <m:t>0.971</m:t>
                              </m:r>
                              <m:r>
                                <a:rPr lang="en-I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I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I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en-IN" b="0" i="0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  <m:r>
                            <a:rPr lang="en-IN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I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IN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aseline="30000" dirty="0" smtClean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68" y="5551685"/>
                <a:ext cx="5323907" cy="885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301356" y="5250992"/>
                <a:ext cx="4284000" cy="468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en-US"/>
                </a:defPPr>
                <a:lvl1pPr marL="265113" indent="-265113" algn="just"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/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i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i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.541</m:t>
                      </m:r>
                      <m:r>
                        <a:rPr lang="en-IN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I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IN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28</m:t>
                          </m:r>
                        </m:sup>
                      </m:sSup>
                      <m:r>
                        <a:rPr lang="en-IN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atoms</m:t>
                      </m:r>
                      <m:r>
                        <a:rPr lang="en-IN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IN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IN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aseline="300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356" y="5250992"/>
                <a:ext cx="4284000" cy="468000"/>
              </a:xfrm>
              <a:prstGeom prst="rect">
                <a:avLst/>
              </a:prstGeom>
              <a:blipFill>
                <a:blip r:embed="rId5"/>
                <a:stretch>
                  <a:fillRect b="-164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49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25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2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2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  <p:bldP spid="20" grpId="0" uiExpand="1" build="p"/>
      <p:bldP spid="48" grpId="0" uiExpand="1" build="p"/>
      <p:bldP spid="18" grpId="0" uiExpand="1" build="p"/>
      <p:bldP spid="21" grpId="0" uiExpand="1" build="p" animBg="1"/>
      <p:bldP spid="22" grpId="0" uiExpand="1" build="p"/>
      <p:bldP spid="32" grpId="0" uiExpand="1" build="p"/>
      <p:bldP spid="33" grpId="0" uiExpand="1" build="p"/>
      <p:bldP spid="34" grpId="0" uiExpand="1" build="p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Numericals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00581" y="879017"/>
                <a:ext cx="4284000" cy="468000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en-US"/>
                </a:defPPr>
                <a:lvl1pPr marL="265113" indent="-265113" algn="just"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/>
                </a:lvl1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.541</m:t>
                      </m:r>
                      <m:r>
                        <a:rPr lang="en-IN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I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IN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28</m:t>
                          </m:r>
                        </m:sup>
                      </m:sSup>
                      <m:r>
                        <a:rPr lang="en-IN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atoms</m:t>
                      </m:r>
                      <m:r>
                        <a:rPr lang="en-IN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I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IN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aseline="30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1" y="879017"/>
                <a:ext cx="4284000" cy="468000"/>
              </a:xfrm>
              <a:prstGeom prst="rect">
                <a:avLst/>
              </a:prstGeom>
              <a:blipFill>
                <a:blip r:embed="rId2"/>
                <a:stretch>
                  <a:fillRect b="-181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00581" y="2941672"/>
                <a:ext cx="6785995" cy="1134157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6.62×</m:t>
                                      </m:r>
                                      <m:sSup>
                                        <m:sSupPr>
                                          <m:ctrlP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−34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en-I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9.11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−3</m:t>
                                  </m:r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IN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IN" sz="2400" dirty="0">
                                      <a:latin typeface="Cambria Math" panose="02040503050406030204" pitchFamily="18" charset="0"/>
                                    </a:rPr>
                                    <m:t>2.541</m:t>
                                  </m:r>
                                  <m:r>
                                    <a:rPr lang="en-IN" sz="2400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p>
                                    <m:sSupPr>
                                      <m:ctrlPr>
                                        <a:rPr lang="en-IN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4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IN" sz="2400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28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IN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3.14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I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num>
                            <m:den>
                              <m:r>
                                <a:rPr lang="en-IN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1" y="2941672"/>
                <a:ext cx="6785995" cy="11341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00581" y="1581017"/>
                <a:ext cx="3508642" cy="112665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IN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8 </m:t>
                              </m:r>
                              <m:r>
                                <m:rPr>
                                  <m:sty m:val="p"/>
                                </m:rPr>
                                <a:rPr lang="en-IN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sSub>
                                    <m:sSubPr>
                                      <m:ctrlPr>
                                        <a:rPr lang="en-I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num>
                            <m:den>
                              <m:r>
                                <a:rPr lang="en-IN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1" y="1581017"/>
                <a:ext cx="3508642" cy="11266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0581" y="4309829"/>
                <a:ext cx="5628708" cy="629981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6.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02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2.427</m:t>
                              </m:r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I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28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I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 </m:t>
                              </m:r>
                            </m:num>
                            <m:den>
                              <m:r>
                                <a:rPr lang="en-IN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1" y="4309829"/>
                <a:ext cx="5628708" cy="6299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0581" y="5173810"/>
                <a:ext cx="5628708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6.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02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e>
                      </m:d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8.38×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28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1" y="5173810"/>
                <a:ext cx="5628708" cy="461665"/>
              </a:xfrm>
              <a:prstGeom prst="rect">
                <a:avLst/>
              </a:prstGeom>
              <a:blipFill>
                <a:blip r:embed="rId6"/>
                <a:stretch>
                  <a:fillRect b="-5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00581" y="5844635"/>
                <a:ext cx="3342707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I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.0</m:t>
                      </m:r>
                      <m:r>
                        <a:rPr lang="en-I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49</m:t>
                      </m:r>
                      <m:r>
                        <a:rPr lang="en-I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I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I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sup>
                      </m:sSup>
                      <m:r>
                        <a:rPr lang="en-I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1" y="5844635"/>
                <a:ext cx="3342707" cy="461665"/>
              </a:xfrm>
              <a:prstGeom prst="rect">
                <a:avLst/>
              </a:prstGeom>
              <a:blipFill>
                <a:blip r:embed="rId7"/>
                <a:stretch>
                  <a:fillRect b="-18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609223" y="5850147"/>
                <a:ext cx="2376000" cy="468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I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sub>
                      </m:sSub>
                      <m: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=3.155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eV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223" y="5850147"/>
                <a:ext cx="2376000" cy="468000"/>
              </a:xfrm>
              <a:prstGeom prst="rect">
                <a:avLst/>
              </a:prstGeom>
              <a:blipFill>
                <a:blip r:embed="rId8"/>
                <a:stretch>
                  <a:fillRect b="-256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066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25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/>
      <p:bldP spid="12" grpId="0" build="p"/>
      <p:bldP spid="13" grpId="0" build="p"/>
      <p:bldP spid="14" grpId="0" build="p"/>
      <p:bldP spid="15" grpId="0" build="p"/>
      <p:bldP spid="16" grpId="0" build="p"/>
      <p:bldP spid="17" grpId="0" uiExpand="1" build="p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1064525" y="2265528"/>
            <a:ext cx="9962866" cy="2470245"/>
          </a:xfrm>
          <a:prstGeom prst="horizontalScroll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5400" b="1" dirty="0">
                <a:solidFill>
                  <a:srgbClr val="002060"/>
                </a:solidFill>
                <a:cs typeface="Times New Roman" panose="02020603050405020304" pitchFamily="18" charset="0"/>
              </a:rPr>
              <a:t>Phonon</a:t>
            </a:r>
          </a:p>
        </p:txBody>
      </p:sp>
    </p:spTree>
    <p:extLst>
      <p:ext uri="{BB962C8B-B14F-4D97-AF65-F5344CB8AC3E}">
        <p14:creationId xmlns:p14="http://schemas.microsoft.com/office/powerpoint/2010/main" val="259580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Phonon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863444"/>
            <a:ext cx="12192000" cy="3244532"/>
          </a:xfrm>
        </p:spPr>
        <p:txBody>
          <a:bodyPr/>
          <a:lstStyle/>
          <a:p>
            <a:r>
              <a:rPr lang="en-IN" sz="2400" dirty="0" smtClean="0">
                <a:solidFill>
                  <a:schemeClr val="tx1"/>
                </a:solidFill>
              </a:rPr>
              <a:t>A solid crystal consists of atoms bound into a specific three–dimensional pattern called lattice.</a:t>
            </a:r>
          </a:p>
          <a:p>
            <a:r>
              <a:rPr lang="en-IN" sz="2400" dirty="0" smtClean="0">
                <a:solidFill>
                  <a:schemeClr val="tx1"/>
                </a:solidFill>
              </a:rPr>
              <a:t>The atoms behaves as if they are connected by tiny springs and so their own thermal energy </a:t>
            </a:r>
          </a:p>
          <a:p>
            <a:pPr marL="273050" indent="0">
              <a:buNone/>
            </a:pPr>
            <a:r>
              <a:rPr lang="en-IN" sz="2400" dirty="0" smtClean="0">
                <a:solidFill>
                  <a:schemeClr val="tx1"/>
                </a:solidFill>
              </a:rPr>
              <a:t>(internal energy present in a system by virtue of temperature) or outside forces makes the lattice </a:t>
            </a:r>
          </a:p>
          <a:p>
            <a:pPr marL="273050" indent="0">
              <a:buNone/>
            </a:pPr>
            <a:r>
              <a:rPr lang="en-IN" sz="2400" dirty="0" smtClean="0">
                <a:solidFill>
                  <a:schemeClr val="tx1"/>
                </a:solidFill>
              </a:rPr>
              <a:t>vibrate.</a:t>
            </a:r>
          </a:p>
          <a:p>
            <a:r>
              <a:rPr lang="en-IN" sz="2400" dirty="0" smtClean="0">
                <a:solidFill>
                  <a:schemeClr val="tx1"/>
                </a:solidFill>
              </a:rPr>
              <a:t>This generates mechanical waves that carry heat and sound through the material.</a:t>
            </a:r>
          </a:p>
          <a:p>
            <a:r>
              <a:rPr lang="en-IN" sz="2400" dirty="0" smtClean="0">
                <a:solidFill>
                  <a:schemeClr val="tx1"/>
                </a:solidFill>
              </a:rPr>
              <a:t>A packet of these waves can travel throughout the crystal with definite energy and momentum.</a:t>
            </a:r>
          </a:p>
          <a:p>
            <a:r>
              <a:rPr lang="en-IN" sz="2400" dirty="0" smtClean="0">
                <a:solidFill>
                  <a:schemeClr val="tx1"/>
                </a:solidFill>
              </a:rPr>
              <a:t>These waves are treated as a particle called “phonons”.</a:t>
            </a:r>
          </a:p>
        </p:txBody>
      </p:sp>
      <p:sp>
        <p:nvSpPr>
          <p:cNvPr id="7" name="Oval 6"/>
          <p:cNvSpPr/>
          <p:nvPr/>
        </p:nvSpPr>
        <p:spPr>
          <a:xfrm>
            <a:off x="6272647" y="4282979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r>
              <a:rPr lang="en-US" sz="3600" b="1" dirty="0" smtClean="0">
                <a:solidFill>
                  <a:srgbClr val="CC3300"/>
                </a:solidFill>
              </a:rPr>
              <a:t>+</a:t>
            </a:r>
            <a:endParaRPr lang="en-IN" sz="2400" b="1" dirty="0">
              <a:solidFill>
                <a:srgbClr val="CC33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199705" y="427963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r>
              <a:rPr lang="en-US" sz="3600" b="1" dirty="0" smtClean="0">
                <a:solidFill>
                  <a:srgbClr val="CC3300"/>
                </a:solidFill>
              </a:rPr>
              <a:t>+</a:t>
            </a:r>
            <a:endParaRPr lang="en-IN" sz="2400" b="1" dirty="0">
              <a:solidFill>
                <a:srgbClr val="CC33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8126764" y="427963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r>
              <a:rPr lang="en-US" sz="3600" b="1" dirty="0" smtClean="0">
                <a:solidFill>
                  <a:srgbClr val="CC3300"/>
                </a:solidFill>
              </a:rPr>
              <a:t>+</a:t>
            </a:r>
            <a:endParaRPr lang="en-IN" sz="2400" b="1" dirty="0">
              <a:solidFill>
                <a:srgbClr val="CC33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9053822" y="4279635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r>
              <a:rPr lang="en-US" sz="3600" b="1" dirty="0" smtClean="0">
                <a:solidFill>
                  <a:srgbClr val="CC3300"/>
                </a:solidFill>
              </a:rPr>
              <a:t>+</a:t>
            </a:r>
            <a:endParaRPr lang="en-IN" sz="2400" b="1" dirty="0">
              <a:solidFill>
                <a:srgbClr val="CC33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272647" y="5188870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r>
              <a:rPr lang="en-US" sz="3600" b="1" dirty="0" smtClean="0">
                <a:solidFill>
                  <a:srgbClr val="CC3300"/>
                </a:solidFill>
              </a:rPr>
              <a:t>+</a:t>
            </a:r>
            <a:endParaRPr lang="en-IN" sz="2400" b="1" dirty="0">
              <a:solidFill>
                <a:srgbClr val="CC33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99705" y="5185526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r>
              <a:rPr lang="en-US" sz="3600" b="1" dirty="0" smtClean="0">
                <a:solidFill>
                  <a:srgbClr val="CC3300"/>
                </a:solidFill>
              </a:rPr>
              <a:t>+</a:t>
            </a:r>
            <a:endParaRPr lang="en-IN" sz="2400" b="1" dirty="0">
              <a:solidFill>
                <a:srgbClr val="CC33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8126764" y="5185526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r>
              <a:rPr lang="en-US" sz="3600" b="1" dirty="0" smtClean="0">
                <a:solidFill>
                  <a:srgbClr val="CC3300"/>
                </a:solidFill>
              </a:rPr>
              <a:t>+</a:t>
            </a:r>
            <a:endParaRPr lang="en-IN" sz="2400" b="1" dirty="0">
              <a:solidFill>
                <a:srgbClr val="CC33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9053822" y="5185526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r>
              <a:rPr lang="en-US" sz="3600" b="1" dirty="0" smtClean="0">
                <a:solidFill>
                  <a:srgbClr val="CC3300"/>
                </a:solidFill>
              </a:rPr>
              <a:t>+</a:t>
            </a:r>
            <a:endParaRPr lang="en-IN" sz="2400" b="1" dirty="0">
              <a:solidFill>
                <a:srgbClr val="CC33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272647" y="6051896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r>
              <a:rPr lang="en-US" sz="3600" b="1" dirty="0" smtClean="0">
                <a:solidFill>
                  <a:srgbClr val="CC3300"/>
                </a:solidFill>
              </a:rPr>
              <a:t>+</a:t>
            </a:r>
            <a:endParaRPr lang="en-IN" sz="2400" b="1" dirty="0">
              <a:solidFill>
                <a:srgbClr val="CC33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199705" y="6048552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r>
              <a:rPr lang="en-US" sz="3600" b="1" dirty="0" smtClean="0">
                <a:solidFill>
                  <a:srgbClr val="CC3300"/>
                </a:solidFill>
              </a:rPr>
              <a:t>+</a:t>
            </a:r>
            <a:endParaRPr lang="en-IN" sz="2400" b="1" dirty="0">
              <a:solidFill>
                <a:srgbClr val="CC33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126764" y="6048552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r>
              <a:rPr lang="en-US" sz="3600" b="1" dirty="0" smtClean="0">
                <a:solidFill>
                  <a:srgbClr val="CC3300"/>
                </a:solidFill>
              </a:rPr>
              <a:t>+</a:t>
            </a:r>
            <a:endParaRPr lang="en-IN" sz="2400" b="1" dirty="0">
              <a:solidFill>
                <a:srgbClr val="CC330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9053822" y="6048552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r>
              <a:rPr lang="en-US" sz="3600" b="1" dirty="0" smtClean="0">
                <a:solidFill>
                  <a:srgbClr val="CC3300"/>
                </a:solidFill>
              </a:rPr>
              <a:t>+</a:t>
            </a:r>
            <a:endParaRPr lang="en-IN" sz="2400" b="1" dirty="0">
              <a:solidFill>
                <a:srgbClr val="CC3300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57719" y="4445986"/>
            <a:ext cx="1731890" cy="1596292"/>
            <a:chOff x="321239" y="4459634"/>
            <a:chExt cx="1731890" cy="1596292"/>
          </a:xfrm>
        </p:grpSpPr>
        <p:sp>
          <p:nvSpPr>
            <p:cNvPr id="19" name="Flowchart: Process 18"/>
            <p:cNvSpPr/>
            <p:nvPr/>
          </p:nvSpPr>
          <p:spPr>
            <a:xfrm>
              <a:off x="328613" y="4860552"/>
              <a:ext cx="1188000" cy="1188000"/>
            </a:xfrm>
            <a:prstGeom prst="flowChartProcess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Flowchart: Process 19"/>
            <p:cNvSpPr/>
            <p:nvPr/>
          </p:nvSpPr>
          <p:spPr>
            <a:xfrm>
              <a:off x="865129" y="4459635"/>
              <a:ext cx="1188000" cy="1188000"/>
            </a:xfrm>
            <a:prstGeom prst="flowChartProcess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V="1">
              <a:off x="1509239" y="5655009"/>
              <a:ext cx="536516" cy="400917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509239" y="4459635"/>
              <a:ext cx="536516" cy="400917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321239" y="4459634"/>
              <a:ext cx="536516" cy="400917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321239" y="5651322"/>
              <a:ext cx="536516" cy="400917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374876" y="4320904"/>
            <a:ext cx="1891421" cy="1794704"/>
            <a:chOff x="238396" y="4334552"/>
            <a:chExt cx="1891421" cy="1794704"/>
          </a:xfrm>
        </p:grpSpPr>
        <p:sp>
          <p:nvSpPr>
            <p:cNvPr id="34" name="Oval 33"/>
            <p:cNvSpPr/>
            <p:nvPr/>
          </p:nvSpPr>
          <p:spPr>
            <a:xfrm>
              <a:off x="746618" y="4334552"/>
              <a:ext cx="216000" cy="216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/>
            <p:cNvSpPr/>
            <p:nvPr/>
          </p:nvSpPr>
          <p:spPr>
            <a:xfrm>
              <a:off x="749908" y="5529488"/>
              <a:ext cx="216000" cy="216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/>
            <p:cNvSpPr/>
            <p:nvPr/>
          </p:nvSpPr>
          <p:spPr>
            <a:xfrm>
              <a:off x="1913817" y="5529488"/>
              <a:ext cx="216000" cy="216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/>
            <p:cNvSpPr/>
            <p:nvPr/>
          </p:nvSpPr>
          <p:spPr>
            <a:xfrm>
              <a:off x="1913817" y="4334552"/>
              <a:ext cx="216000" cy="216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/>
            <p:cNvSpPr/>
            <p:nvPr/>
          </p:nvSpPr>
          <p:spPr>
            <a:xfrm>
              <a:off x="238396" y="4727164"/>
              <a:ext cx="216000" cy="216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/>
            <p:cNvSpPr/>
            <p:nvPr/>
          </p:nvSpPr>
          <p:spPr>
            <a:xfrm>
              <a:off x="1406733" y="4727164"/>
              <a:ext cx="216000" cy="216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/>
            <p:cNvSpPr/>
            <p:nvPr/>
          </p:nvSpPr>
          <p:spPr>
            <a:xfrm>
              <a:off x="238396" y="5913256"/>
              <a:ext cx="216000" cy="216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40"/>
            <p:cNvSpPr/>
            <p:nvPr/>
          </p:nvSpPr>
          <p:spPr>
            <a:xfrm>
              <a:off x="1401086" y="5913256"/>
              <a:ext cx="216000" cy="216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551768" y="4323055"/>
            <a:ext cx="1891421" cy="1794704"/>
            <a:chOff x="1415288" y="4336703"/>
            <a:chExt cx="1891421" cy="1794704"/>
          </a:xfrm>
        </p:grpSpPr>
        <p:grpSp>
          <p:nvGrpSpPr>
            <p:cNvPr id="43" name="Group 42"/>
            <p:cNvGrpSpPr/>
            <p:nvPr/>
          </p:nvGrpSpPr>
          <p:grpSpPr>
            <a:xfrm>
              <a:off x="1498131" y="4461785"/>
              <a:ext cx="1731890" cy="1596292"/>
              <a:chOff x="321239" y="4459634"/>
              <a:chExt cx="1731890" cy="1596292"/>
            </a:xfrm>
          </p:grpSpPr>
          <p:sp>
            <p:nvSpPr>
              <p:cNvPr id="44" name="Flowchart: Process 43"/>
              <p:cNvSpPr/>
              <p:nvPr/>
            </p:nvSpPr>
            <p:spPr>
              <a:xfrm>
                <a:off x="328613" y="4860552"/>
                <a:ext cx="1188000" cy="1188000"/>
              </a:xfrm>
              <a:prstGeom prst="flowChartProcess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5" name="Flowchart: Process 44"/>
              <p:cNvSpPr/>
              <p:nvPr/>
            </p:nvSpPr>
            <p:spPr>
              <a:xfrm>
                <a:off x="865129" y="4459635"/>
                <a:ext cx="1188000" cy="1188000"/>
              </a:xfrm>
              <a:prstGeom prst="flowChartProcess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 flipV="1">
                <a:off x="1509239" y="5655009"/>
                <a:ext cx="536516" cy="400917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1509239" y="4459635"/>
                <a:ext cx="536516" cy="400917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321239" y="4459634"/>
                <a:ext cx="536516" cy="400917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321239" y="5651322"/>
                <a:ext cx="536516" cy="400917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/>
          </p:nvGrpSpPr>
          <p:grpSpPr>
            <a:xfrm>
              <a:off x="1415288" y="4336703"/>
              <a:ext cx="1891421" cy="1794704"/>
              <a:chOff x="238396" y="4334552"/>
              <a:chExt cx="1891421" cy="1794704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746618" y="4334552"/>
                <a:ext cx="216000" cy="216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749908" y="5529488"/>
                <a:ext cx="216000" cy="216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913817" y="5529488"/>
                <a:ext cx="216000" cy="216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913817" y="4334552"/>
                <a:ext cx="216000" cy="216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238396" y="4727164"/>
                <a:ext cx="216000" cy="216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1406733" y="4727164"/>
                <a:ext cx="216000" cy="216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238396" y="5913256"/>
                <a:ext cx="216000" cy="216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401086" y="5913256"/>
                <a:ext cx="216000" cy="216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2731806" y="4328846"/>
            <a:ext cx="1891421" cy="1794704"/>
            <a:chOff x="1415288" y="4336703"/>
            <a:chExt cx="1891421" cy="1794704"/>
          </a:xfrm>
        </p:grpSpPr>
        <p:grpSp>
          <p:nvGrpSpPr>
            <p:cNvPr id="61" name="Group 60"/>
            <p:cNvGrpSpPr/>
            <p:nvPr/>
          </p:nvGrpSpPr>
          <p:grpSpPr>
            <a:xfrm>
              <a:off x="1498131" y="4461785"/>
              <a:ext cx="1731890" cy="1596292"/>
              <a:chOff x="321239" y="4459634"/>
              <a:chExt cx="1731890" cy="1596292"/>
            </a:xfrm>
          </p:grpSpPr>
          <p:sp>
            <p:nvSpPr>
              <p:cNvPr id="71" name="Flowchart: Process 70"/>
              <p:cNvSpPr/>
              <p:nvPr/>
            </p:nvSpPr>
            <p:spPr>
              <a:xfrm>
                <a:off x="328613" y="4860552"/>
                <a:ext cx="1188000" cy="1188000"/>
              </a:xfrm>
              <a:prstGeom prst="flowChartProcess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2" name="Flowchart: Process 71"/>
              <p:cNvSpPr/>
              <p:nvPr/>
            </p:nvSpPr>
            <p:spPr>
              <a:xfrm>
                <a:off x="865129" y="4459635"/>
                <a:ext cx="1188000" cy="1188000"/>
              </a:xfrm>
              <a:prstGeom prst="flowChartProcess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3" name="Straight Connector 72"/>
              <p:cNvCxnSpPr/>
              <p:nvPr/>
            </p:nvCxnSpPr>
            <p:spPr>
              <a:xfrm flipV="1">
                <a:off x="1509239" y="5655009"/>
                <a:ext cx="536516" cy="400917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V="1">
                <a:off x="1509239" y="4459635"/>
                <a:ext cx="536516" cy="400917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321239" y="4459634"/>
                <a:ext cx="536516" cy="400917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V="1">
                <a:off x="321239" y="5651322"/>
                <a:ext cx="536516" cy="400917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/>
          </p:nvGrpSpPr>
          <p:grpSpPr>
            <a:xfrm>
              <a:off x="1415288" y="4336703"/>
              <a:ext cx="1891421" cy="1794704"/>
              <a:chOff x="238396" y="4334552"/>
              <a:chExt cx="1891421" cy="1794704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746618" y="4334552"/>
                <a:ext cx="216000" cy="216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749908" y="5529488"/>
                <a:ext cx="216000" cy="216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913817" y="5529488"/>
                <a:ext cx="216000" cy="216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913817" y="4334552"/>
                <a:ext cx="216000" cy="216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238396" y="4727164"/>
                <a:ext cx="216000" cy="216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1406733" y="4727164"/>
                <a:ext cx="216000" cy="216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238396" y="5913256"/>
                <a:ext cx="216000" cy="216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1401086" y="5913256"/>
                <a:ext cx="216000" cy="216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5102804" y="5185526"/>
            <a:ext cx="764275" cy="618797"/>
            <a:chOff x="5117911" y="5047929"/>
            <a:chExt cx="764275" cy="618797"/>
          </a:xfrm>
        </p:grpSpPr>
        <p:cxnSp>
          <p:nvCxnSpPr>
            <p:cNvPr id="84" name="Straight Arrow Connector 83"/>
            <p:cNvCxnSpPr/>
            <p:nvPr/>
          </p:nvCxnSpPr>
          <p:spPr>
            <a:xfrm>
              <a:off x="5117911" y="5047929"/>
              <a:ext cx="764275" cy="0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5259387" y="5081951"/>
              <a:ext cx="2047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 smtClean="0">
                  <a:solidFill>
                    <a:srgbClr val="002060"/>
                  </a:solidFill>
                </a:rPr>
                <a:t>E</a:t>
              </a:r>
              <a:endParaRPr lang="en-IN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6826124" y="4788610"/>
            <a:ext cx="2059052" cy="1111603"/>
            <a:chOff x="6826124" y="4788610"/>
            <a:chExt cx="2059052" cy="1111603"/>
          </a:xfrm>
        </p:grpSpPr>
        <p:sp>
          <p:nvSpPr>
            <p:cNvPr id="92" name="Freeform 91"/>
            <p:cNvSpPr/>
            <p:nvPr/>
          </p:nvSpPr>
          <p:spPr>
            <a:xfrm rot="18117318">
              <a:off x="7301207" y="5717286"/>
              <a:ext cx="214954" cy="149427"/>
            </a:xfrm>
            <a:custGeom>
              <a:avLst/>
              <a:gdLst>
                <a:gd name="connsiteX0" fmla="*/ 26940 w 446040"/>
                <a:gd name="connsiteY0" fmla="*/ 389191 h 389191"/>
                <a:gd name="connsiteX1" fmla="*/ 7890 w 446040"/>
                <a:gd name="connsiteY1" fmla="*/ 262191 h 389191"/>
                <a:gd name="connsiteX2" fmla="*/ 141240 w 446040"/>
                <a:gd name="connsiteY2" fmla="*/ 293941 h 389191"/>
                <a:gd name="connsiteX3" fmla="*/ 115840 w 446040"/>
                <a:gd name="connsiteY3" fmla="*/ 166941 h 389191"/>
                <a:gd name="connsiteX4" fmla="*/ 255540 w 446040"/>
                <a:gd name="connsiteY4" fmla="*/ 205041 h 389191"/>
                <a:gd name="connsiteX5" fmla="*/ 223790 w 446040"/>
                <a:gd name="connsiteY5" fmla="*/ 84391 h 389191"/>
                <a:gd name="connsiteX6" fmla="*/ 350790 w 446040"/>
                <a:gd name="connsiteY6" fmla="*/ 122491 h 389191"/>
                <a:gd name="connsiteX7" fmla="*/ 331740 w 446040"/>
                <a:gd name="connsiteY7" fmla="*/ 1841 h 389191"/>
                <a:gd name="connsiteX8" fmla="*/ 446040 w 446040"/>
                <a:gd name="connsiteY8" fmla="*/ 46291 h 389191"/>
                <a:gd name="connsiteX9" fmla="*/ 446040 w 446040"/>
                <a:gd name="connsiteY9" fmla="*/ 46291 h 38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040" h="389191">
                  <a:moveTo>
                    <a:pt x="26940" y="389191"/>
                  </a:moveTo>
                  <a:cubicBezTo>
                    <a:pt x="7890" y="333628"/>
                    <a:pt x="-11160" y="278066"/>
                    <a:pt x="7890" y="262191"/>
                  </a:cubicBezTo>
                  <a:cubicBezTo>
                    <a:pt x="26940" y="246316"/>
                    <a:pt x="123248" y="309816"/>
                    <a:pt x="141240" y="293941"/>
                  </a:cubicBezTo>
                  <a:cubicBezTo>
                    <a:pt x="159232" y="278066"/>
                    <a:pt x="96790" y="181758"/>
                    <a:pt x="115840" y="166941"/>
                  </a:cubicBezTo>
                  <a:cubicBezTo>
                    <a:pt x="134890" y="152124"/>
                    <a:pt x="237548" y="218799"/>
                    <a:pt x="255540" y="205041"/>
                  </a:cubicBezTo>
                  <a:cubicBezTo>
                    <a:pt x="273532" y="191283"/>
                    <a:pt x="207915" y="98149"/>
                    <a:pt x="223790" y="84391"/>
                  </a:cubicBezTo>
                  <a:cubicBezTo>
                    <a:pt x="239665" y="70633"/>
                    <a:pt x="332798" y="136249"/>
                    <a:pt x="350790" y="122491"/>
                  </a:cubicBezTo>
                  <a:cubicBezTo>
                    <a:pt x="368782" y="108733"/>
                    <a:pt x="315865" y="14541"/>
                    <a:pt x="331740" y="1841"/>
                  </a:cubicBezTo>
                  <a:cubicBezTo>
                    <a:pt x="347615" y="-10859"/>
                    <a:pt x="446040" y="46291"/>
                    <a:pt x="446040" y="46291"/>
                  </a:cubicBezTo>
                  <a:lnTo>
                    <a:pt x="446040" y="46291"/>
                  </a:lnTo>
                </a:path>
              </a:pathLst>
            </a:custGeom>
            <a:noFill/>
            <a:ln w="28575">
              <a:solidFill>
                <a:srgbClr val="7030A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3" name="Freeform 92"/>
            <p:cNvSpPr/>
            <p:nvPr/>
          </p:nvSpPr>
          <p:spPr>
            <a:xfrm rot="18117318">
              <a:off x="8211039" y="5718022"/>
              <a:ext cx="214954" cy="149427"/>
            </a:xfrm>
            <a:custGeom>
              <a:avLst/>
              <a:gdLst>
                <a:gd name="connsiteX0" fmla="*/ 26940 w 446040"/>
                <a:gd name="connsiteY0" fmla="*/ 389191 h 389191"/>
                <a:gd name="connsiteX1" fmla="*/ 7890 w 446040"/>
                <a:gd name="connsiteY1" fmla="*/ 262191 h 389191"/>
                <a:gd name="connsiteX2" fmla="*/ 141240 w 446040"/>
                <a:gd name="connsiteY2" fmla="*/ 293941 h 389191"/>
                <a:gd name="connsiteX3" fmla="*/ 115840 w 446040"/>
                <a:gd name="connsiteY3" fmla="*/ 166941 h 389191"/>
                <a:gd name="connsiteX4" fmla="*/ 255540 w 446040"/>
                <a:gd name="connsiteY4" fmla="*/ 205041 h 389191"/>
                <a:gd name="connsiteX5" fmla="*/ 223790 w 446040"/>
                <a:gd name="connsiteY5" fmla="*/ 84391 h 389191"/>
                <a:gd name="connsiteX6" fmla="*/ 350790 w 446040"/>
                <a:gd name="connsiteY6" fmla="*/ 122491 h 389191"/>
                <a:gd name="connsiteX7" fmla="*/ 331740 w 446040"/>
                <a:gd name="connsiteY7" fmla="*/ 1841 h 389191"/>
                <a:gd name="connsiteX8" fmla="*/ 446040 w 446040"/>
                <a:gd name="connsiteY8" fmla="*/ 46291 h 389191"/>
                <a:gd name="connsiteX9" fmla="*/ 446040 w 446040"/>
                <a:gd name="connsiteY9" fmla="*/ 46291 h 38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040" h="389191">
                  <a:moveTo>
                    <a:pt x="26940" y="389191"/>
                  </a:moveTo>
                  <a:cubicBezTo>
                    <a:pt x="7890" y="333628"/>
                    <a:pt x="-11160" y="278066"/>
                    <a:pt x="7890" y="262191"/>
                  </a:cubicBezTo>
                  <a:cubicBezTo>
                    <a:pt x="26940" y="246316"/>
                    <a:pt x="123248" y="309816"/>
                    <a:pt x="141240" y="293941"/>
                  </a:cubicBezTo>
                  <a:cubicBezTo>
                    <a:pt x="159232" y="278066"/>
                    <a:pt x="96790" y="181758"/>
                    <a:pt x="115840" y="166941"/>
                  </a:cubicBezTo>
                  <a:cubicBezTo>
                    <a:pt x="134890" y="152124"/>
                    <a:pt x="237548" y="218799"/>
                    <a:pt x="255540" y="205041"/>
                  </a:cubicBezTo>
                  <a:cubicBezTo>
                    <a:pt x="273532" y="191283"/>
                    <a:pt x="207915" y="98149"/>
                    <a:pt x="223790" y="84391"/>
                  </a:cubicBezTo>
                  <a:cubicBezTo>
                    <a:pt x="239665" y="70633"/>
                    <a:pt x="332798" y="136249"/>
                    <a:pt x="350790" y="122491"/>
                  </a:cubicBezTo>
                  <a:cubicBezTo>
                    <a:pt x="368782" y="108733"/>
                    <a:pt x="315865" y="14541"/>
                    <a:pt x="331740" y="1841"/>
                  </a:cubicBezTo>
                  <a:cubicBezTo>
                    <a:pt x="347615" y="-10859"/>
                    <a:pt x="446040" y="46291"/>
                    <a:pt x="446040" y="46291"/>
                  </a:cubicBezTo>
                  <a:lnTo>
                    <a:pt x="446040" y="46291"/>
                  </a:lnTo>
                </a:path>
              </a:pathLst>
            </a:custGeom>
            <a:noFill/>
            <a:ln w="28575">
              <a:solidFill>
                <a:srgbClr val="7030A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4" name="Freeform 93"/>
            <p:cNvSpPr/>
            <p:nvPr/>
          </p:nvSpPr>
          <p:spPr>
            <a:xfrm rot="1845221">
              <a:off x="6826124" y="5318055"/>
              <a:ext cx="214954" cy="149427"/>
            </a:xfrm>
            <a:custGeom>
              <a:avLst/>
              <a:gdLst>
                <a:gd name="connsiteX0" fmla="*/ 26940 w 446040"/>
                <a:gd name="connsiteY0" fmla="*/ 389191 h 389191"/>
                <a:gd name="connsiteX1" fmla="*/ 7890 w 446040"/>
                <a:gd name="connsiteY1" fmla="*/ 262191 h 389191"/>
                <a:gd name="connsiteX2" fmla="*/ 141240 w 446040"/>
                <a:gd name="connsiteY2" fmla="*/ 293941 h 389191"/>
                <a:gd name="connsiteX3" fmla="*/ 115840 w 446040"/>
                <a:gd name="connsiteY3" fmla="*/ 166941 h 389191"/>
                <a:gd name="connsiteX4" fmla="*/ 255540 w 446040"/>
                <a:gd name="connsiteY4" fmla="*/ 205041 h 389191"/>
                <a:gd name="connsiteX5" fmla="*/ 223790 w 446040"/>
                <a:gd name="connsiteY5" fmla="*/ 84391 h 389191"/>
                <a:gd name="connsiteX6" fmla="*/ 350790 w 446040"/>
                <a:gd name="connsiteY6" fmla="*/ 122491 h 389191"/>
                <a:gd name="connsiteX7" fmla="*/ 331740 w 446040"/>
                <a:gd name="connsiteY7" fmla="*/ 1841 h 389191"/>
                <a:gd name="connsiteX8" fmla="*/ 446040 w 446040"/>
                <a:gd name="connsiteY8" fmla="*/ 46291 h 389191"/>
                <a:gd name="connsiteX9" fmla="*/ 446040 w 446040"/>
                <a:gd name="connsiteY9" fmla="*/ 46291 h 38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040" h="389191">
                  <a:moveTo>
                    <a:pt x="26940" y="389191"/>
                  </a:moveTo>
                  <a:cubicBezTo>
                    <a:pt x="7890" y="333628"/>
                    <a:pt x="-11160" y="278066"/>
                    <a:pt x="7890" y="262191"/>
                  </a:cubicBezTo>
                  <a:cubicBezTo>
                    <a:pt x="26940" y="246316"/>
                    <a:pt x="123248" y="309816"/>
                    <a:pt x="141240" y="293941"/>
                  </a:cubicBezTo>
                  <a:cubicBezTo>
                    <a:pt x="159232" y="278066"/>
                    <a:pt x="96790" y="181758"/>
                    <a:pt x="115840" y="166941"/>
                  </a:cubicBezTo>
                  <a:cubicBezTo>
                    <a:pt x="134890" y="152124"/>
                    <a:pt x="237548" y="218799"/>
                    <a:pt x="255540" y="205041"/>
                  </a:cubicBezTo>
                  <a:cubicBezTo>
                    <a:pt x="273532" y="191283"/>
                    <a:pt x="207915" y="98149"/>
                    <a:pt x="223790" y="84391"/>
                  </a:cubicBezTo>
                  <a:cubicBezTo>
                    <a:pt x="239665" y="70633"/>
                    <a:pt x="332798" y="136249"/>
                    <a:pt x="350790" y="122491"/>
                  </a:cubicBezTo>
                  <a:cubicBezTo>
                    <a:pt x="368782" y="108733"/>
                    <a:pt x="315865" y="14541"/>
                    <a:pt x="331740" y="1841"/>
                  </a:cubicBezTo>
                  <a:cubicBezTo>
                    <a:pt x="347615" y="-10859"/>
                    <a:pt x="446040" y="46291"/>
                    <a:pt x="446040" y="46291"/>
                  </a:cubicBezTo>
                  <a:lnTo>
                    <a:pt x="446040" y="46291"/>
                  </a:lnTo>
                </a:path>
              </a:pathLst>
            </a:custGeom>
            <a:noFill/>
            <a:ln w="28575">
              <a:solidFill>
                <a:srgbClr val="7030A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0" name="Freeform 99"/>
            <p:cNvSpPr/>
            <p:nvPr/>
          </p:nvSpPr>
          <p:spPr>
            <a:xfrm rot="1845221">
              <a:off x="7728351" y="5318054"/>
              <a:ext cx="214954" cy="149427"/>
            </a:xfrm>
            <a:custGeom>
              <a:avLst/>
              <a:gdLst>
                <a:gd name="connsiteX0" fmla="*/ 26940 w 446040"/>
                <a:gd name="connsiteY0" fmla="*/ 389191 h 389191"/>
                <a:gd name="connsiteX1" fmla="*/ 7890 w 446040"/>
                <a:gd name="connsiteY1" fmla="*/ 262191 h 389191"/>
                <a:gd name="connsiteX2" fmla="*/ 141240 w 446040"/>
                <a:gd name="connsiteY2" fmla="*/ 293941 h 389191"/>
                <a:gd name="connsiteX3" fmla="*/ 115840 w 446040"/>
                <a:gd name="connsiteY3" fmla="*/ 166941 h 389191"/>
                <a:gd name="connsiteX4" fmla="*/ 255540 w 446040"/>
                <a:gd name="connsiteY4" fmla="*/ 205041 h 389191"/>
                <a:gd name="connsiteX5" fmla="*/ 223790 w 446040"/>
                <a:gd name="connsiteY5" fmla="*/ 84391 h 389191"/>
                <a:gd name="connsiteX6" fmla="*/ 350790 w 446040"/>
                <a:gd name="connsiteY6" fmla="*/ 122491 h 389191"/>
                <a:gd name="connsiteX7" fmla="*/ 331740 w 446040"/>
                <a:gd name="connsiteY7" fmla="*/ 1841 h 389191"/>
                <a:gd name="connsiteX8" fmla="*/ 446040 w 446040"/>
                <a:gd name="connsiteY8" fmla="*/ 46291 h 389191"/>
                <a:gd name="connsiteX9" fmla="*/ 446040 w 446040"/>
                <a:gd name="connsiteY9" fmla="*/ 46291 h 38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040" h="389191">
                  <a:moveTo>
                    <a:pt x="26940" y="389191"/>
                  </a:moveTo>
                  <a:cubicBezTo>
                    <a:pt x="7890" y="333628"/>
                    <a:pt x="-11160" y="278066"/>
                    <a:pt x="7890" y="262191"/>
                  </a:cubicBezTo>
                  <a:cubicBezTo>
                    <a:pt x="26940" y="246316"/>
                    <a:pt x="123248" y="309816"/>
                    <a:pt x="141240" y="293941"/>
                  </a:cubicBezTo>
                  <a:cubicBezTo>
                    <a:pt x="159232" y="278066"/>
                    <a:pt x="96790" y="181758"/>
                    <a:pt x="115840" y="166941"/>
                  </a:cubicBezTo>
                  <a:cubicBezTo>
                    <a:pt x="134890" y="152124"/>
                    <a:pt x="237548" y="218799"/>
                    <a:pt x="255540" y="205041"/>
                  </a:cubicBezTo>
                  <a:cubicBezTo>
                    <a:pt x="273532" y="191283"/>
                    <a:pt x="207915" y="98149"/>
                    <a:pt x="223790" y="84391"/>
                  </a:cubicBezTo>
                  <a:cubicBezTo>
                    <a:pt x="239665" y="70633"/>
                    <a:pt x="332798" y="136249"/>
                    <a:pt x="350790" y="122491"/>
                  </a:cubicBezTo>
                  <a:cubicBezTo>
                    <a:pt x="368782" y="108733"/>
                    <a:pt x="315865" y="14541"/>
                    <a:pt x="331740" y="1841"/>
                  </a:cubicBezTo>
                  <a:cubicBezTo>
                    <a:pt x="347615" y="-10859"/>
                    <a:pt x="446040" y="46291"/>
                    <a:pt x="446040" y="46291"/>
                  </a:cubicBezTo>
                  <a:lnTo>
                    <a:pt x="446040" y="46291"/>
                  </a:lnTo>
                </a:path>
              </a:pathLst>
            </a:custGeom>
            <a:noFill/>
            <a:ln w="28575">
              <a:solidFill>
                <a:srgbClr val="7030A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1" name="Freeform 100"/>
            <p:cNvSpPr/>
            <p:nvPr/>
          </p:nvSpPr>
          <p:spPr>
            <a:xfrm rot="1845221">
              <a:off x="8670222" y="5318053"/>
              <a:ext cx="214954" cy="149427"/>
            </a:xfrm>
            <a:custGeom>
              <a:avLst/>
              <a:gdLst>
                <a:gd name="connsiteX0" fmla="*/ 26940 w 446040"/>
                <a:gd name="connsiteY0" fmla="*/ 389191 h 389191"/>
                <a:gd name="connsiteX1" fmla="*/ 7890 w 446040"/>
                <a:gd name="connsiteY1" fmla="*/ 262191 h 389191"/>
                <a:gd name="connsiteX2" fmla="*/ 141240 w 446040"/>
                <a:gd name="connsiteY2" fmla="*/ 293941 h 389191"/>
                <a:gd name="connsiteX3" fmla="*/ 115840 w 446040"/>
                <a:gd name="connsiteY3" fmla="*/ 166941 h 389191"/>
                <a:gd name="connsiteX4" fmla="*/ 255540 w 446040"/>
                <a:gd name="connsiteY4" fmla="*/ 205041 h 389191"/>
                <a:gd name="connsiteX5" fmla="*/ 223790 w 446040"/>
                <a:gd name="connsiteY5" fmla="*/ 84391 h 389191"/>
                <a:gd name="connsiteX6" fmla="*/ 350790 w 446040"/>
                <a:gd name="connsiteY6" fmla="*/ 122491 h 389191"/>
                <a:gd name="connsiteX7" fmla="*/ 331740 w 446040"/>
                <a:gd name="connsiteY7" fmla="*/ 1841 h 389191"/>
                <a:gd name="connsiteX8" fmla="*/ 446040 w 446040"/>
                <a:gd name="connsiteY8" fmla="*/ 46291 h 389191"/>
                <a:gd name="connsiteX9" fmla="*/ 446040 w 446040"/>
                <a:gd name="connsiteY9" fmla="*/ 46291 h 38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040" h="389191">
                  <a:moveTo>
                    <a:pt x="26940" y="389191"/>
                  </a:moveTo>
                  <a:cubicBezTo>
                    <a:pt x="7890" y="333628"/>
                    <a:pt x="-11160" y="278066"/>
                    <a:pt x="7890" y="262191"/>
                  </a:cubicBezTo>
                  <a:cubicBezTo>
                    <a:pt x="26940" y="246316"/>
                    <a:pt x="123248" y="309816"/>
                    <a:pt x="141240" y="293941"/>
                  </a:cubicBezTo>
                  <a:cubicBezTo>
                    <a:pt x="159232" y="278066"/>
                    <a:pt x="96790" y="181758"/>
                    <a:pt x="115840" y="166941"/>
                  </a:cubicBezTo>
                  <a:cubicBezTo>
                    <a:pt x="134890" y="152124"/>
                    <a:pt x="237548" y="218799"/>
                    <a:pt x="255540" y="205041"/>
                  </a:cubicBezTo>
                  <a:cubicBezTo>
                    <a:pt x="273532" y="191283"/>
                    <a:pt x="207915" y="98149"/>
                    <a:pt x="223790" y="84391"/>
                  </a:cubicBezTo>
                  <a:cubicBezTo>
                    <a:pt x="239665" y="70633"/>
                    <a:pt x="332798" y="136249"/>
                    <a:pt x="350790" y="122491"/>
                  </a:cubicBezTo>
                  <a:cubicBezTo>
                    <a:pt x="368782" y="108733"/>
                    <a:pt x="315865" y="14541"/>
                    <a:pt x="331740" y="1841"/>
                  </a:cubicBezTo>
                  <a:cubicBezTo>
                    <a:pt x="347615" y="-10859"/>
                    <a:pt x="446040" y="46291"/>
                    <a:pt x="446040" y="46291"/>
                  </a:cubicBezTo>
                  <a:lnTo>
                    <a:pt x="446040" y="46291"/>
                  </a:lnTo>
                </a:path>
              </a:pathLst>
            </a:custGeom>
            <a:noFill/>
            <a:ln w="28575">
              <a:solidFill>
                <a:srgbClr val="7030A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8" name="Freeform 107"/>
            <p:cNvSpPr/>
            <p:nvPr/>
          </p:nvSpPr>
          <p:spPr>
            <a:xfrm rot="18117318">
              <a:off x="7278078" y="4821373"/>
              <a:ext cx="214954" cy="149427"/>
            </a:xfrm>
            <a:custGeom>
              <a:avLst/>
              <a:gdLst>
                <a:gd name="connsiteX0" fmla="*/ 26940 w 446040"/>
                <a:gd name="connsiteY0" fmla="*/ 389191 h 389191"/>
                <a:gd name="connsiteX1" fmla="*/ 7890 w 446040"/>
                <a:gd name="connsiteY1" fmla="*/ 262191 h 389191"/>
                <a:gd name="connsiteX2" fmla="*/ 141240 w 446040"/>
                <a:gd name="connsiteY2" fmla="*/ 293941 h 389191"/>
                <a:gd name="connsiteX3" fmla="*/ 115840 w 446040"/>
                <a:gd name="connsiteY3" fmla="*/ 166941 h 389191"/>
                <a:gd name="connsiteX4" fmla="*/ 255540 w 446040"/>
                <a:gd name="connsiteY4" fmla="*/ 205041 h 389191"/>
                <a:gd name="connsiteX5" fmla="*/ 223790 w 446040"/>
                <a:gd name="connsiteY5" fmla="*/ 84391 h 389191"/>
                <a:gd name="connsiteX6" fmla="*/ 350790 w 446040"/>
                <a:gd name="connsiteY6" fmla="*/ 122491 h 389191"/>
                <a:gd name="connsiteX7" fmla="*/ 331740 w 446040"/>
                <a:gd name="connsiteY7" fmla="*/ 1841 h 389191"/>
                <a:gd name="connsiteX8" fmla="*/ 446040 w 446040"/>
                <a:gd name="connsiteY8" fmla="*/ 46291 h 389191"/>
                <a:gd name="connsiteX9" fmla="*/ 446040 w 446040"/>
                <a:gd name="connsiteY9" fmla="*/ 46291 h 38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040" h="389191">
                  <a:moveTo>
                    <a:pt x="26940" y="389191"/>
                  </a:moveTo>
                  <a:cubicBezTo>
                    <a:pt x="7890" y="333628"/>
                    <a:pt x="-11160" y="278066"/>
                    <a:pt x="7890" y="262191"/>
                  </a:cubicBezTo>
                  <a:cubicBezTo>
                    <a:pt x="26940" y="246316"/>
                    <a:pt x="123248" y="309816"/>
                    <a:pt x="141240" y="293941"/>
                  </a:cubicBezTo>
                  <a:cubicBezTo>
                    <a:pt x="159232" y="278066"/>
                    <a:pt x="96790" y="181758"/>
                    <a:pt x="115840" y="166941"/>
                  </a:cubicBezTo>
                  <a:cubicBezTo>
                    <a:pt x="134890" y="152124"/>
                    <a:pt x="237548" y="218799"/>
                    <a:pt x="255540" y="205041"/>
                  </a:cubicBezTo>
                  <a:cubicBezTo>
                    <a:pt x="273532" y="191283"/>
                    <a:pt x="207915" y="98149"/>
                    <a:pt x="223790" y="84391"/>
                  </a:cubicBezTo>
                  <a:cubicBezTo>
                    <a:pt x="239665" y="70633"/>
                    <a:pt x="332798" y="136249"/>
                    <a:pt x="350790" y="122491"/>
                  </a:cubicBezTo>
                  <a:cubicBezTo>
                    <a:pt x="368782" y="108733"/>
                    <a:pt x="315865" y="14541"/>
                    <a:pt x="331740" y="1841"/>
                  </a:cubicBezTo>
                  <a:cubicBezTo>
                    <a:pt x="347615" y="-10859"/>
                    <a:pt x="446040" y="46291"/>
                    <a:pt x="446040" y="46291"/>
                  </a:cubicBezTo>
                  <a:lnTo>
                    <a:pt x="446040" y="46291"/>
                  </a:lnTo>
                </a:path>
              </a:pathLst>
            </a:custGeom>
            <a:noFill/>
            <a:ln w="28575">
              <a:solidFill>
                <a:srgbClr val="7030A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9" name="Freeform 108"/>
            <p:cNvSpPr/>
            <p:nvPr/>
          </p:nvSpPr>
          <p:spPr>
            <a:xfrm rot="18117318">
              <a:off x="8199286" y="4821374"/>
              <a:ext cx="214954" cy="149427"/>
            </a:xfrm>
            <a:custGeom>
              <a:avLst/>
              <a:gdLst>
                <a:gd name="connsiteX0" fmla="*/ 26940 w 446040"/>
                <a:gd name="connsiteY0" fmla="*/ 389191 h 389191"/>
                <a:gd name="connsiteX1" fmla="*/ 7890 w 446040"/>
                <a:gd name="connsiteY1" fmla="*/ 262191 h 389191"/>
                <a:gd name="connsiteX2" fmla="*/ 141240 w 446040"/>
                <a:gd name="connsiteY2" fmla="*/ 293941 h 389191"/>
                <a:gd name="connsiteX3" fmla="*/ 115840 w 446040"/>
                <a:gd name="connsiteY3" fmla="*/ 166941 h 389191"/>
                <a:gd name="connsiteX4" fmla="*/ 255540 w 446040"/>
                <a:gd name="connsiteY4" fmla="*/ 205041 h 389191"/>
                <a:gd name="connsiteX5" fmla="*/ 223790 w 446040"/>
                <a:gd name="connsiteY5" fmla="*/ 84391 h 389191"/>
                <a:gd name="connsiteX6" fmla="*/ 350790 w 446040"/>
                <a:gd name="connsiteY6" fmla="*/ 122491 h 389191"/>
                <a:gd name="connsiteX7" fmla="*/ 331740 w 446040"/>
                <a:gd name="connsiteY7" fmla="*/ 1841 h 389191"/>
                <a:gd name="connsiteX8" fmla="*/ 446040 w 446040"/>
                <a:gd name="connsiteY8" fmla="*/ 46291 h 389191"/>
                <a:gd name="connsiteX9" fmla="*/ 446040 w 446040"/>
                <a:gd name="connsiteY9" fmla="*/ 46291 h 38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040" h="389191">
                  <a:moveTo>
                    <a:pt x="26940" y="389191"/>
                  </a:moveTo>
                  <a:cubicBezTo>
                    <a:pt x="7890" y="333628"/>
                    <a:pt x="-11160" y="278066"/>
                    <a:pt x="7890" y="262191"/>
                  </a:cubicBezTo>
                  <a:cubicBezTo>
                    <a:pt x="26940" y="246316"/>
                    <a:pt x="123248" y="309816"/>
                    <a:pt x="141240" y="293941"/>
                  </a:cubicBezTo>
                  <a:cubicBezTo>
                    <a:pt x="159232" y="278066"/>
                    <a:pt x="96790" y="181758"/>
                    <a:pt x="115840" y="166941"/>
                  </a:cubicBezTo>
                  <a:cubicBezTo>
                    <a:pt x="134890" y="152124"/>
                    <a:pt x="237548" y="218799"/>
                    <a:pt x="255540" y="205041"/>
                  </a:cubicBezTo>
                  <a:cubicBezTo>
                    <a:pt x="273532" y="191283"/>
                    <a:pt x="207915" y="98149"/>
                    <a:pt x="223790" y="84391"/>
                  </a:cubicBezTo>
                  <a:cubicBezTo>
                    <a:pt x="239665" y="70633"/>
                    <a:pt x="332798" y="136249"/>
                    <a:pt x="350790" y="122491"/>
                  </a:cubicBezTo>
                  <a:cubicBezTo>
                    <a:pt x="368782" y="108733"/>
                    <a:pt x="315865" y="14541"/>
                    <a:pt x="331740" y="1841"/>
                  </a:cubicBezTo>
                  <a:cubicBezTo>
                    <a:pt x="347615" y="-10859"/>
                    <a:pt x="446040" y="46291"/>
                    <a:pt x="446040" y="46291"/>
                  </a:cubicBezTo>
                  <a:lnTo>
                    <a:pt x="446040" y="46291"/>
                  </a:lnTo>
                </a:path>
              </a:pathLst>
            </a:custGeom>
            <a:noFill/>
            <a:ln w="28575">
              <a:solidFill>
                <a:srgbClr val="7030A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2409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0" presetClass="pat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0.00547 -0.01921 L 0.0099 -0.00277 L 0.00665 0.01135 L 0.00053 0.0176 L -0.00742 0.00857 L -0.00833 -0.00393 L -0.00507 -0.01921 L -0.00351 0.01366 L 0.00847 -0.00787 L -0.00078 -0.01921 L -0.00795 -0.00601 L -0.00638 0.00996 L 0.0039 0.01528 L 0.00912 0.00602 L 0.00352 -0.01921 L -0.00365 -0.01921 L 5E-6 -4.07407E-6 Z " pathEditMode="relative" rAng="0" ptsTypes="AAAAAAAAAAAAAAAAAA">
                                      <p:cBhvr>
                                        <p:cTn id="7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0" presetClass="pat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0.00586 -0.01435 L 0.00833 0.00579 L -0.00326 0.01436 L -0.00899 -0.00416 L -0.00352 -0.01527 L -0.00495 0.01297 L 0.00651 0.01065 L 0.00651 -0.01203 L -0.00599 -0.0125 L -0.00807 0.00764 L 0.00911 0.00394 L 0.00234 -0.01527 L 1.66667E-6 -4.81481E-6 Z " pathEditMode="relative" rAng="0" ptsTypes="AAAAAAAAAAAAAA">
                                      <p:cBhvr>
                                        <p:cTn id="8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48861E-16 L 0.0056 -0.01296 L 0.00859 0.01042 L -0.00794 0.01042 L -0.0056 -0.01412 L -0.00469 0.0169 L 0.00638 0.01528 L 0.00781 -0.00949 L -0.00169 -0.01759 L -0.00742 -0.00949 L 0.00638 0.01319 L 0.00039 -0.01806 L -0.00612 0.01111 L 2.08333E-6 1.48861E-16 Z " pathEditMode="relative" rAng="0" ptsTypes="AAAAAAAAAAAAAA">
                                      <p:cBhvr>
                                        <p:cTn id="8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69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586 -0.01389 L 0.00586 0.01042 L -0.00495 0.00949 L -0.00495 -0.01181 L 0.00742 -0.00232 L -0.00573 0.01042 L -0.00573 0 L 0.00664 -0.00232 L 0.00286 0.01042 L 0.00078 -0.01389 L -0.00651 -0.00509 L 0.00833 0.0044 L 0 0 Z " pathEditMode="relative" ptsTypes="AAAAAAAAAAAAAA">
                                      <p:cBhvr>
                                        <p:cTn id="8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0.00573 -0.01273 L 0.00664 0.00972 L -0.00338 0.01297 L -0.0056 -0.00833 L 0.00534 -0.01551 L 0.00378 0.01389 L -0.00664 0.00394 L -0.00364 -0.01713 L 0.00664 -0.01551 L 0.00729 0.00648 L -0.00482 0.00857 L -0.00482 -0.01273 L 0.00794 -0.00717 L 0.0043 0.01389 L -8.33333E-7 -2.22222E-6 Z " pathEditMode="relative" rAng="0" ptsTypes="AAAAAAAAAAAAAAAA">
                                      <p:cBhvr>
                                        <p:cTn id="8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62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6 L 0.00651 -0.0125 L 0.00677 0.01111 L -0.00664 0.00973 L -0.00351 -0.0162 L 0.00821 0.00324 L -0.00286 0.01436 L -0.00143 -0.01666 L 0.00651 0.01181 L -0.00677 -0.00856 L 0.00573 -0.01551 L 0.00612 0.01528 L -0.00664 0.00787 L -3.75E-6 -3.7037E-6 Z " pathEditMode="relative" rAng="0" ptsTypes="AAAAAAAAAAAAAA">
                                      <p:cBhvr>
                                        <p:cTn id="9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69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547 -0.00949 L -0.00456 0.00509 L 0.00326 0.01481 L 0.00703 -0.00139 L 0.00039 -0.01458 L -0.00781 0 L -0.00378 0.01111 L 0.00612 0.0081 L -0.00169 -0.01019 L -0.00664 -0.00139 L 0.00365 0.01389 L 0.00534 -0.01181 L -0.00625 0.00741 L -0.00339 -0.0132 L 0.00404 0.0118 L -0.0013 0.0118 L 0 0 Z " pathEditMode="relative" ptsTypes="AAAAAAAAAAAAAAAAAA">
                                      <p:cBhvr>
                                        <p:cTn id="9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0" presetClass="pat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48148E-6 L -0.00742 -0.01134 L -0.00794 0.00972 L 0.00937 0.01018 L 0.00937 -0.00972 L -0.00872 -0.01181 L -0.01029 0.00717 L 0.01081 0.00555 L -0.00521 0.01458 L -0.00208 -0.01343 L 0.00937 -0.01065 L 0.00977 0.00486 L 0.00443 -0.01343 L -0.00924 -0.00695 L 0.00846 0.00972 L 0.00977 -0.00903 L 2.08333E-7 1.48148E-6 Z " pathEditMode="relative" rAng="0" ptsTypes="AAAAAAAAAAAAAAAAA">
                                      <p:cBhvr>
                                        <p:cTn id="9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5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6" grpId="1" animBg="1"/>
      <p:bldP spid="17" grpId="0" animBg="1"/>
      <p:bldP spid="17" grpId="1" animBg="1"/>
      <p:bldP spid="18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Phonon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0" y="606269"/>
                <a:ext cx="12192000" cy="4922994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IN" sz="2400" dirty="0" smtClean="0">
                    <a:solidFill>
                      <a:schemeClr val="tx1"/>
                    </a:solidFill>
                  </a:rPr>
                  <a:t>Phonons acts like bosons, they can be created or destroyed in collisions.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Phonons exist with discrete amount of energy,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400" b="0" i="0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ℏ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IN" sz="2400" dirty="0" smtClean="0">
                  <a:solidFill>
                    <a:schemeClr val="tx1"/>
                  </a:solidFill>
                </a:endParaRPr>
              </a:p>
              <a:p>
                <a:pPr marL="271463" indent="0">
                  <a:lnSpc>
                    <a:spcPct val="150000"/>
                  </a:lnSpc>
                  <a:buNone/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  <m:r>
                      <m:rPr>
                        <m:sty m:val="p"/>
                      </m:rPr>
                      <a:rPr lang="el-GR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</a:rPr>
                  <a:t> = frequency of vibrations, h = plank constant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Phonons can carry heat and sound and they play a major role in determine heat capacities of solid </a:t>
                </a:r>
              </a:p>
              <a:p>
                <a:pPr marL="271463" indent="0">
                  <a:lnSpc>
                    <a:spcPct val="150000"/>
                  </a:lnSpc>
                  <a:buNone/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and liquids.</a:t>
                </a:r>
                <a:endParaRPr lang="en-IN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06269"/>
                <a:ext cx="12192000" cy="4922994"/>
              </a:xfrm>
              <a:blipFill>
                <a:blip r:embed="rId2"/>
                <a:stretch>
                  <a:fillRect l="-700" r="-7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250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18202" y="986407"/>
            <a:ext cx="10515600" cy="2852737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5801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Basic terms involved in free electron theory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501332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Drift velocity (</a:t>
            </a:r>
            <a:r>
              <a:rPr lang="en-US" sz="26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V</a:t>
            </a:r>
            <a:r>
              <a:rPr lang="en-US" sz="2600" baseline="-250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</a:t>
            </a:r>
            <a:r>
              <a:rPr lang="en-US" sz="26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): </a:t>
            </a:r>
            <a:r>
              <a:rPr lang="en-US" sz="2600" dirty="0" smtClean="0">
                <a:latin typeface="+mj-lt"/>
                <a:cs typeface="Times New Roman" panose="02020603050405020304" pitchFamily="18" charset="0"/>
              </a:rPr>
              <a:t>The average velocity of charge carriers due to electric field.</a:t>
            </a:r>
            <a:endParaRPr lang="en-US" sz="26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42947" y="5660910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800" b="1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1180" y="1592861"/>
            <a:ext cx="5760720" cy="4616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Total Charge (Q) for an area (A) and length (L)</a:t>
            </a:r>
            <a:endParaRPr lang="en-US" sz="2400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55669" y="3180398"/>
                <a:ext cx="1625317" cy="90178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69" y="3180398"/>
                <a:ext cx="1625317" cy="90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55669" y="2300611"/>
                <a:ext cx="1647759" cy="52322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ne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669" y="2300611"/>
                <a:ext cx="164775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ight Arrow 45"/>
          <p:cNvSpPr/>
          <p:nvPr/>
        </p:nvSpPr>
        <p:spPr>
          <a:xfrm>
            <a:off x="2037943" y="2465112"/>
            <a:ext cx="485775" cy="261610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754672" y="2300611"/>
                <a:ext cx="2072555" cy="52322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neAL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672" y="2300611"/>
                <a:ext cx="207255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ight Arrow 47"/>
          <p:cNvSpPr/>
          <p:nvPr/>
        </p:nvSpPr>
        <p:spPr>
          <a:xfrm>
            <a:off x="2020897" y="3561251"/>
            <a:ext cx="485775" cy="261610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747074" y="3180398"/>
                <a:ext cx="2183162" cy="90178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neAL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074" y="3180398"/>
                <a:ext cx="2183162" cy="9017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1046390" y="4657390"/>
                <a:ext cx="2468880" cy="584775"/>
              </a:xfrm>
              <a:prstGeom prst="rect">
                <a:avLst/>
              </a:prstGeom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sz="32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neA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390" y="4657390"/>
                <a:ext cx="246888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/>
          <p:cNvGrpSpPr/>
          <p:nvPr/>
        </p:nvGrpSpPr>
        <p:grpSpPr>
          <a:xfrm>
            <a:off x="5241661" y="4102211"/>
            <a:ext cx="3948058" cy="2163691"/>
            <a:chOff x="5241661" y="4102211"/>
            <a:chExt cx="3948058" cy="2163691"/>
          </a:xfrm>
        </p:grpSpPr>
        <p:sp>
          <p:nvSpPr>
            <p:cNvPr id="52" name="Left Arrow 51"/>
            <p:cNvSpPr/>
            <p:nvPr/>
          </p:nvSpPr>
          <p:spPr>
            <a:xfrm rot="3035127">
              <a:off x="5073982" y="4269890"/>
              <a:ext cx="685800" cy="350441"/>
            </a:xfrm>
            <a:prstGeom prst="lef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5257799" y="5092504"/>
                  <a:ext cx="3931920" cy="1173398"/>
                </a:xfrm>
                <a:prstGeom prst="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velocity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  <m: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distance</m:t>
                            </m:r>
                            <m: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</m:e>
                            </m:d>
                            <m: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time</m:t>
                            </m:r>
                            <m: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799" y="5092504"/>
                  <a:ext cx="3931920" cy="11733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/>
          <p:cNvGrpSpPr/>
          <p:nvPr/>
        </p:nvGrpSpPr>
        <p:grpSpPr>
          <a:xfrm>
            <a:off x="6131811" y="2366780"/>
            <a:ext cx="4055929" cy="1053293"/>
            <a:chOff x="3813121" y="4937910"/>
            <a:chExt cx="4055929" cy="1053293"/>
          </a:xfrm>
        </p:grpSpPr>
        <p:sp>
          <p:nvSpPr>
            <p:cNvPr id="57" name="Can 56"/>
            <p:cNvSpPr/>
            <p:nvPr/>
          </p:nvSpPr>
          <p:spPr>
            <a:xfrm rot="5400000" flipH="1">
              <a:off x="5287539" y="3463492"/>
              <a:ext cx="1053293" cy="4002129"/>
            </a:xfrm>
            <a:prstGeom prst="can">
              <a:avLst/>
            </a:prstGeom>
            <a:ln w="38100">
              <a:solidFill>
                <a:schemeClr val="accent5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500038" y="5220076"/>
              <a:ext cx="369012" cy="46166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  <a:sp3d extrusionH="57150">
                <a:bevelT w="38100" h="38100"/>
              </a:sp3d>
            </a:bodyPr>
            <a:lstStyle/>
            <a:p>
              <a:r>
                <a:rPr lang="en-US" sz="2400" b="1" dirty="0">
                  <a:cs typeface="Times New Roman" panose="02020603050405020304" pitchFamily="18" charset="0"/>
                </a:rPr>
                <a:t>A</a:t>
              </a:r>
              <a:endParaRPr lang="en-US" sz="2400" dirty="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8029140" y="2642064"/>
            <a:ext cx="453135" cy="5027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>
              <a:bevelT w="38100" h="38100"/>
            </a:sp3d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689221" y="2315357"/>
            <a:ext cx="453135" cy="5027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>
              <a:bevelT w="38100" h="38100"/>
            </a:sp3d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596323" y="2944273"/>
            <a:ext cx="453135" cy="50272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>
              <a:bevelT w="38100" h="38100"/>
            </a:sp3d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5703252" y="2842722"/>
            <a:ext cx="4855343" cy="1604162"/>
            <a:chOff x="5703252" y="2842722"/>
            <a:chExt cx="4855343" cy="1604162"/>
          </a:xfrm>
        </p:grpSpPr>
        <p:cxnSp>
          <p:nvCxnSpPr>
            <p:cNvPr id="74" name="Straight Connector 73"/>
            <p:cNvCxnSpPr/>
            <p:nvPr/>
          </p:nvCxnSpPr>
          <p:spPr>
            <a:xfrm flipH="1" flipV="1">
              <a:off x="5703252" y="2862905"/>
              <a:ext cx="407014" cy="3665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 flipV="1">
              <a:off x="10151581" y="2868015"/>
              <a:ext cx="407014" cy="3665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728925" y="2842722"/>
              <a:ext cx="0" cy="1288072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0537074" y="2847191"/>
              <a:ext cx="0" cy="1275652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H="1">
              <a:off x="5703252" y="4110973"/>
              <a:ext cx="2439104" cy="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8261406" y="4110973"/>
              <a:ext cx="2297189" cy="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8122464" y="3755934"/>
              <a:ext cx="0" cy="69095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8282106" y="3944446"/>
              <a:ext cx="0" cy="34412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6223984" y="1710682"/>
            <a:ext cx="3746182" cy="482680"/>
            <a:chOff x="6223984" y="1710682"/>
            <a:chExt cx="3746182" cy="482680"/>
          </a:xfrm>
        </p:grpSpPr>
        <p:cxnSp>
          <p:nvCxnSpPr>
            <p:cNvPr id="100" name="Straight Arrow Connector 99"/>
            <p:cNvCxnSpPr/>
            <p:nvPr/>
          </p:nvCxnSpPr>
          <p:spPr>
            <a:xfrm>
              <a:off x="6223984" y="2193362"/>
              <a:ext cx="3746182" cy="0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7878664" y="1710682"/>
              <a:ext cx="387523" cy="46166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  <a:sp3d extrusionH="57150">
                <a:bevelT w="38100" h="38100"/>
              </a:sp3d>
            </a:bodyPr>
            <a:lstStyle/>
            <a:p>
              <a:r>
                <a:rPr lang="en-US" sz="2400" b="1" dirty="0" smtClean="0">
                  <a:cs typeface="Times New Roman" panose="02020603050405020304" pitchFamily="18" charset="0"/>
                </a:rPr>
                <a:t>L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106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5" presetClass="path" presetSubtype="0" repeatCount="indefinite" accel="7000" decel="7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0.13242 7.40741E-7 " pathEditMode="relative" rAng="0" ptsTypes="AA">
                                      <p:cBhvr>
                                        <p:cTn id="41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8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repeatCount="indefinite" accel="7000" decel="7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4.07407E-6 L -0.11081 -4.07407E-6 " pathEditMode="relative" rAng="0" ptsTypes="AA">
                                      <p:cBhvr>
                                        <p:cTn id="43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47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repeatCount="indefinite" accel="7000" decel="7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-0.10769 -2.22222E-6 " pathEditMode="relative" rAng="0" ptsTypes="AA">
                                      <p:cBhvr>
                                        <p:cTn id="45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2" grpId="0"/>
      <p:bldP spid="62" grpId="1"/>
      <p:bldP spid="64" grpId="0"/>
      <p:bldP spid="64" grpId="1"/>
      <p:bldP spid="70" grpId="0"/>
      <p:bldP spid="7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Basic terms involved in free electron theory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221804" y="3548521"/>
            <a:ext cx="4249157" cy="2327272"/>
            <a:chOff x="6574588" y="3742683"/>
            <a:chExt cx="5332275" cy="2777384"/>
          </a:xfrm>
        </p:grpSpPr>
        <p:sp>
          <p:nvSpPr>
            <p:cNvPr id="5" name="Rounded Rectangle 4"/>
            <p:cNvSpPr/>
            <p:nvPr/>
          </p:nvSpPr>
          <p:spPr>
            <a:xfrm>
              <a:off x="7097300" y="3742683"/>
              <a:ext cx="4317685" cy="1748747"/>
            </a:xfrm>
            <a:prstGeom prst="roundRect">
              <a:avLst/>
            </a:prstGeom>
            <a:ln w="57150"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7530312" y="4009367"/>
              <a:ext cx="3680269" cy="1215377"/>
              <a:chOff x="2702720" y="3686176"/>
              <a:chExt cx="5650708" cy="1985959"/>
            </a:xfrm>
          </p:grpSpPr>
          <p:sp>
            <p:nvSpPr>
              <p:cNvPr id="28" name="Donut 27"/>
              <p:cNvSpPr/>
              <p:nvPr/>
            </p:nvSpPr>
            <p:spPr>
              <a:xfrm>
                <a:off x="4476752" y="5343520"/>
                <a:ext cx="328612" cy="328613"/>
              </a:xfrm>
              <a:prstGeom prst="donu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29" name="Donut 28"/>
              <p:cNvSpPr/>
              <p:nvPr/>
            </p:nvSpPr>
            <p:spPr>
              <a:xfrm>
                <a:off x="4476752" y="3686176"/>
                <a:ext cx="328612" cy="328613"/>
              </a:xfrm>
              <a:prstGeom prst="donu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0" name="Donut 29"/>
              <p:cNvSpPr/>
              <p:nvPr/>
            </p:nvSpPr>
            <p:spPr>
              <a:xfrm>
                <a:off x="5322094" y="4507704"/>
                <a:ext cx="328612" cy="328613"/>
              </a:xfrm>
              <a:prstGeom prst="donu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1" name="Donut 30"/>
              <p:cNvSpPr/>
              <p:nvPr/>
            </p:nvSpPr>
            <p:spPr>
              <a:xfrm>
                <a:off x="6250784" y="5343521"/>
                <a:ext cx="328612" cy="328613"/>
              </a:xfrm>
              <a:prstGeom prst="donu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2" name="Donut 31"/>
              <p:cNvSpPr/>
              <p:nvPr/>
            </p:nvSpPr>
            <p:spPr>
              <a:xfrm>
                <a:off x="6250784" y="3686176"/>
                <a:ext cx="328612" cy="328613"/>
              </a:xfrm>
              <a:prstGeom prst="donu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3" name="Donut 32"/>
              <p:cNvSpPr/>
              <p:nvPr/>
            </p:nvSpPr>
            <p:spPr>
              <a:xfrm>
                <a:off x="7119939" y="4526754"/>
                <a:ext cx="328612" cy="328613"/>
              </a:xfrm>
              <a:prstGeom prst="donu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4" name="Donut 33"/>
              <p:cNvSpPr/>
              <p:nvPr/>
            </p:nvSpPr>
            <p:spPr>
              <a:xfrm>
                <a:off x="8024816" y="5343522"/>
                <a:ext cx="328612" cy="328613"/>
              </a:xfrm>
              <a:prstGeom prst="donu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5" name="Donut 34"/>
              <p:cNvSpPr/>
              <p:nvPr/>
            </p:nvSpPr>
            <p:spPr>
              <a:xfrm>
                <a:off x="8024816" y="3686176"/>
                <a:ext cx="328612" cy="328613"/>
              </a:xfrm>
              <a:prstGeom prst="donu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6" name="Donut 35"/>
              <p:cNvSpPr/>
              <p:nvPr/>
            </p:nvSpPr>
            <p:spPr>
              <a:xfrm>
                <a:off x="3524249" y="4526754"/>
                <a:ext cx="328612" cy="328613"/>
              </a:xfrm>
              <a:prstGeom prst="donu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7" name="Donut 36"/>
              <p:cNvSpPr/>
              <p:nvPr/>
            </p:nvSpPr>
            <p:spPr>
              <a:xfrm>
                <a:off x="2702720" y="5336371"/>
                <a:ext cx="328612" cy="328613"/>
              </a:xfrm>
              <a:prstGeom prst="donu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8" name="Donut 37"/>
              <p:cNvSpPr/>
              <p:nvPr/>
            </p:nvSpPr>
            <p:spPr>
              <a:xfrm>
                <a:off x="2702720" y="3686176"/>
                <a:ext cx="328612" cy="328613"/>
              </a:xfrm>
              <a:prstGeom prst="donu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sp>
          <p:nvSpPr>
            <p:cNvPr id="7" name="Right Arrow 6"/>
            <p:cNvSpPr/>
            <p:nvPr/>
          </p:nvSpPr>
          <p:spPr>
            <a:xfrm rot="10800000">
              <a:off x="8947126" y="4553583"/>
              <a:ext cx="238217" cy="145496"/>
            </a:xfrm>
            <a:prstGeom prst="rightArrow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 rot="10800000">
              <a:off x="7795176" y="4554860"/>
              <a:ext cx="238217" cy="145496"/>
            </a:xfrm>
            <a:prstGeom prst="rightArrow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9" name="Right Arrow 8"/>
            <p:cNvSpPr/>
            <p:nvPr/>
          </p:nvSpPr>
          <p:spPr>
            <a:xfrm rot="10800000">
              <a:off x="7263531" y="5044046"/>
              <a:ext cx="223840" cy="154841"/>
            </a:xfrm>
            <a:prstGeom prst="rightArrow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10800000">
              <a:off x="7259882" y="4037172"/>
              <a:ext cx="238217" cy="145496"/>
            </a:xfrm>
            <a:prstGeom prst="rightArrow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 rot="10800000">
              <a:off x="8408138" y="5072016"/>
              <a:ext cx="238217" cy="145496"/>
            </a:xfrm>
            <a:prstGeom prst="rightArrow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10800000">
              <a:off x="9569960" y="4032499"/>
              <a:ext cx="223840" cy="154841"/>
            </a:xfrm>
            <a:prstGeom prst="rightArrow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 rot="10800000">
              <a:off x="10129451" y="4554860"/>
              <a:ext cx="238217" cy="145496"/>
            </a:xfrm>
            <a:prstGeom prst="rightArrow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 rot="10800000">
              <a:off x="8417561" y="4032499"/>
              <a:ext cx="223840" cy="154841"/>
            </a:xfrm>
            <a:prstGeom prst="rightArrow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 rot="10800000">
              <a:off x="9569960" y="5053758"/>
              <a:ext cx="223840" cy="154841"/>
            </a:xfrm>
            <a:prstGeom prst="rightArrow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6" name="Right Arrow 15"/>
            <p:cNvSpPr/>
            <p:nvPr/>
          </p:nvSpPr>
          <p:spPr>
            <a:xfrm rot="10800000">
              <a:off x="10733278" y="5062672"/>
              <a:ext cx="223840" cy="154841"/>
            </a:xfrm>
            <a:prstGeom prst="rightArrow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7" name="Right Arrow 16"/>
            <p:cNvSpPr/>
            <p:nvPr/>
          </p:nvSpPr>
          <p:spPr>
            <a:xfrm rot="10800000">
              <a:off x="10718901" y="4032498"/>
              <a:ext cx="238217" cy="145496"/>
            </a:xfrm>
            <a:prstGeom prst="rightArrow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6574588" y="4567627"/>
              <a:ext cx="5332275" cy="1952440"/>
              <a:chOff x="6574588" y="4567627"/>
              <a:chExt cx="5332275" cy="1952440"/>
            </a:xfrm>
          </p:grpSpPr>
          <p:cxnSp>
            <p:nvCxnSpPr>
              <p:cNvPr id="20" name="Straight Connector 19"/>
              <p:cNvCxnSpPr>
                <a:stCxn id="5" idx="1"/>
              </p:cNvCxnSpPr>
              <p:nvPr/>
            </p:nvCxnSpPr>
            <p:spPr>
              <a:xfrm flipH="1" flipV="1">
                <a:off x="6586538" y="4612683"/>
                <a:ext cx="510762" cy="437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 flipV="1">
                <a:off x="11395750" y="4567627"/>
                <a:ext cx="510762" cy="437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6600826" y="4605648"/>
                <a:ext cx="0" cy="153719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11887463" y="4586367"/>
                <a:ext cx="0" cy="153719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6574588" y="6119188"/>
                <a:ext cx="2554998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9356574" y="6119188"/>
                <a:ext cx="2550289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9129586" y="5695482"/>
                <a:ext cx="0" cy="82458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9356574" y="5929910"/>
                <a:ext cx="0" cy="41067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/>
            <p:cNvSpPr/>
            <p:nvPr/>
          </p:nvSpPr>
          <p:spPr>
            <a:xfrm>
              <a:off x="9442947" y="5660910"/>
              <a:ext cx="231819" cy="62441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/>
            <a:p>
              <a:endParaRPr lang="en-US" sz="2800" b="1" dirty="0">
                <a:latin typeface="+mj-lt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068596" y="4093751"/>
            <a:ext cx="3931920" cy="1409106"/>
            <a:chOff x="7658101" y="3846515"/>
            <a:chExt cx="3931920" cy="1409106"/>
          </a:xfrm>
          <a:solidFill>
            <a:schemeClr val="bg1"/>
          </a:solidFill>
        </p:grpSpPr>
        <p:sp>
          <p:nvSpPr>
            <p:cNvPr id="40" name="TextBox 39"/>
            <p:cNvSpPr txBox="1"/>
            <p:nvPr/>
          </p:nvSpPr>
          <p:spPr>
            <a:xfrm>
              <a:off x="7658101" y="3846515"/>
              <a:ext cx="3931920" cy="461665"/>
            </a:xfrm>
            <a:prstGeom prst="rect">
              <a:avLst/>
            </a:prstGeom>
            <a:grpFill/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rPr>
                <a:t>From, electrical conductivity</a:t>
              </a:r>
              <a:endPara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/>
                <p:cNvSpPr/>
                <p:nvPr/>
              </p:nvSpPr>
              <p:spPr>
                <a:xfrm>
                  <a:off x="8158885" y="4359478"/>
                  <a:ext cx="2845685" cy="896143"/>
                </a:xfrm>
                <a:prstGeom prst="rect">
                  <a:avLst/>
                </a:prstGeom>
                <a:grpFill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m:rPr>
                            <m:sty m:val="p"/>
                          </m:r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8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J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den>
                        </m:f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℧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US" sz="2800" b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baseline="30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1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8885" y="4359478"/>
                  <a:ext cx="2845685" cy="8961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Content Placeholder 2"/>
          <p:cNvSpPr>
            <a:spLocks noGrp="1"/>
          </p:cNvSpPr>
          <p:nvPr>
            <p:ph idx="1"/>
          </p:nvPr>
        </p:nvSpPr>
        <p:spPr>
          <a:xfrm>
            <a:off x="68239" y="1511047"/>
            <a:ext cx="10847873" cy="460389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marL="0" indent="0" algn="l">
              <a:buNone/>
            </a:pPr>
            <a:r>
              <a:rPr lang="en-US" sz="2500" dirty="0" smtClean="0">
                <a:solidFill>
                  <a:srgbClr val="890E4F"/>
                </a:solidFill>
                <a:latin typeface="+mj-lt"/>
                <a:cs typeface="Times New Roman" panose="02020603050405020304" pitchFamily="18" charset="0"/>
              </a:rPr>
              <a:t>Mobility </a:t>
            </a:r>
            <a:r>
              <a:rPr lang="en-US" sz="2500" dirty="0">
                <a:solidFill>
                  <a:srgbClr val="890E4F"/>
                </a:solidFill>
                <a:latin typeface="+mj-lt"/>
                <a:cs typeface="Times New Roman" panose="02020603050405020304" pitchFamily="18" charset="0"/>
              </a:rPr>
              <a:t>(</a:t>
            </a:r>
            <a:r>
              <a:rPr lang="en-US" sz="2500" dirty="0">
                <a:solidFill>
                  <a:srgbClr val="890E4F"/>
                </a:solidFill>
                <a:latin typeface="+mj-lt"/>
                <a:ea typeface="Cambria Math" panose="02040503050406030204" pitchFamily="18" charset="0"/>
                <a:cs typeface="Times New Roman" panose="02020603050405020304" pitchFamily="18" charset="0"/>
              </a:rPr>
              <a:t>𝛍</a:t>
            </a:r>
            <a:r>
              <a:rPr lang="en-US" sz="2500" dirty="0" smtClean="0">
                <a:solidFill>
                  <a:srgbClr val="890E4F"/>
                </a:solidFill>
                <a:latin typeface="+mj-lt"/>
                <a:cs typeface="Times New Roman" panose="02020603050405020304" pitchFamily="18" charset="0"/>
              </a:rPr>
              <a:t>): </a:t>
            </a:r>
            <a:r>
              <a:rPr lang="en-US" sz="2500" dirty="0" smtClean="0">
                <a:latin typeface="+mj-lt"/>
                <a:cs typeface="Times New Roman" panose="02020603050405020304" pitchFamily="18" charset="0"/>
              </a:rPr>
              <a:t>It is the drift velocity (V</a:t>
            </a:r>
            <a:r>
              <a:rPr lang="en-US" sz="2500" baseline="-25000" dirty="0" smtClean="0">
                <a:latin typeface="+mj-lt"/>
                <a:cs typeface="Times New Roman" panose="02020603050405020304" pitchFamily="18" charset="0"/>
              </a:rPr>
              <a:t>d</a:t>
            </a:r>
            <a:r>
              <a:rPr lang="en-US" sz="2500" dirty="0" smtClean="0">
                <a:latin typeface="+mj-lt"/>
                <a:cs typeface="Times New Roman" panose="02020603050405020304" pitchFamily="18" charset="0"/>
              </a:rPr>
              <a:t>) acquired by electron (e</a:t>
            </a:r>
            <a:r>
              <a:rPr lang="en-US" sz="2500" baseline="30000" dirty="0" smtClean="0">
                <a:latin typeface="+mj-lt"/>
                <a:cs typeface="Times New Roman" panose="02020603050405020304" pitchFamily="18" charset="0"/>
              </a:rPr>
              <a:t>-</a:t>
            </a:r>
            <a:r>
              <a:rPr lang="en-US" sz="2500" dirty="0" smtClean="0">
                <a:latin typeface="+mj-lt"/>
                <a:cs typeface="Times New Roman" panose="02020603050405020304" pitchFamily="18" charset="0"/>
              </a:rPr>
              <a:t>) per unit electric field.</a:t>
            </a:r>
            <a:endParaRPr lang="en-US" sz="2500" dirty="0">
              <a:solidFill>
                <a:schemeClr val="accent6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68240" y="912781"/>
            <a:ext cx="5986782" cy="364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q"/>
            </a:pPr>
            <a:r>
              <a:rPr lang="en-US" sz="2600" dirty="0" smtClean="0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Role of mobility in electrical conductivity:</a:t>
            </a:r>
            <a:endParaRPr lang="en-US" sz="2600" dirty="0">
              <a:solidFill>
                <a:schemeClr val="accent6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01847" y="2015773"/>
            <a:ext cx="3332821" cy="1011111"/>
            <a:chOff x="0" y="2136145"/>
            <a:chExt cx="3203272" cy="10111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/>
                <p:nvPr/>
              </p:nvSpPr>
              <p:spPr>
                <a:xfrm>
                  <a:off x="1950621" y="2136145"/>
                  <a:ext cx="1252651" cy="1011111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  <m:r>
                              <a:rPr lang="en-US" sz="32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</m:t>
                            </m:r>
                          </m:den>
                        </m:f>
                      </m:oMath>
                    </m:oMathPara>
                  </a14:m>
                  <a:endParaRPr lang="en-US" sz="4000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0621" y="2136145"/>
                  <a:ext cx="1252651" cy="101111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/>
            <p:cNvSpPr txBox="1"/>
            <p:nvPr/>
          </p:nvSpPr>
          <p:spPr>
            <a:xfrm>
              <a:off x="0" y="2494028"/>
              <a:ext cx="20880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  <a:cs typeface="Times New Roman" panose="02020603050405020304" pitchFamily="18" charset="0"/>
                </a:rPr>
                <a:t>Current density:</a:t>
              </a:r>
              <a:endParaRPr lang="en-US" sz="2400" dirty="0">
                <a:latin typeface="+mj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239479" y="2282366"/>
            <a:ext cx="3796498" cy="584775"/>
            <a:chOff x="4849503" y="2546878"/>
            <a:chExt cx="3796498" cy="584775"/>
          </a:xfrm>
        </p:grpSpPr>
        <p:sp>
          <p:nvSpPr>
            <p:cNvPr id="48" name="Rectangle 47"/>
            <p:cNvSpPr/>
            <p:nvPr/>
          </p:nvSpPr>
          <p:spPr>
            <a:xfrm>
              <a:off x="4849503" y="2608434"/>
              <a:ext cx="17892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+mj-lt"/>
                  <a:cs typeface="Times New Roman" panose="02020603050405020304" pitchFamily="18" charset="0"/>
                </a:rPr>
                <a:t>Drift </a:t>
              </a:r>
              <a:r>
                <a:rPr lang="en-US" sz="2400" dirty="0" smtClean="0">
                  <a:latin typeface="+mj-lt"/>
                  <a:cs typeface="Times New Roman" panose="02020603050405020304" pitchFamily="18" charset="0"/>
                </a:rPr>
                <a:t>velocity:</a:t>
              </a:r>
              <a:endParaRPr lang="en-US" sz="2400" dirty="0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6498618" y="2546878"/>
                  <a:ext cx="2147383" cy="584775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a:rPr lang="en-US" sz="32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neA</m:t>
                        </m:r>
                        <m:sSub>
                          <m:sSubPr>
                            <m:ctrlPr>
                              <a:rPr lang="en-US" sz="3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d</m:t>
                            </m:r>
                          </m:sub>
                        </m:sSub>
                        <m:r>
                          <a:rPr lang="en-US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8618" y="2546878"/>
                  <a:ext cx="2147383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235124" y="3241158"/>
                <a:ext cx="2527487" cy="101431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a:rPr lang="en-US" sz="3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neA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d</m:t>
                              </m:r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24" y="3241158"/>
                <a:ext cx="2527487" cy="10143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/>
          <p:cNvSpPr txBox="1"/>
          <p:nvPr/>
        </p:nvSpPr>
        <p:spPr>
          <a:xfrm>
            <a:off x="1816084" y="3676647"/>
            <a:ext cx="4135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  <a:latin typeface="+mj-lt"/>
              </a:rPr>
              <a:t>/</a:t>
            </a:r>
            <a:endParaRPr lang="en-US" sz="36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840535" y="3088305"/>
            <a:ext cx="4135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  <a:latin typeface="+mj-lt"/>
              </a:rPr>
              <a:t>/</a:t>
            </a:r>
            <a:endParaRPr lang="en-US" sz="3600" b="1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235124" y="5318570"/>
            <a:ext cx="2188446" cy="584775"/>
            <a:chOff x="1558640" y="2410248"/>
            <a:chExt cx="2188446" cy="58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/>
                <p:nvPr/>
              </p:nvSpPr>
              <p:spPr>
                <a:xfrm>
                  <a:off x="2157805" y="2410248"/>
                  <a:ext cx="1589281" cy="584775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a:rPr lang="en-US" sz="3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  <m:r>
                          <a:rPr lang="en-US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E</m:t>
                        </m:r>
                      </m:oMath>
                    </m:oMathPara>
                  </a14:m>
                  <a:endParaRPr lang="en-US" sz="4000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7805" y="2410248"/>
                  <a:ext cx="1589281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/>
            <p:cNvSpPr txBox="1"/>
            <p:nvPr/>
          </p:nvSpPr>
          <p:spPr>
            <a:xfrm>
              <a:off x="1558640" y="2494028"/>
              <a:ext cx="8388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+mj-lt"/>
                  <a:cs typeface="Times New Roman" panose="02020603050405020304" pitchFamily="18" charset="0"/>
                </a:rPr>
                <a:t>But,</a:t>
              </a:r>
              <a:endParaRPr lang="en-US" sz="2400" dirty="0">
                <a:latin typeface="+mj-lt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3251152" y="3294811"/>
                <a:ext cx="2569165" cy="58477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l-GR" sz="3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en-US" sz="3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ne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152" y="3294811"/>
                <a:ext cx="2569165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3260564" y="4007862"/>
                <a:ext cx="2490104" cy="101111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en-US" sz="32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ne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d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</m:t>
                          </m:r>
                        </m:den>
                      </m:f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564" y="4007862"/>
                <a:ext cx="2490104" cy="10111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3281487" y="5229142"/>
                <a:ext cx="2062168" cy="584775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l-GR" sz="3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neμ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487" y="5229142"/>
                <a:ext cx="206216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Connector 59"/>
          <p:cNvCxnSpPr/>
          <p:nvPr/>
        </p:nvCxnSpPr>
        <p:spPr>
          <a:xfrm>
            <a:off x="3006688" y="3195420"/>
            <a:ext cx="0" cy="3162891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235124" y="4498169"/>
                <a:ext cx="2088007" cy="57342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a:rPr lang="en-US" sz="32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neV</m:t>
                      </m:r>
                      <m:r>
                        <m:rPr>
                          <m:sty m:val="p"/>
                        </m:rPr>
                        <a:rPr lang="en-US" sz="3200" b="0" i="0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24" y="4498169"/>
                <a:ext cx="2088007" cy="5734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32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  <p:bldP spid="51" grpId="0" animBg="1"/>
      <p:bldP spid="52" grpId="0"/>
      <p:bldP spid="53" grpId="0"/>
      <p:bldP spid="57" grpId="0" animBg="1"/>
      <p:bldP spid="58" grpId="0" animBg="1"/>
      <p:bldP spid="59" grpId="0" animBg="1"/>
      <p:bldP spid="6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Times New Roman" panose="02020603050405020304" pitchFamily="18" charset="0"/>
              </a:rPr>
              <a:t>All equations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993172" y="882020"/>
                <a:ext cx="2826415" cy="1188720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3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sz="3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den>
                      </m:f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Amp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72" y="882020"/>
                <a:ext cx="2826415" cy="1188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993172" y="2300803"/>
                <a:ext cx="4120088" cy="1188720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R</m:t>
                      </m:r>
                      <m:r>
                        <a:rPr lang="en-US" sz="3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σ</m:t>
                          </m:r>
                          <m:r>
                            <a:rPr lang="en-US" sz="3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FF0000"/>
                              </a:solidFill>
                              <a:cs typeface="Times New Roman" panose="02020603050405020304" pitchFamily="18" charset="0"/>
                            </a:rPr>
                            <m:t>ꭥ</m:t>
                          </m:r>
                          <m:r>
                            <a:rPr lang="en-US" sz="36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36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</m:e>
                      </m:d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72" y="2300803"/>
                <a:ext cx="4120088" cy="1188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993172" y="3719586"/>
                <a:ext cx="2856808" cy="1129476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3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  <m: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3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n-US" sz="36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4000" dirty="0"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72" y="3719586"/>
                <a:ext cx="2856808" cy="1129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93172" y="5079125"/>
                <a:ext cx="3200400" cy="1280160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a:rPr lang="en-US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4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  <m: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den>
                      </m:f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4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  <m:r>
                            <a:rPr lang="en-US" sz="4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US" sz="4000" dirty="0">
                  <a:latin typeface="+mj-lt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72" y="5079125"/>
                <a:ext cx="3200400" cy="1280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734716" y="882020"/>
                <a:ext cx="3109761" cy="1097280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den>
                      </m:f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℧</m:t>
                      </m:r>
                      <m:sSup>
                        <m:sSupPr>
                          <m:ctrlPr>
                            <a:rPr lang="en-US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aseline="30000" dirty="0"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716" y="882020"/>
                <a:ext cx="3109761" cy="10972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6734716" y="2345631"/>
                <a:ext cx="2886956" cy="1005840"/>
              </a:xfrm>
              <a:prstGeom prst="rect">
                <a:avLst/>
              </a:prstGeom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sz="3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neA</m:t>
                      </m:r>
                      <m:sSub>
                        <m:sSubPr>
                          <m:ctrlPr>
                            <a:rPr lang="en-US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716" y="2345631"/>
                <a:ext cx="2886956" cy="10058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6734716" y="5007463"/>
                <a:ext cx="2468880" cy="1005840"/>
              </a:xfrm>
              <a:prstGeom prst="rect">
                <a:avLst/>
              </a:prstGeom>
              <a:ln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l-GR" sz="3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neμ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716" y="5007463"/>
                <a:ext cx="2468880" cy="10058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/>
          <p:cNvCxnSpPr/>
          <p:nvPr/>
        </p:nvCxnSpPr>
        <p:spPr>
          <a:xfrm>
            <a:off x="5818127" y="882020"/>
            <a:ext cx="0" cy="5477265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734716" y="3717802"/>
                <a:ext cx="2886956" cy="923330"/>
              </a:xfrm>
              <a:prstGeom prst="rect">
                <a:avLst/>
              </a:prstGeom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a:rPr lang="en-US" sz="3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ne</m:t>
                      </m:r>
                      <m:sSub>
                        <m:sSubPr>
                          <m:ctrlPr>
                            <a:rPr lang="en-US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716" y="3717802"/>
                <a:ext cx="2886956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48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Classical free electron theory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223353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1900, Drude proposed free electron theory for metals using some basic </a:t>
            </a:r>
          </a:p>
          <a:p>
            <a:pPr marL="287338" indent="0">
              <a:buNone/>
            </a:pP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assumptions.</a:t>
            </a:r>
          </a:p>
          <a:p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The valence electrons are free to move inside the metal just like gas molecules </a:t>
            </a:r>
          </a:p>
          <a:p>
            <a:pPr marL="287338" indent="0">
              <a:buNone/>
            </a:pP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inside a container. 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54234" y="3871052"/>
            <a:ext cx="5037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This well arranged atoms or molecules </a:t>
            </a:r>
          </a:p>
          <a:p>
            <a:pPr algn="just"/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in any system are called lattice</a:t>
            </a:r>
            <a:endParaRPr lang="en-US" sz="2400" dirty="0">
              <a:solidFill>
                <a:schemeClr val="accent4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943810" y="5476123"/>
            <a:ext cx="5661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322803" y="5509471"/>
            <a:ext cx="6335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701796" y="5554192"/>
            <a:ext cx="6264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80789" y="5555695"/>
            <a:ext cx="6192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957458" y="3350102"/>
            <a:ext cx="5661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336451" y="3383450"/>
            <a:ext cx="6335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715444" y="3428171"/>
            <a:ext cx="6264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094437" y="3429674"/>
            <a:ext cx="6192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77667" y="3057098"/>
            <a:ext cx="6441744" cy="3261815"/>
            <a:chOff x="2402006" y="2784143"/>
            <a:chExt cx="6605516" cy="3493827"/>
          </a:xfrm>
        </p:grpSpPr>
        <p:sp>
          <p:nvSpPr>
            <p:cNvPr id="39" name="Rounded Rectangle 38"/>
            <p:cNvSpPr/>
            <p:nvPr/>
          </p:nvSpPr>
          <p:spPr>
            <a:xfrm>
              <a:off x="2402006" y="2784143"/>
              <a:ext cx="6605516" cy="3493827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lus 39"/>
            <p:cNvSpPr/>
            <p:nvPr/>
          </p:nvSpPr>
          <p:spPr>
            <a:xfrm>
              <a:off x="3669428" y="4162567"/>
              <a:ext cx="731520" cy="731520"/>
            </a:xfrm>
            <a:prstGeom prst="mathPlus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lus 40"/>
            <p:cNvSpPr/>
            <p:nvPr/>
          </p:nvSpPr>
          <p:spPr>
            <a:xfrm>
              <a:off x="5339004" y="4162567"/>
              <a:ext cx="731520" cy="731520"/>
            </a:xfrm>
            <a:prstGeom prst="mathPlus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Plus 41"/>
            <p:cNvSpPr/>
            <p:nvPr/>
          </p:nvSpPr>
          <p:spPr>
            <a:xfrm>
              <a:off x="7008580" y="4162567"/>
              <a:ext cx="731520" cy="731520"/>
            </a:xfrm>
            <a:prstGeom prst="mathPlus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53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repeatCount="indefinite" accel="2500" decel="2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11111E-6 L 0.05417 -0.09514 L 0.20339 0.38032 L 0.31367 -0.09676 L 0.45755 0.04676 L 0.3375 0.38241 L -0.06146 0.17523 L 0.15039 -0.09329 L 0.36354 0.38241 L 0.39701 -0.09514 L 0.4599 0.01481 L -0.06146 0.08935 L 0.11693 0.38241 L 0.44037 -0.0838 L 0.30729 0.38241 L 0.00222 -0.00764 L 0.00222 -0.00741 " pathEditMode="relative" rAng="0" ptsTypes="AAAAAAAAAAAAAAAAA">
                                      <p:cBhvr>
                                        <p:cTn id="47" dur="10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22" y="1428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repeatCount="indefinite" accel="2500" decel="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0.00209 L 0.0517 -0.08889 L 0.16433 0.3875 L 0.31992 0.20764 L 0.16641 -0.0875 L 0.05482 0.38588 L -0.18711 0.14259 L -0.06002 -0.0875 L 0.03985 0.38981 L 0.3224 0.28009 L 0.09987 0.15185 L 0.16511 -0.0875 L 0.31797 0.13148 C 0.19401 0.21689 0.19232 0.30393 0.06849 0.38912 C 0.02526 0.34189 0.04323 0.04768 -2.29167E-6 3.7037E-6 " pathEditMode="relative" rAng="0" ptsTypes="AAAAAAAAAAAAAAA">
                                      <p:cBhvr>
                                        <p:cTn id="49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58" y="15255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repeatCount="indefinite" accel="2500" decel="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417 L 0.01784 -0.08148 L 0.0763 0.09375 L 0.12018 -0.07639 L 0.19349 0.10833 L -0.0345 0.38982 L -0.31042 0.1831 L -0.11094 -0.08148 L -0.13594 0.38403 L 0.19779 0.19028 L 0.04714 -0.08009 L -0.09088 0.38773 L -0.18294 -0.08148 L -0.27396 0.38588 L -0.3095 0.16111 L -0.26133 -0.07824 L -0.19961 0.09537 L -0.15482 -0.07454 L -0.03867 0.38982 L 0.0638 -0.07824 L 0.19349 0.16852 L 0.01784 0.38982 L -6.25E-7 0.00417 Z " pathEditMode="relative" rAng="0" ptsTypes="AAAAAAAAAAAAAAAAAAAAAAA">
                                      <p:cBhvr>
                                        <p:cTn id="51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38" y="1500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repeatCount="indefinite" accel="2500" decel="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9 -0.00023 L 0.06524 0.11296 L -0.12487 0.39931 L -0.43372 0.05996 L -0.35 -0.08102 L -0.23125 0.39746 L 0.06524 0.06945 L -0.09505 -0.08102 L -0.16927 0.09607 L -0.25612 -0.08102 L -0.31914 0.10139 L -0.4345 0.1713 L -0.34375 0.39931 L -0.21159 0.20718 L -0.27773 0.15625 L -0.20429 -0.07731 L -0.06393 0.39746 L 0.06641 0.23542 L -0.0763 -0.08102 L -0.19596 0.39746 L -0.29101 0.2088 L -0.05364 -0.08102 L -1.875E-6 -0.00023 L -1.875E-6 -1.85185E-6 L -1.875E-6 -0.00023 L -1.875E-6 -1.85185E-6 " pathEditMode="relative" rAng="0" ptsTypes="AAAAAAAAAAAAAAAAAAAAAAAAAA">
                                      <p:cBhvr>
                                        <p:cTn id="53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12" y="1592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repeatCount="indefinite" accel="2500" decel="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185 L 0.04505 0.05694 L 0.21211 -0.39121 L 0.45143 0.01643 L 0.32162 0.05903 L 0.25847 -0.38959 L 0.20534 -0.20926 L 0.053 -0.38959 L -0.06093 -0.11389 L 0.07787 0.04583 L 0.20078 -0.39653 L 0.31485 -0.15787 L 0.16354 0.05509 L 0.09584 -0.16875 L 0.33854 -0.38959 L 0.45586 -0.17616 L -2.5E-6 -0.00185 Z " pathEditMode="relative" rAng="0" ptsTypes="AAAAAAAAAAAAAAAAA">
                                      <p:cBhvr>
                                        <p:cTn id="55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40" y="-1669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repeatCount="indefinite" accel="2500" decel="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44444E-6 L 0.0444 -0.16088 L -0.08672 -0.3956 L -0.1875 -0.18703 L -0.08894 0.04977 L 0.06979 -0.39907 L 0.32291 -0.12939 L 0.26744 0.05186 L 0.1 -0.17222 L 0.22877 -0.39907 L 0.32669 -0.21666 L 0.02877 0.04977 L -0.028 -0.15532 L 0.05546 -0.39768 L 0.16523 -0.17361 L -0.09545 0.04792 L -0.18112 -0.35856 L 0.25195 -0.39907 L 0.32291 -0.16851 L 4.58333E-6 -4.44444E-6 Z " pathEditMode="relative" rAng="0" ptsTypes="AAAAAAAAAAAAAAAAAAAA">
                                      <p:cBhvr>
                                        <p:cTn id="57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53" y="-1736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repeatCount="indefinite" accel="2500" decel="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0.04544 -0.16365 L -0.06797 -0.41226 L -0.18672 -0.22013 L -0.30195 -0.24722 L -0.20937 0.06436 L -0.06797 -0.41226 L 0.19037 -0.17338 L 0.05938 0.06204 L -0.02799 -0.16967 L 0.03659 -0.40694 L 0.17826 -0.20625 L -0.0595 0.05602 L -0.30195 -0.16157 L -0.22786 -0.41226 L -0.16732 -0.22963 L 0.02826 -0.41064 L 0.19037 -0.19074 L 0.08854 0.04676 L -0.0207 -0.19074 L 0.18138 -0.37592 L 0.09076 0.04838 L 0.00326 -0.40463 L -2.08333E-6 -4.44444E-6 Z " pathEditMode="relative" rAng="0" ptsTypes="AAAAAAAAAAAAAAAAAAAAAAAA">
                                      <p:cBhvr>
                                        <p:cTn id="59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-1740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repeatCount="indefinite" accel="2500" decel="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7407E-6 L 0.07579 -0.08218 L -0.02839 -0.17246 L 0.07422 -0.28982 L -0.0724 -0.40324 L -0.18894 -0.22338 L -0.26706 -0.40718 L -0.32605 -0.21343 L -0.43607 -0.39746 L -0.43125 0.05069 L -0.32839 -0.12153 L -0.27878 0.0625 L -0.19506 -0.41088 L -0.0802 0.07037 L 0.07422 -0.25649 L -0.06849 -0.39931 L -0.19506 0.06435 L -0.30014 -0.16829 L -0.2448 -0.4051 L -0.20326 -0.21343 L -0.4086 -0.4051 L -0.46146 -0.10579 L -0.30131 0.06064 L -0.08164 -0.16065 L -0.20925 -0.40139 L -0.30365 -0.17246 L 0.00456 0.00393 L 0.00456 0.00416 " pathEditMode="relative" rAng="0" ptsTypes="AAAAAAAAAAAAAAAAAAAAAAAAAAAA">
                                      <p:cBhvr>
                                        <p:cTn id="61" dur="10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84" y="-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9" grpId="0" build="p"/>
      <p:bldP spid="30" grpId="0" build="allAtOnce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Assumptions/postulates of classical free electron theory 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1181" y="749140"/>
            <a:ext cx="9923985" cy="2119170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Metal structure consists positive ion core, with valence electrons moves </a:t>
            </a:r>
          </a:p>
          <a:p>
            <a:pPr marL="287338" indent="0">
              <a:buNone/>
            </a:pPr>
            <a:r>
              <a:rPr lang="en-US" sz="24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freely among these ion cores.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These valence electrons moves inside metal just like molecules in gas.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the absence of electric field (E = 0), free electrons moves in random </a:t>
            </a:r>
          </a:p>
          <a:p>
            <a:pPr marL="287338" indent="0">
              <a:buNone/>
            </a:pPr>
            <a:r>
              <a:rPr lang="en-US" sz="24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directions and collide with each other.</a:t>
            </a:r>
          </a:p>
          <a:p>
            <a:endParaRPr lang="en-US" sz="2400" dirty="0" smtClean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 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272135" y="1073121"/>
            <a:ext cx="1701423" cy="1657066"/>
            <a:chOff x="10040796" y="1573185"/>
            <a:chExt cx="1701423" cy="1657066"/>
          </a:xfrm>
        </p:grpSpPr>
        <p:sp>
          <p:nvSpPr>
            <p:cNvPr id="10" name="Oval 9"/>
            <p:cNvSpPr/>
            <p:nvPr/>
          </p:nvSpPr>
          <p:spPr>
            <a:xfrm>
              <a:off x="10040796" y="1573185"/>
              <a:ext cx="1701423" cy="1657066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0370617" y="1957597"/>
              <a:ext cx="1030409" cy="931460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0714087" y="2232827"/>
              <a:ext cx="332098" cy="328683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Plus 12"/>
            <p:cNvSpPr/>
            <p:nvPr/>
          </p:nvSpPr>
          <p:spPr>
            <a:xfrm>
              <a:off x="10700439" y="2219179"/>
              <a:ext cx="345746" cy="342331"/>
            </a:xfrm>
            <a:prstGeom prst="math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890250" y="803494"/>
            <a:ext cx="412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e</a:t>
            </a:r>
            <a:r>
              <a:rPr lang="en-US" sz="2800" baseline="30000" dirty="0" smtClean="0">
                <a:latin typeface="+mj-lt"/>
              </a:rPr>
              <a:t>-</a:t>
            </a:r>
            <a:endParaRPr lang="en-US" sz="2800" baseline="30000" dirty="0">
              <a:latin typeface="+mj-lt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1179" y="2951672"/>
            <a:ext cx="11929641" cy="1708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+mj-lt"/>
                <a:cs typeface="Times New Roman" panose="02020603050405020304" pitchFamily="18" charset="0"/>
              </a:rPr>
              <a:t>In the collisions, no loss of energy will observed because collisions are elastic.</a:t>
            </a:r>
          </a:p>
          <a:p>
            <a:r>
              <a:rPr lang="en-US" dirty="0" smtClean="0">
                <a:latin typeface="+mj-lt"/>
                <a:cs typeface="Times New Roman" panose="02020603050405020304" pitchFamily="18" charset="0"/>
              </a:rPr>
              <a:t>When electric filed is applied (E ≠ 0), the free electrons are accelerated in direction opposite to </a:t>
            </a:r>
          </a:p>
          <a:p>
            <a:pPr marL="287338" indent="0">
              <a:buNone/>
            </a:pPr>
            <a:r>
              <a:rPr lang="en-US" dirty="0" smtClean="0">
                <a:latin typeface="+mj-lt"/>
                <a:cs typeface="Times New Roman" panose="02020603050405020304" pitchFamily="18" charset="0"/>
              </a:rPr>
              <a:t>field.</a:t>
            </a:r>
          </a:p>
          <a:p>
            <a:r>
              <a:rPr lang="en-US" dirty="0" smtClean="0">
                <a:latin typeface="+mj-lt"/>
                <a:cs typeface="Times New Roman" panose="02020603050405020304" pitchFamily="18" charset="0"/>
              </a:rPr>
              <a:t>Free electrons obey Maxwell-Boltzmann statistics.  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128306" y="4934974"/>
            <a:ext cx="3027601" cy="1317053"/>
            <a:chOff x="5103498" y="3223827"/>
            <a:chExt cx="6629400" cy="2857499"/>
          </a:xfrm>
        </p:grpSpPr>
        <p:sp>
          <p:nvSpPr>
            <p:cNvPr id="17" name="Rounded Rectangle 16"/>
            <p:cNvSpPr/>
            <p:nvPr/>
          </p:nvSpPr>
          <p:spPr>
            <a:xfrm>
              <a:off x="5103498" y="3223827"/>
              <a:ext cx="6629400" cy="2857499"/>
            </a:xfrm>
            <a:prstGeom prst="roundRect">
              <a:avLst/>
            </a:prstGeom>
            <a:ln w="57150"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5592844" y="3659596"/>
              <a:ext cx="5650708" cy="1985959"/>
              <a:chOff x="2702720" y="3686176"/>
              <a:chExt cx="5650708" cy="1985959"/>
            </a:xfrm>
          </p:grpSpPr>
          <p:sp>
            <p:nvSpPr>
              <p:cNvPr id="30" name="Donut 29"/>
              <p:cNvSpPr/>
              <p:nvPr/>
            </p:nvSpPr>
            <p:spPr>
              <a:xfrm>
                <a:off x="4476752" y="5343520"/>
                <a:ext cx="328612" cy="328613"/>
              </a:xfrm>
              <a:prstGeom prst="donu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1" name="Donut 30"/>
              <p:cNvSpPr/>
              <p:nvPr/>
            </p:nvSpPr>
            <p:spPr>
              <a:xfrm>
                <a:off x="4476752" y="3686176"/>
                <a:ext cx="328612" cy="328613"/>
              </a:xfrm>
              <a:prstGeom prst="donu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2" name="Donut 31"/>
              <p:cNvSpPr/>
              <p:nvPr/>
            </p:nvSpPr>
            <p:spPr>
              <a:xfrm>
                <a:off x="5322094" y="4507704"/>
                <a:ext cx="328612" cy="328613"/>
              </a:xfrm>
              <a:prstGeom prst="donu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3" name="Donut 32"/>
              <p:cNvSpPr/>
              <p:nvPr/>
            </p:nvSpPr>
            <p:spPr>
              <a:xfrm>
                <a:off x="6250784" y="5343521"/>
                <a:ext cx="328612" cy="328613"/>
              </a:xfrm>
              <a:prstGeom prst="donu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4" name="Donut 33"/>
              <p:cNvSpPr/>
              <p:nvPr/>
            </p:nvSpPr>
            <p:spPr>
              <a:xfrm>
                <a:off x="6250784" y="3686176"/>
                <a:ext cx="328612" cy="328613"/>
              </a:xfrm>
              <a:prstGeom prst="donu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5" name="Donut 34"/>
              <p:cNvSpPr/>
              <p:nvPr/>
            </p:nvSpPr>
            <p:spPr>
              <a:xfrm>
                <a:off x="7119939" y="4526754"/>
                <a:ext cx="328612" cy="328613"/>
              </a:xfrm>
              <a:prstGeom prst="donu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6" name="Donut 35"/>
              <p:cNvSpPr/>
              <p:nvPr/>
            </p:nvSpPr>
            <p:spPr>
              <a:xfrm>
                <a:off x="8024816" y="5343522"/>
                <a:ext cx="328612" cy="328613"/>
              </a:xfrm>
              <a:prstGeom prst="donu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7" name="Donut 36"/>
              <p:cNvSpPr/>
              <p:nvPr/>
            </p:nvSpPr>
            <p:spPr>
              <a:xfrm>
                <a:off x="8024816" y="3686176"/>
                <a:ext cx="328612" cy="328613"/>
              </a:xfrm>
              <a:prstGeom prst="donu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8" name="Donut 37"/>
              <p:cNvSpPr/>
              <p:nvPr/>
            </p:nvSpPr>
            <p:spPr>
              <a:xfrm>
                <a:off x="3524249" y="4526754"/>
                <a:ext cx="328612" cy="328613"/>
              </a:xfrm>
              <a:prstGeom prst="donu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9" name="Donut 38"/>
              <p:cNvSpPr/>
              <p:nvPr/>
            </p:nvSpPr>
            <p:spPr>
              <a:xfrm>
                <a:off x="2702720" y="5336371"/>
                <a:ext cx="328612" cy="328613"/>
              </a:xfrm>
              <a:prstGeom prst="donu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0" name="Donut 39"/>
              <p:cNvSpPr/>
              <p:nvPr/>
            </p:nvSpPr>
            <p:spPr>
              <a:xfrm>
                <a:off x="2702720" y="3686176"/>
                <a:ext cx="328612" cy="328613"/>
              </a:xfrm>
              <a:prstGeom prst="donu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sp>
          <p:nvSpPr>
            <p:cNvPr id="19" name="Right Arrow 18"/>
            <p:cNvSpPr/>
            <p:nvPr/>
          </p:nvSpPr>
          <p:spPr>
            <a:xfrm rot="10800000">
              <a:off x="7818001" y="4526558"/>
              <a:ext cx="365760" cy="237744"/>
            </a:xfrm>
            <a:prstGeom prst="rightArrow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0" name="Right Arrow 19"/>
            <p:cNvSpPr/>
            <p:nvPr/>
          </p:nvSpPr>
          <p:spPr>
            <a:xfrm rot="2467656">
              <a:off x="6669205" y="4793378"/>
              <a:ext cx="365760" cy="237744"/>
            </a:xfrm>
            <a:prstGeom prst="rightArrow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1" name="Right Arrow 20"/>
            <p:cNvSpPr/>
            <p:nvPr/>
          </p:nvSpPr>
          <p:spPr>
            <a:xfrm rot="14676666">
              <a:off x="5388467" y="5043476"/>
              <a:ext cx="365760" cy="237744"/>
            </a:xfrm>
            <a:prstGeom prst="rightArrow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5941462" y="3705030"/>
              <a:ext cx="365760" cy="237744"/>
            </a:xfrm>
            <a:prstGeom prst="rightArrow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3" name="Right Arrow 22"/>
            <p:cNvSpPr/>
            <p:nvPr/>
          </p:nvSpPr>
          <p:spPr>
            <a:xfrm rot="1955393">
              <a:off x="7663696" y="5560196"/>
              <a:ext cx="365760" cy="237744"/>
            </a:xfrm>
            <a:prstGeom prst="rightArrow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4" name="Right Arrow 23"/>
            <p:cNvSpPr/>
            <p:nvPr/>
          </p:nvSpPr>
          <p:spPr>
            <a:xfrm rot="5672295">
              <a:off x="9090998" y="4084476"/>
              <a:ext cx="365760" cy="237744"/>
            </a:xfrm>
            <a:prstGeom prst="rightArrow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5" name="Right Arrow 24"/>
            <p:cNvSpPr/>
            <p:nvPr/>
          </p:nvSpPr>
          <p:spPr>
            <a:xfrm rot="838674">
              <a:off x="10361973" y="4636079"/>
              <a:ext cx="365760" cy="237744"/>
            </a:xfrm>
            <a:prstGeom prst="rightArrow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6" name="Right Arrow 25"/>
            <p:cNvSpPr/>
            <p:nvPr/>
          </p:nvSpPr>
          <p:spPr>
            <a:xfrm rot="17685914">
              <a:off x="7518562" y="3378991"/>
              <a:ext cx="365760" cy="237744"/>
            </a:xfrm>
            <a:prstGeom prst="rightArrow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7" name="Right Arrow 26"/>
            <p:cNvSpPr/>
            <p:nvPr/>
          </p:nvSpPr>
          <p:spPr>
            <a:xfrm rot="14115111">
              <a:off x="8920424" y="5054749"/>
              <a:ext cx="365760" cy="237744"/>
            </a:xfrm>
            <a:prstGeom prst="rightArrow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8" name="Right Arrow 27"/>
            <p:cNvSpPr/>
            <p:nvPr/>
          </p:nvSpPr>
          <p:spPr>
            <a:xfrm rot="7517223">
              <a:off x="10687490" y="5671753"/>
              <a:ext cx="365760" cy="237744"/>
            </a:xfrm>
            <a:prstGeom prst="rightArrow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9" name="Right Arrow 28"/>
            <p:cNvSpPr/>
            <p:nvPr/>
          </p:nvSpPr>
          <p:spPr>
            <a:xfrm rot="13108097">
              <a:off x="10600226" y="3478235"/>
              <a:ext cx="365760" cy="237744"/>
            </a:xfrm>
            <a:prstGeom prst="rightArrow">
              <a:avLst/>
            </a:prstGeom>
            <a:solidFill>
              <a:schemeClr val="tx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41" name="Rounded Rectangle 40"/>
          <p:cNvSpPr/>
          <p:nvPr/>
        </p:nvSpPr>
        <p:spPr>
          <a:xfrm>
            <a:off x="7097300" y="3851867"/>
            <a:ext cx="4317685" cy="1748747"/>
          </a:xfrm>
          <a:prstGeom prst="roundRect">
            <a:avLst/>
          </a:prstGeom>
          <a:ln w="571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530312" y="4118551"/>
            <a:ext cx="3680269" cy="1215377"/>
            <a:chOff x="2702720" y="3686176"/>
            <a:chExt cx="5650708" cy="1985959"/>
          </a:xfrm>
        </p:grpSpPr>
        <p:sp>
          <p:nvSpPr>
            <p:cNvPr id="43" name="Donut 42"/>
            <p:cNvSpPr/>
            <p:nvPr/>
          </p:nvSpPr>
          <p:spPr>
            <a:xfrm>
              <a:off x="4476752" y="5343520"/>
              <a:ext cx="328612" cy="328613"/>
            </a:xfrm>
            <a:prstGeom prst="donu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4" name="Donut 43"/>
            <p:cNvSpPr/>
            <p:nvPr/>
          </p:nvSpPr>
          <p:spPr>
            <a:xfrm>
              <a:off x="4476752" y="3686176"/>
              <a:ext cx="328612" cy="328613"/>
            </a:xfrm>
            <a:prstGeom prst="donu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5" name="Donut 44"/>
            <p:cNvSpPr/>
            <p:nvPr/>
          </p:nvSpPr>
          <p:spPr>
            <a:xfrm>
              <a:off x="5322094" y="4507704"/>
              <a:ext cx="328612" cy="328613"/>
            </a:xfrm>
            <a:prstGeom prst="donu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6" name="Donut 45"/>
            <p:cNvSpPr/>
            <p:nvPr/>
          </p:nvSpPr>
          <p:spPr>
            <a:xfrm>
              <a:off x="6250784" y="5343521"/>
              <a:ext cx="328612" cy="328613"/>
            </a:xfrm>
            <a:prstGeom prst="donu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7" name="Donut 46"/>
            <p:cNvSpPr/>
            <p:nvPr/>
          </p:nvSpPr>
          <p:spPr>
            <a:xfrm>
              <a:off x="6250784" y="3686176"/>
              <a:ext cx="328612" cy="328613"/>
            </a:xfrm>
            <a:prstGeom prst="donu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8" name="Donut 47"/>
            <p:cNvSpPr/>
            <p:nvPr/>
          </p:nvSpPr>
          <p:spPr>
            <a:xfrm>
              <a:off x="7119939" y="4526754"/>
              <a:ext cx="328612" cy="328613"/>
            </a:xfrm>
            <a:prstGeom prst="donu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9" name="Donut 48"/>
            <p:cNvSpPr/>
            <p:nvPr/>
          </p:nvSpPr>
          <p:spPr>
            <a:xfrm>
              <a:off x="8024816" y="5343522"/>
              <a:ext cx="328612" cy="328613"/>
            </a:xfrm>
            <a:prstGeom prst="donu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0" name="Donut 49"/>
            <p:cNvSpPr/>
            <p:nvPr/>
          </p:nvSpPr>
          <p:spPr>
            <a:xfrm>
              <a:off x="8024816" y="3686176"/>
              <a:ext cx="328612" cy="328613"/>
            </a:xfrm>
            <a:prstGeom prst="donu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1" name="Donut 50"/>
            <p:cNvSpPr/>
            <p:nvPr/>
          </p:nvSpPr>
          <p:spPr>
            <a:xfrm>
              <a:off x="3524249" y="4526754"/>
              <a:ext cx="328612" cy="328613"/>
            </a:xfrm>
            <a:prstGeom prst="donu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2" name="Donut 51"/>
            <p:cNvSpPr/>
            <p:nvPr/>
          </p:nvSpPr>
          <p:spPr>
            <a:xfrm>
              <a:off x="2702720" y="5336371"/>
              <a:ext cx="328612" cy="328613"/>
            </a:xfrm>
            <a:prstGeom prst="donu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3" name="Donut 52"/>
            <p:cNvSpPr/>
            <p:nvPr/>
          </p:nvSpPr>
          <p:spPr>
            <a:xfrm>
              <a:off x="2702720" y="3686176"/>
              <a:ext cx="328612" cy="328613"/>
            </a:xfrm>
            <a:prstGeom prst="donu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54" name="Right Arrow 53"/>
          <p:cNvSpPr/>
          <p:nvPr/>
        </p:nvSpPr>
        <p:spPr>
          <a:xfrm rot="10800000">
            <a:off x="8947126" y="4662767"/>
            <a:ext cx="238217" cy="145496"/>
          </a:xfrm>
          <a:prstGeom prst="rightArrow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55" name="Right Arrow 54"/>
          <p:cNvSpPr/>
          <p:nvPr/>
        </p:nvSpPr>
        <p:spPr>
          <a:xfrm rot="10800000">
            <a:off x="7795176" y="4664044"/>
            <a:ext cx="238217" cy="145496"/>
          </a:xfrm>
          <a:prstGeom prst="rightArrow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56" name="Right Arrow 55"/>
          <p:cNvSpPr/>
          <p:nvPr/>
        </p:nvSpPr>
        <p:spPr>
          <a:xfrm rot="10800000">
            <a:off x="7263531" y="5153230"/>
            <a:ext cx="223840" cy="154841"/>
          </a:xfrm>
          <a:prstGeom prst="rightArrow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57" name="Right Arrow 56"/>
          <p:cNvSpPr/>
          <p:nvPr/>
        </p:nvSpPr>
        <p:spPr>
          <a:xfrm rot="10800000">
            <a:off x="7259882" y="4146356"/>
            <a:ext cx="238217" cy="145496"/>
          </a:xfrm>
          <a:prstGeom prst="rightArrow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58" name="Right Arrow 57"/>
          <p:cNvSpPr/>
          <p:nvPr/>
        </p:nvSpPr>
        <p:spPr>
          <a:xfrm rot="10800000">
            <a:off x="8408138" y="5181200"/>
            <a:ext cx="238217" cy="145496"/>
          </a:xfrm>
          <a:prstGeom prst="rightArrow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59" name="Right Arrow 58"/>
          <p:cNvSpPr/>
          <p:nvPr/>
        </p:nvSpPr>
        <p:spPr>
          <a:xfrm rot="10800000">
            <a:off x="9569960" y="4141683"/>
            <a:ext cx="223840" cy="154841"/>
          </a:xfrm>
          <a:prstGeom prst="rightArrow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0" name="Right Arrow 59"/>
          <p:cNvSpPr/>
          <p:nvPr/>
        </p:nvSpPr>
        <p:spPr>
          <a:xfrm rot="10800000">
            <a:off x="10129451" y="4664044"/>
            <a:ext cx="238217" cy="145496"/>
          </a:xfrm>
          <a:prstGeom prst="rightArrow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1" name="Right Arrow 60"/>
          <p:cNvSpPr/>
          <p:nvPr/>
        </p:nvSpPr>
        <p:spPr>
          <a:xfrm rot="10800000">
            <a:off x="8417561" y="4141683"/>
            <a:ext cx="223840" cy="154841"/>
          </a:xfrm>
          <a:prstGeom prst="rightArrow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2" name="Right Arrow 61"/>
          <p:cNvSpPr/>
          <p:nvPr/>
        </p:nvSpPr>
        <p:spPr>
          <a:xfrm rot="10800000">
            <a:off x="9569960" y="5162942"/>
            <a:ext cx="223840" cy="154841"/>
          </a:xfrm>
          <a:prstGeom prst="rightArrow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3" name="Right Arrow 62"/>
          <p:cNvSpPr/>
          <p:nvPr/>
        </p:nvSpPr>
        <p:spPr>
          <a:xfrm rot="10800000">
            <a:off x="10733278" y="5171856"/>
            <a:ext cx="223840" cy="154841"/>
          </a:xfrm>
          <a:prstGeom prst="rightArrow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64" name="Right Arrow 63"/>
          <p:cNvSpPr/>
          <p:nvPr/>
        </p:nvSpPr>
        <p:spPr>
          <a:xfrm rot="10800000">
            <a:off x="10718901" y="4141682"/>
            <a:ext cx="238217" cy="145496"/>
          </a:xfrm>
          <a:prstGeom prst="rightArrow">
            <a:avLst/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6574588" y="4676811"/>
            <a:ext cx="5332275" cy="1854846"/>
            <a:chOff x="6574588" y="4567627"/>
            <a:chExt cx="5332275" cy="1854846"/>
          </a:xfrm>
        </p:grpSpPr>
        <p:cxnSp>
          <p:nvCxnSpPr>
            <p:cNvPr id="66" name="Straight Connector 65"/>
            <p:cNvCxnSpPr/>
            <p:nvPr/>
          </p:nvCxnSpPr>
          <p:spPr>
            <a:xfrm flipH="1" flipV="1">
              <a:off x="6586538" y="4626331"/>
              <a:ext cx="510762" cy="4374"/>
            </a:xfrm>
            <a:prstGeom prst="line">
              <a:avLst/>
            </a:prstGeom>
            <a:ln w="571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 flipV="1">
              <a:off x="11395750" y="4567627"/>
              <a:ext cx="510762" cy="4374"/>
            </a:xfrm>
            <a:prstGeom prst="line">
              <a:avLst/>
            </a:prstGeom>
            <a:ln w="571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6600826" y="4605648"/>
              <a:ext cx="0" cy="1537195"/>
            </a:xfrm>
            <a:prstGeom prst="line">
              <a:avLst/>
            </a:prstGeom>
            <a:ln w="571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11887463" y="4586367"/>
              <a:ext cx="0" cy="1537195"/>
            </a:xfrm>
            <a:prstGeom prst="line">
              <a:avLst/>
            </a:prstGeom>
            <a:ln w="571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6574588" y="6119188"/>
              <a:ext cx="2554998" cy="0"/>
            </a:xfrm>
            <a:prstGeom prst="line">
              <a:avLst/>
            </a:prstGeom>
            <a:ln w="571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9356574" y="6119188"/>
              <a:ext cx="2550289" cy="0"/>
            </a:xfrm>
            <a:prstGeom prst="line">
              <a:avLst/>
            </a:prstGeom>
            <a:ln w="571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9129586" y="5777370"/>
              <a:ext cx="0" cy="645103"/>
            </a:xfrm>
            <a:prstGeom prst="line">
              <a:avLst/>
            </a:prstGeom>
            <a:ln w="571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9356574" y="5929910"/>
              <a:ext cx="0" cy="410675"/>
            </a:xfrm>
            <a:prstGeom prst="line">
              <a:avLst/>
            </a:prstGeom>
            <a:ln w="571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/>
          <p:cNvSpPr/>
          <p:nvPr/>
        </p:nvSpPr>
        <p:spPr>
          <a:xfrm>
            <a:off x="9442947" y="5770094"/>
            <a:ext cx="184731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/>
          <a:p>
            <a:endParaRPr lang="en-US" sz="2800" dirty="0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9416072" y="5770031"/>
            <a:ext cx="869149" cy="46166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E ≠ 0 </a:t>
            </a:r>
            <a:endParaRPr lang="en-US" sz="2400" dirty="0">
              <a:latin typeface="+mj-lt"/>
            </a:endParaRPr>
          </a:p>
        </p:txBody>
      </p:sp>
      <p:sp>
        <p:nvSpPr>
          <p:cNvPr id="76" name="Right Arrow 75"/>
          <p:cNvSpPr/>
          <p:nvPr/>
        </p:nvSpPr>
        <p:spPr>
          <a:xfrm>
            <a:off x="10341131" y="5834365"/>
            <a:ext cx="608625" cy="320040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080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23 C 0.0388 -0.00023 0.07018 0.05417 0.07018 0.12107 C 0.07018 0.18797 0.0388 0.2426 0.00026 0.2426 C -0.03828 0.2426 -0.0694 0.18797 -0.0694 0.12107 C -0.0694 0.05417 -0.03828 -0.00023 0.00026 -0.00023 Z " pathEditMode="relative" rAng="0" ptsTypes="AAAAA">
                                      <p:cBhvr>
                                        <p:cTn id="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2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25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00"/>
                            </p:stCondLst>
                            <p:childTnLst>
                              <p:par>
                                <p:cTn id="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75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25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7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25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7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25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75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25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75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25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75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25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125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4" grpId="0"/>
      <p:bldP spid="14" grpId="1"/>
      <p:bldP spid="15" grpId="0" uiExpand="1" build="p"/>
      <p:bldP spid="41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75" grpId="0"/>
      <p:bldP spid="7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Basic terms involved in free electron theory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738" y="2797791"/>
            <a:ext cx="5739572" cy="290821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863443"/>
            <a:ext cx="12192000" cy="2479938"/>
          </a:xfrm>
        </p:spPr>
        <p:txBody>
          <a:bodyPr/>
          <a:lstStyle/>
          <a:p>
            <a:pPr>
              <a:lnSpc>
                <a:spcPct val="100000"/>
              </a:lnSpc>
              <a:tabLst>
                <a:tab pos="2801938" algn="l"/>
              </a:tabLst>
            </a:pPr>
            <a:r>
              <a:rPr lang="en-US" sz="24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Relaxation time (</a:t>
            </a:r>
            <a:r>
              <a:rPr lang="el-GR" sz="24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τ</a:t>
            </a:r>
            <a:r>
              <a:rPr lang="en-US" sz="24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): 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Time taken by an electron to reach equilibrium position from disturbed </a:t>
            </a:r>
            <a:endParaRPr lang="en-US" sz="2400" dirty="0">
              <a:latin typeface="+mj-lt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  <a:tabLst>
                <a:tab pos="2689225" algn="l"/>
              </a:tabLst>
            </a:pP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	position, in presence of electric field.</a:t>
            </a:r>
            <a:endParaRPr lang="en-US" sz="2400" dirty="0" smtClean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tabLst>
                <a:tab pos="3024188" algn="l"/>
              </a:tabLst>
            </a:pPr>
            <a:r>
              <a:rPr lang="en-US" sz="24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Mean free path (</a:t>
            </a:r>
            <a:r>
              <a:rPr lang="el-GR" sz="24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λ</a:t>
            </a:r>
            <a:r>
              <a:rPr lang="en-US" sz="24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): 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The average distance travelled by electron between two successive collisions.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Mean collision time (</a:t>
            </a:r>
            <a:r>
              <a:rPr lang="el-GR" sz="24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τ</a:t>
            </a:r>
            <a:r>
              <a:rPr lang="en-US" sz="2400" baseline="-250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c</a:t>
            </a:r>
            <a:r>
              <a:rPr lang="en-US" sz="24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): 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The average time between two successive collisions of electron.</a:t>
            </a:r>
            <a:endParaRPr lang="en-US" sz="24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025048" y="5250716"/>
                <a:ext cx="2066591" cy="111043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τ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32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  <m:r>
                            <a:rPr lang="en-US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</m:t>
                          </m:r>
                        </m:num>
                        <m:den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d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048" y="5250716"/>
                <a:ext cx="2066591" cy="11104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843837" y="3352216"/>
            <a:ext cx="475397" cy="523220"/>
            <a:chOff x="804695" y="3737511"/>
            <a:chExt cx="475397" cy="523220"/>
          </a:xfrm>
        </p:grpSpPr>
        <p:sp>
          <p:nvSpPr>
            <p:cNvPr id="3" name="Oval 2"/>
            <p:cNvSpPr/>
            <p:nvPr/>
          </p:nvSpPr>
          <p:spPr>
            <a:xfrm>
              <a:off x="804695" y="3789883"/>
              <a:ext cx="457200" cy="45720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6134" y="3737511"/>
              <a:ext cx="4539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e</a:t>
              </a:r>
              <a:r>
                <a:rPr lang="en-US" sz="2800" b="1" baseline="30000" dirty="0" smtClean="0">
                  <a:solidFill>
                    <a:schemeClr val="bg1"/>
                  </a:solidFill>
                </a:rPr>
                <a:t>-</a:t>
              </a:r>
              <a:endParaRPr lang="en-US" sz="2800" b="1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238182" y="3343381"/>
            <a:ext cx="475397" cy="523220"/>
            <a:chOff x="804695" y="3737511"/>
            <a:chExt cx="475397" cy="523220"/>
          </a:xfrm>
        </p:grpSpPr>
        <p:sp>
          <p:nvSpPr>
            <p:cNvPr id="10" name="Oval 9"/>
            <p:cNvSpPr/>
            <p:nvPr/>
          </p:nvSpPr>
          <p:spPr>
            <a:xfrm>
              <a:off x="804695" y="3789883"/>
              <a:ext cx="457200" cy="45720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26134" y="3737511"/>
              <a:ext cx="4539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e</a:t>
              </a:r>
              <a:r>
                <a:rPr lang="en-US" sz="2800" b="1" baseline="30000" dirty="0" smtClean="0">
                  <a:solidFill>
                    <a:schemeClr val="bg1"/>
                  </a:solidFill>
                </a:rPr>
                <a:t>-</a:t>
              </a:r>
              <a:endParaRPr lang="en-US" sz="2800" b="1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52222" y="3343381"/>
            <a:ext cx="475397" cy="523220"/>
            <a:chOff x="804695" y="3737511"/>
            <a:chExt cx="475397" cy="523220"/>
          </a:xfrm>
        </p:grpSpPr>
        <p:sp>
          <p:nvSpPr>
            <p:cNvPr id="13" name="Oval 12"/>
            <p:cNvSpPr/>
            <p:nvPr/>
          </p:nvSpPr>
          <p:spPr>
            <a:xfrm>
              <a:off x="804695" y="3789883"/>
              <a:ext cx="457200" cy="45720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26134" y="3737511"/>
              <a:ext cx="4539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e</a:t>
              </a:r>
              <a:r>
                <a:rPr lang="en-US" sz="2800" b="1" baseline="30000" dirty="0" smtClean="0">
                  <a:solidFill>
                    <a:schemeClr val="bg1"/>
                  </a:solidFill>
                </a:rPr>
                <a:t>-</a:t>
              </a:r>
              <a:endParaRPr lang="en-US" sz="2800" b="1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069504" y="3352216"/>
            <a:ext cx="475397" cy="523220"/>
            <a:chOff x="804695" y="3737511"/>
            <a:chExt cx="475397" cy="523220"/>
          </a:xfrm>
        </p:grpSpPr>
        <p:sp>
          <p:nvSpPr>
            <p:cNvPr id="16" name="Oval 15"/>
            <p:cNvSpPr/>
            <p:nvPr/>
          </p:nvSpPr>
          <p:spPr>
            <a:xfrm>
              <a:off x="804695" y="3789883"/>
              <a:ext cx="457200" cy="45720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26134" y="3737511"/>
              <a:ext cx="4539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e</a:t>
              </a:r>
              <a:r>
                <a:rPr lang="en-US" sz="2800" b="1" baseline="30000" dirty="0" smtClean="0">
                  <a:solidFill>
                    <a:schemeClr val="bg1"/>
                  </a:solidFill>
                </a:rPr>
                <a:t>-</a:t>
              </a:r>
              <a:endParaRPr lang="en-US" sz="2800" b="1" baseline="30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>
            <a:off x="1058789" y="4091171"/>
            <a:ext cx="1394345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513773" y="4091171"/>
            <a:ext cx="1394345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958351" y="4091171"/>
            <a:ext cx="1394345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486473" y="4154656"/>
                <a:ext cx="5116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𝛌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473" y="4154656"/>
                <a:ext cx="51167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942508" y="4154656"/>
                <a:ext cx="5116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𝛌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508" y="4154656"/>
                <a:ext cx="51167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398543" y="4154656"/>
                <a:ext cx="51167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𝛌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543" y="4154656"/>
                <a:ext cx="511679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9168" y="5350647"/>
                <a:ext cx="3683572" cy="91057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velocity</m:t>
                      </m:r>
                      <m:r>
                        <a:rPr lang="en-US" sz="2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distance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time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8" y="5350647"/>
                <a:ext cx="3683572" cy="9105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66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0.07461 -1.85185E-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0.07579 -4.44444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0.07721 -4.44444E-6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22" grpId="0"/>
      <p:bldP spid="23" grpId="0"/>
      <p:bldP spid="24" grpId="0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Expression for electrical conductivity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52739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When electric field is applied, electrons experience a force</a:t>
            </a:r>
            <a:endParaRPr lang="en-US" dirty="0">
              <a:solidFill>
                <a:schemeClr val="tx2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517537" y="934908"/>
            <a:ext cx="3432432" cy="1901501"/>
            <a:chOff x="6574588" y="3742683"/>
            <a:chExt cx="5332275" cy="2777384"/>
          </a:xfrm>
        </p:grpSpPr>
        <p:sp>
          <p:nvSpPr>
            <p:cNvPr id="6" name="Rounded Rectangle 5"/>
            <p:cNvSpPr/>
            <p:nvPr/>
          </p:nvSpPr>
          <p:spPr>
            <a:xfrm>
              <a:off x="7097300" y="3742683"/>
              <a:ext cx="4317685" cy="1748747"/>
            </a:xfrm>
            <a:prstGeom prst="roundRect">
              <a:avLst/>
            </a:prstGeom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7530312" y="4009367"/>
              <a:ext cx="3680269" cy="1215377"/>
              <a:chOff x="2702720" y="3686176"/>
              <a:chExt cx="5650708" cy="1985959"/>
            </a:xfrm>
          </p:grpSpPr>
          <p:sp>
            <p:nvSpPr>
              <p:cNvPr id="29" name="Donut 28"/>
              <p:cNvSpPr/>
              <p:nvPr/>
            </p:nvSpPr>
            <p:spPr>
              <a:xfrm>
                <a:off x="4476752" y="5343520"/>
                <a:ext cx="328612" cy="328613"/>
              </a:xfrm>
              <a:prstGeom prst="donu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0" name="Donut 29"/>
              <p:cNvSpPr/>
              <p:nvPr/>
            </p:nvSpPr>
            <p:spPr>
              <a:xfrm>
                <a:off x="4476752" y="3686176"/>
                <a:ext cx="328612" cy="328613"/>
              </a:xfrm>
              <a:prstGeom prst="donu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1" name="Donut 30"/>
              <p:cNvSpPr/>
              <p:nvPr/>
            </p:nvSpPr>
            <p:spPr>
              <a:xfrm>
                <a:off x="5322094" y="4507704"/>
                <a:ext cx="328612" cy="328613"/>
              </a:xfrm>
              <a:prstGeom prst="donu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2" name="Donut 31"/>
              <p:cNvSpPr/>
              <p:nvPr/>
            </p:nvSpPr>
            <p:spPr>
              <a:xfrm>
                <a:off x="6250784" y="5343521"/>
                <a:ext cx="328612" cy="328613"/>
              </a:xfrm>
              <a:prstGeom prst="donu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3" name="Donut 32"/>
              <p:cNvSpPr/>
              <p:nvPr/>
            </p:nvSpPr>
            <p:spPr>
              <a:xfrm>
                <a:off x="6250784" y="3686176"/>
                <a:ext cx="328612" cy="328613"/>
              </a:xfrm>
              <a:prstGeom prst="donu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4" name="Donut 33"/>
              <p:cNvSpPr/>
              <p:nvPr/>
            </p:nvSpPr>
            <p:spPr>
              <a:xfrm>
                <a:off x="7119939" y="4526754"/>
                <a:ext cx="328612" cy="328613"/>
              </a:xfrm>
              <a:prstGeom prst="donu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5" name="Donut 34"/>
              <p:cNvSpPr/>
              <p:nvPr/>
            </p:nvSpPr>
            <p:spPr>
              <a:xfrm>
                <a:off x="8024816" y="5343522"/>
                <a:ext cx="328612" cy="328613"/>
              </a:xfrm>
              <a:prstGeom prst="donu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6" name="Donut 35"/>
              <p:cNvSpPr/>
              <p:nvPr/>
            </p:nvSpPr>
            <p:spPr>
              <a:xfrm>
                <a:off x="8024816" y="3686176"/>
                <a:ext cx="328612" cy="328613"/>
              </a:xfrm>
              <a:prstGeom prst="donu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7" name="Donut 36"/>
              <p:cNvSpPr/>
              <p:nvPr/>
            </p:nvSpPr>
            <p:spPr>
              <a:xfrm>
                <a:off x="3524249" y="4526754"/>
                <a:ext cx="328612" cy="328613"/>
              </a:xfrm>
              <a:prstGeom prst="donu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8" name="Donut 37"/>
              <p:cNvSpPr/>
              <p:nvPr/>
            </p:nvSpPr>
            <p:spPr>
              <a:xfrm>
                <a:off x="2702720" y="5336371"/>
                <a:ext cx="328612" cy="328613"/>
              </a:xfrm>
              <a:prstGeom prst="donu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9" name="Donut 38"/>
              <p:cNvSpPr/>
              <p:nvPr/>
            </p:nvSpPr>
            <p:spPr>
              <a:xfrm>
                <a:off x="2702720" y="3686176"/>
                <a:ext cx="328612" cy="328613"/>
              </a:xfrm>
              <a:prstGeom prst="donu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sp>
          <p:nvSpPr>
            <p:cNvPr id="8" name="Right Arrow 7"/>
            <p:cNvSpPr/>
            <p:nvPr/>
          </p:nvSpPr>
          <p:spPr>
            <a:xfrm rot="10800000">
              <a:off x="8947126" y="4553583"/>
              <a:ext cx="238217" cy="145496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9" name="Right Arrow 8"/>
            <p:cNvSpPr/>
            <p:nvPr/>
          </p:nvSpPr>
          <p:spPr>
            <a:xfrm rot="10800000">
              <a:off x="7795176" y="4554860"/>
              <a:ext cx="238217" cy="145496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10800000">
              <a:off x="7263531" y="5044046"/>
              <a:ext cx="223840" cy="154841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 rot="10800000">
              <a:off x="7259882" y="4037172"/>
              <a:ext cx="238217" cy="145496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10800000">
              <a:off x="8408138" y="5072016"/>
              <a:ext cx="238217" cy="145496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 rot="10800000">
              <a:off x="9569960" y="4032499"/>
              <a:ext cx="223840" cy="154841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 rot="10800000">
              <a:off x="10129451" y="4554860"/>
              <a:ext cx="238217" cy="145496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5" name="Right Arrow 14"/>
            <p:cNvSpPr/>
            <p:nvPr/>
          </p:nvSpPr>
          <p:spPr>
            <a:xfrm rot="10800000">
              <a:off x="8417561" y="4032499"/>
              <a:ext cx="223840" cy="154841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6" name="Right Arrow 15"/>
            <p:cNvSpPr/>
            <p:nvPr/>
          </p:nvSpPr>
          <p:spPr>
            <a:xfrm rot="10800000">
              <a:off x="9569960" y="5053758"/>
              <a:ext cx="223840" cy="154841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7" name="Right Arrow 16"/>
            <p:cNvSpPr/>
            <p:nvPr/>
          </p:nvSpPr>
          <p:spPr>
            <a:xfrm rot="10800000">
              <a:off x="10733278" y="5062672"/>
              <a:ext cx="223840" cy="154841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8" name="Right Arrow 17"/>
            <p:cNvSpPr/>
            <p:nvPr/>
          </p:nvSpPr>
          <p:spPr>
            <a:xfrm rot="10800000">
              <a:off x="10718901" y="4032498"/>
              <a:ext cx="238217" cy="145496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6574588" y="4567627"/>
              <a:ext cx="5332275" cy="1952440"/>
              <a:chOff x="6574588" y="4567627"/>
              <a:chExt cx="5332275" cy="1952440"/>
            </a:xfrm>
          </p:grpSpPr>
          <p:cxnSp>
            <p:nvCxnSpPr>
              <p:cNvPr id="21" name="Straight Connector 20"/>
              <p:cNvCxnSpPr>
                <a:stCxn id="6" idx="1"/>
              </p:cNvCxnSpPr>
              <p:nvPr/>
            </p:nvCxnSpPr>
            <p:spPr>
              <a:xfrm flipH="1" flipV="1">
                <a:off x="6586538" y="4612683"/>
                <a:ext cx="510761" cy="437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 flipV="1">
                <a:off x="11395750" y="4567627"/>
                <a:ext cx="510762" cy="437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6600826" y="4605648"/>
                <a:ext cx="0" cy="153719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11887463" y="4586367"/>
                <a:ext cx="0" cy="153719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6574588" y="6119188"/>
                <a:ext cx="2554998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>
                <a:off x="9356574" y="6119188"/>
                <a:ext cx="2550289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9129586" y="5695482"/>
                <a:ext cx="0" cy="82458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9356574" y="5929910"/>
                <a:ext cx="0" cy="41067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/>
            <p:cNvSpPr/>
            <p:nvPr/>
          </p:nvSpPr>
          <p:spPr>
            <a:xfrm>
              <a:off x="9442947" y="5660910"/>
              <a:ext cx="286979" cy="7642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800" b="1" dirty="0"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51204" y="1741540"/>
                <a:ext cx="1612493" cy="52322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F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eE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04" y="1741540"/>
                <a:ext cx="161249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251482" y="2578148"/>
            <a:ext cx="2058106" cy="523220"/>
            <a:chOff x="2349760" y="1652865"/>
            <a:chExt cx="2072701" cy="420047"/>
          </a:xfrm>
        </p:grpSpPr>
        <p:sp>
          <p:nvSpPr>
            <p:cNvPr id="42" name="TextBox 41"/>
            <p:cNvSpPr txBox="1"/>
            <p:nvPr/>
          </p:nvSpPr>
          <p:spPr>
            <a:xfrm>
              <a:off x="2349760" y="1688967"/>
              <a:ext cx="808602" cy="370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But,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3013632" y="1652865"/>
                  <a:ext cx="1408829" cy="42004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F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3632" y="1652865"/>
                  <a:ext cx="1408829" cy="42004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251204" y="3443139"/>
                <a:ext cx="1965538" cy="52322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eE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04" y="3443139"/>
                <a:ext cx="196553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51204" y="4278157"/>
                <a:ext cx="3601050" cy="8989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eE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………(1)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04" y="4278157"/>
                <a:ext cx="3601050" cy="8989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/>
          <p:nvPr/>
        </p:nvCxnSpPr>
        <p:spPr>
          <a:xfrm>
            <a:off x="3868401" y="1729341"/>
            <a:ext cx="0" cy="4629308"/>
          </a:xfrm>
          <a:prstGeom prst="line">
            <a:avLst/>
          </a:prstGeom>
          <a:ln w="5715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Content Placeholder 2"/>
          <p:cNvSpPr txBox="1">
            <a:spLocks/>
          </p:cNvSpPr>
          <p:nvPr/>
        </p:nvSpPr>
        <p:spPr>
          <a:xfrm>
            <a:off x="4049144" y="1776107"/>
            <a:ext cx="8067537" cy="731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dirty="0" smtClean="0">
                <a:latin typeface="+mj-lt"/>
                <a:cs typeface="Times New Roman" panose="02020603050405020304" pitchFamily="18" charset="0"/>
              </a:rPr>
              <a:t>As, electrons collision occurs during motion, the electrons will 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 smtClean="0">
                <a:latin typeface="+mj-lt"/>
                <a:cs typeface="Times New Roman" panose="02020603050405020304" pitchFamily="18" charset="0"/>
              </a:rPr>
              <a:t>get accelerated momentarily so, the drift velocity will be  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4019130" y="2634906"/>
                <a:ext cx="1834668" cy="52322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τ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130" y="2634906"/>
                <a:ext cx="18346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4013361" y="3202710"/>
                <a:ext cx="3976666" cy="8989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eE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τ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………(2)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361" y="3202710"/>
                <a:ext cx="3976666" cy="8989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/>
          <p:cNvGrpSpPr/>
          <p:nvPr/>
        </p:nvGrpSpPr>
        <p:grpSpPr>
          <a:xfrm>
            <a:off x="4013361" y="4121740"/>
            <a:ext cx="6535295" cy="1023752"/>
            <a:chOff x="4777871" y="3805421"/>
            <a:chExt cx="7306297" cy="1023752"/>
          </a:xfrm>
        </p:grpSpPr>
        <p:sp>
          <p:nvSpPr>
            <p:cNvPr id="52" name="Rectangle 51"/>
            <p:cNvSpPr/>
            <p:nvPr/>
          </p:nvSpPr>
          <p:spPr>
            <a:xfrm>
              <a:off x="4777871" y="3805421"/>
              <a:ext cx="6542569" cy="102375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>
                <a:latin typeface="+mj-lt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809517" y="3847931"/>
              <a:ext cx="7274651" cy="896143"/>
              <a:chOff x="2349759" y="1472745"/>
              <a:chExt cx="3874498" cy="719434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2349759" y="1688966"/>
                <a:ext cx="1197828" cy="36704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6">
                        <a:lumMod val="50000"/>
                      </a:schemeClr>
                    </a:solidFill>
                    <a:latin typeface="+mj-lt"/>
                    <a:cs typeface="Times New Roman" panose="02020603050405020304" pitchFamily="18" charset="0"/>
                  </a:rPr>
                  <a:t>Current density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Rectangle 54"/>
                  <p:cNvSpPr/>
                  <p:nvPr/>
                </p:nvSpPr>
                <p:spPr>
                  <a:xfrm>
                    <a:off x="3515914" y="1472745"/>
                    <a:ext cx="2708343" cy="719434"/>
                  </a:xfrm>
                  <a:prstGeom prst="rect">
                    <a:avLst/>
                  </a:prstGeom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J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</m:t>
                              </m:r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A</m:t>
                              </m:r>
                            </m:den>
                          </m:f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ne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d</m:t>
                              </m:r>
                            </m:sub>
                          </m:sSub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………(3)</m:t>
                          </m:r>
                        </m:oMath>
                      </m:oMathPara>
                    </a14:m>
                    <a:endParaRPr lang="en-US" sz="2800" baseline="-25000" dirty="0">
                      <a:solidFill>
                        <a:schemeClr val="tx1"/>
                      </a:solidFill>
                      <a:latin typeface="+mj-lt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5" name="Rectangle 5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5914" y="1472745"/>
                    <a:ext cx="2708343" cy="71943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4049144" y="5145492"/>
                <a:ext cx="5601572" cy="89614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ne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eE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τ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ne</m:t>
                          </m:r>
                          <m:r>
                            <a:rPr lang="en-US" sz="2800" b="0" i="0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τ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………(4)</m:t>
                      </m:r>
                    </m:oMath>
                  </m:oMathPara>
                </a14:m>
                <a:endParaRPr lang="en-US" sz="2800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144" y="5145492"/>
                <a:ext cx="5601572" cy="8961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7964969" y="2934884"/>
                <a:ext cx="4194577" cy="861326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Acceleration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a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velocity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time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969" y="2934884"/>
                <a:ext cx="4194577" cy="8613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65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0" grpId="0" animBg="1"/>
      <p:bldP spid="44" grpId="0" animBg="1"/>
      <p:bldP spid="45" grpId="0" animBg="1"/>
      <p:bldP spid="47" grpId="0" uiExpand="1" build="p"/>
      <p:bldP spid="48" grpId="0" animBg="1"/>
      <p:bldP spid="50" grpId="0" animBg="1"/>
      <p:bldP spid="56" grpId="0" animBg="1"/>
      <p:bldP spid="57" grpId="0" animBg="1"/>
      <p:bldP spid="5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301923" y="1005840"/>
            <a:ext cx="7588155" cy="4893647"/>
          </a:xfrm>
          <a:prstGeom prst="rect">
            <a:avLst/>
          </a:prstGeom>
          <a:solidFill>
            <a:srgbClr val="45C4FD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63550" indent="-4635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Introduction </a:t>
            </a: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to electronic materials</a:t>
            </a:r>
          </a:p>
          <a:p>
            <a:pPr marL="463550" indent="-4635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Electron theory of metals</a:t>
            </a:r>
          </a:p>
          <a:p>
            <a:pPr marL="457200" indent="6350" defTabSz="4635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	Classical free electron theory</a:t>
            </a:r>
          </a:p>
          <a:p>
            <a:pPr marL="463550" lvl="1" indent="450850" defTabSz="4635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Quantum free electron theory</a:t>
            </a:r>
          </a:p>
          <a:p>
            <a:pPr marL="463550" lvl="1" indent="450850" defTabSz="4635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Band theory of solids or zone theory</a:t>
            </a:r>
            <a:endParaRPr lang="en-US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463550" lvl="1" indent="-463550" defTabSz="4635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Types of electronic materials: conductor, Insulators, and</a:t>
            </a:r>
          </a:p>
          <a:p>
            <a:pPr marL="0" lvl="1" defTabSz="463550">
              <a:lnSpc>
                <a:spcPct val="130000"/>
              </a:lnSpc>
            </a:pPr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semiconductors</a:t>
            </a:r>
          </a:p>
          <a:p>
            <a:pPr marL="463550" lvl="1" indent="-463550" defTabSz="4635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Kronig – Penny Model</a:t>
            </a:r>
          </a:p>
          <a:p>
            <a:pPr marL="463550" lvl="1" indent="-463550" defTabSz="4635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Energy band structure of a solid</a:t>
            </a:r>
          </a:p>
          <a:p>
            <a:pPr marL="463550" lvl="1" indent="-463550" defTabSz="4635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E – K </a:t>
            </a: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Diagram</a:t>
            </a:r>
            <a:endParaRPr lang="en-US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24608" y="0"/>
            <a:ext cx="1742785" cy="923330"/>
          </a:xfrm>
          <a:prstGeom prst="rect">
            <a:avLst/>
          </a:prstGeom>
        </p:spPr>
        <p:txBody>
          <a:bodyPr wrap="none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sz="5400" b="1" dirty="0">
                <a:gradFill flip="none" rotWithShape="1">
                  <a:gsLst>
                    <a:gs pos="0">
                      <a:srgbClr val="B00000">
                        <a:shade val="30000"/>
                        <a:satMod val="115000"/>
                      </a:srgbClr>
                    </a:gs>
                    <a:gs pos="50000">
                      <a:srgbClr val="B00000">
                        <a:shade val="67500"/>
                        <a:satMod val="115000"/>
                      </a:srgbClr>
                    </a:gs>
                    <a:gs pos="100000">
                      <a:srgbClr val="B0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cs typeface="Times New Roman" panose="02020603050405020304" pitchFamily="18" charset="0"/>
              </a:rPr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00975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Expression for electrical conductivity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6084" y="1008589"/>
            <a:ext cx="6496916" cy="513281"/>
            <a:chOff x="2349760" y="1659369"/>
            <a:chExt cx="2534630" cy="412068"/>
          </a:xfrm>
        </p:grpSpPr>
        <p:sp>
          <p:nvSpPr>
            <p:cNvPr id="5" name="TextBox 4"/>
            <p:cNvSpPr txBox="1"/>
            <p:nvPr/>
          </p:nvSpPr>
          <p:spPr>
            <a:xfrm>
              <a:off x="2349760" y="1688967"/>
              <a:ext cx="1426933" cy="370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From, electrical conductivity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3707170" y="1659369"/>
                  <a:ext cx="1177220" cy="412068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σE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  ………(5)</m:t>
                        </m:r>
                      </m:oMath>
                    </m:oMathPara>
                  </a14:m>
                  <a:endParaRPr lang="en-US" sz="2800" baseline="-250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7170" y="1659369"/>
                  <a:ext cx="1177220" cy="41206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180867" y="849515"/>
                <a:ext cx="4827791" cy="1520031"/>
              </a:xfrm>
              <a:prstGeom prst="rect">
                <a:avLst/>
              </a:prstGeom>
              <a:solidFill>
                <a:schemeClr val="bg1"/>
              </a:soli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From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previous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slide</m:t>
                      </m:r>
                    </m:oMath>
                  </m:oMathPara>
                </a14:m>
                <a:endParaRPr lang="en-US" sz="2400" dirty="0" smtClean="0">
                  <a:solidFill>
                    <a:schemeClr val="tx1"/>
                  </a:solidFill>
                  <a:latin typeface="+mj-lt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 smtClean="0">
                  <a:solidFill>
                    <a:schemeClr val="tx1"/>
                  </a:solidFill>
                  <a:latin typeface="+mj-lt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ne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eE</m:t>
                          </m:r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τ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ne</m:t>
                          </m:r>
                          <m:r>
                            <a:rPr lang="en-US" sz="2400" b="0" i="0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τ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</m:den>
                      </m:f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 ………(4)</m:t>
                      </m:r>
                    </m:oMath>
                  </m:oMathPara>
                </a14:m>
                <a:endParaRPr lang="en-US" sz="2400" baseline="-25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867" y="849515"/>
                <a:ext cx="4827791" cy="15200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6084" y="2411414"/>
                <a:ext cx="2559162" cy="8989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σE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ne</m:t>
                          </m:r>
                          <m:r>
                            <a:rPr lang="en-US" sz="2800" b="0" i="0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Eτ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84" y="2411414"/>
                <a:ext cx="2559162" cy="8989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67767" y="2477566"/>
            <a:ext cx="371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/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25255" y="2235886"/>
            <a:ext cx="371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  <a:latin typeface="+mj-lt"/>
              </a:rPr>
              <a:t>/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3589984"/>
            <a:ext cx="3765283" cy="10372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66084" y="3604732"/>
                <a:ext cx="3624710" cy="1188720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ne</m:t>
                          </m:r>
                          <m:r>
                            <a:rPr lang="en-US" sz="2800" b="0" i="0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τ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………(6)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84" y="3604732"/>
                <a:ext cx="3624710" cy="1188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4734208" y="3787634"/>
            <a:ext cx="5096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Expression for electrical conductivity</a:t>
            </a:r>
            <a:endParaRPr lang="en-US" sz="24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Left Arrow 20"/>
          <p:cNvSpPr/>
          <p:nvPr/>
        </p:nvSpPr>
        <p:spPr>
          <a:xfrm>
            <a:off x="4084576" y="3881307"/>
            <a:ext cx="522521" cy="274320"/>
          </a:xfrm>
          <a:prstGeom prst="lef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181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5" grpId="0"/>
      <p:bldP spid="16" grpId="0"/>
      <p:bldP spid="19" grpId="0" animBg="1"/>
      <p:bldP spid="20" grpId="0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Conductivity in terms of </a:t>
            </a:r>
            <a:r>
              <a:rPr lang="en-US" dirty="0" smtClean="0">
                <a:cs typeface="Times New Roman" panose="02020603050405020304" pitchFamily="18" charset="0"/>
              </a:rPr>
              <a:t>K</a:t>
            </a:r>
            <a:r>
              <a:rPr lang="en-US" baseline="-25000" dirty="0" smtClean="0">
                <a:cs typeface="Times New Roman" panose="02020603050405020304" pitchFamily="18" charset="0"/>
              </a:rPr>
              <a:t>B</a:t>
            </a:r>
            <a:r>
              <a:rPr lang="en-US" dirty="0" smtClean="0">
                <a:cs typeface="Times New Roman" panose="02020603050405020304" pitchFamily="18" charset="0"/>
              </a:rPr>
              <a:t>T (Ave. kinetic energy)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815231"/>
              </a:xfrm>
            </p:spPr>
            <p:txBody>
              <a:bodyPr/>
              <a:lstStyle/>
              <a:p>
                <a:r>
                  <a:rPr lang="en-US" sz="24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The relaxation time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τ</m:t>
                    </m:r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) in terms of mean free path (</a:t>
                </a:r>
                <a:r>
                  <a:rPr lang="el-GR" sz="24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λ</a:t>
                </a:r>
                <a:r>
                  <a:rPr lang="en-US" sz="24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) and average thermal velocity is given by:</a:t>
                </a:r>
                <a:endParaRPr lang="en-US" sz="2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815231"/>
              </a:xfrm>
              <a:blipFill>
                <a:blip r:embed="rId2"/>
                <a:stretch>
                  <a:fillRect l="-716" t="-11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31180" y="1446631"/>
                <a:ext cx="3144283" cy="91024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τ</m:t>
                      </m:r>
                      <m:r>
                        <a:rPr lang="en-US" sz="2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………(7)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1446631"/>
                <a:ext cx="3144283" cy="9102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31180" y="2488715"/>
            <a:ext cx="3686077" cy="83099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Kinetic energy of an electron based on kinetic theory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1180" y="3456189"/>
                <a:ext cx="3181255" cy="898964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mV</m:t>
                      </m:r>
                      <m:r>
                        <a:rPr lang="en-US" sz="2800" b="0" i="0" baseline="30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sz="2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3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US" sz="2800" b="0" i="0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T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3456189"/>
                <a:ext cx="3181255" cy="8989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1180" y="4819447"/>
            <a:ext cx="4081647" cy="4616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Here, K</a:t>
            </a:r>
            <a:r>
              <a:rPr lang="en-US" sz="2400" baseline="-250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 = Boltzmann constant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626" y="3840985"/>
            <a:ext cx="371475" cy="7315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+mj-lt"/>
              </a:rPr>
              <a:t>/</a:t>
            </a:r>
            <a:endParaRPr lang="en-US" sz="16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3136" y="3840985"/>
            <a:ext cx="371475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+mj-lt"/>
              </a:rPr>
              <a:t>/</a:t>
            </a:r>
            <a:endParaRPr lang="en-US" sz="1600" b="1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333922" y="1446631"/>
            <a:ext cx="0" cy="5008500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621310" y="1456195"/>
                <a:ext cx="4104009" cy="900246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m</m:t>
                      </m:r>
                      <m:r>
                        <a:rPr lang="en-US" sz="2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3</m:t>
                          </m:r>
                          <m:r>
                            <m:rPr>
                              <m:sty m:val="p"/>
                            </m:rP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K</m:t>
                          </m:r>
                          <m:r>
                            <m:rPr>
                              <m:sty m:val="p"/>
                            </m:rPr>
                            <a:rPr lang="en-US" sz="2800" b="0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  <m:r>
                            <a:rPr lang="en-US" sz="2800" b="0" i="1" baseline="3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 ………(8)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310" y="1456195"/>
                <a:ext cx="4104009" cy="900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621310" y="2496164"/>
            <a:ext cx="3753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  <a:latin typeface="+mj-lt"/>
                <a:cs typeface="Times New Roman" panose="02020603050405020304" pitchFamily="18" charset="0"/>
              </a:rPr>
              <a:t>Using equation (8) &amp; (7) in (6)</a:t>
            </a:r>
            <a:endParaRPr lang="en-US" sz="2400" dirty="0">
              <a:solidFill>
                <a:schemeClr val="accent6"/>
              </a:solidFill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741066" y="4084438"/>
                <a:ext cx="3319755" cy="1689245"/>
              </a:xfrm>
              <a:prstGeom prst="rect">
                <a:avLst/>
              </a:prstGeom>
              <a:solidFill>
                <a:schemeClr val="bg1"/>
              </a:soli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As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we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know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</m:oMath>
                  </m:oMathPara>
                </a14:m>
                <a:endParaRPr lang="en-US" sz="2800" i="0" dirty="0" smtClean="0">
                  <a:solidFill>
                    <a:schemeClr val="tx1"/>
                  </a:solidFill>
                  <a:latin typeface="+mj-lt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en-US" sz="2800" i="0" dirty="0" smtClean="0">
                  <a:solidFill>
                    <a:schemeClr val="tx1"/>
                  </a:solidFill>
                  <a:latin typeface="+mj-lt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ne</m:t>
                          </m:r>
                          <m:r>
                            <a:rPr lang="en-US" sz="2800" b="0" i="0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τ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………(6)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066" y="4084438"/>
                <a:ext cx="3319755" cy="16892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621310" y="3097552"/>
                <a:ext cx="2500428" cy="1577676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ne</m:t>
                          </m:r>
                          <m:r>
                            <a:rPr lang="en-US" sz="2800" b="0" i="1" baseline="3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2800" b="0" i="1" baseline="30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λ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V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2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K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2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V</m:t>
                              </m:r>
                              <m:r>
                                <a:rPr lang="en-US" sz="2800" b="0" i="1" baseline="30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310" y="3097552"/>
                <a:ext cx="2500428" cy="1577676"/>
              </a:xfrm>
              <a:prstGeom prst="rect">
                <a:avLst/>
              </a:prstGeom>
              <a:blipFill>
                <a:blip r:embed="rId7"/>
                <a:stretch>
                  <a:fillRect t="-383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8322556" y="3749446"/>
            <a:ext cx="3714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+mj-lt"/>
              </a:rPr>
              <a:t>/</a:t>
            </a:r>
            <a:endParaRPr lang="en-US" sz="16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72536" y="3225285"/>
            <a:ext cx="371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+mj-lt"/>
              </a:rPr>
              <a:t>/</a:t>
            </a:r>
            <a:endParaRPr lang="en-US" sz="1200" b="1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616683" y="4777248"/>
                <a:ext cx="4001415" cy="981038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en-US" sz="2800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ne</m:t>
                          </m:r>
                          <m:r>
                            <a:rPr lang="en-US" sz="2800" b="0" i="1" baseline="3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λV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………(9)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683" y="4777248"/>
                <a:ext cx="4001415" cy="9810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996559" y="3456189"/>
                <a:ext cx="2605510" cy="231749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From equ. (9)</a:t>
                </a:r>
              </a:p>
              <a:p>
                <a:pPr algn="ctr"/>
                <a:endParaRPr lang="en-US" sz="2800" dirty="0" smtClean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↓</m:t>
                      </m:r>
                      <m:r>
                        <m:rPr>
                          <m:sty m:val="p"/>
                        </m:rPr>
                        <a:rPr lang="en-US" sz="2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en-US" sz="2800" b="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↑</m:t>
                          </m:r>
                        </m:den>
                      </m:f>
                    </m:oMath>
                  </m:oMathPara>
                </a14:m>
                <a:endParaRPr lang="en-US" sz="2400" dirty="0" smtClean="0">
                  <a:latin typeface="+mj-lt"/>
                  <a:cs typeface="Times New Roman" panose="02020603050405020304" pitchFamily="18" charset="0"/>
                </a:endParaRPr>
              </a:p>
              <a:p>
                <a:pPr algn="ctr"/>
                <a:endParaRPr lang="en-US" dirty="0">
                  <a:latin typeface="+mj-lt"/>
                </a:endParaRPr>
              </a:p>
              <a:p>
                <a:pPr algn="ctr"/>
                <a:r>
                  <a:rPr lang="en-US" dirty="0" smtClean="0">
                    <a:latin typeface="+mj-lt"/>
                  </a:rPr>
                  <a:t> </a:t>
                </a: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6559" y="3456189"/>
                <a:ext cx="2605510" cy="2317494"/>
              </a:xfrm>
              <a:prstGeom prst="rect">
                <a:avLst/>
              </a:prstGeom>
              <a:blipFill>
                <a:blip r:embed="rId9"/>
                <a:stretch>
                  <a:fillRect t="-2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930363" y="3354775"/>
                <a:ext cx="1982016" cy="981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ne</m:t>
                          </m:r>
                          <m:r>
                            <a:rPr lang="en-US" sz="2800" b="0" i="1" baseline="3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λV</m:t>
                          </m:r>
                          <m:r>
                            <a:rPr lang="en-US" sz="2800" b="0" i="1" baseline="3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28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</m:num>
                        <m:den>
                          <m: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TV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63" y="3354775"/>
                <a:ext cx="1982016" cy="9810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989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/>
      <p:bldP spid="16" grpId="0" animBg="1"/>
      <p:bldP spid="16" grpId="1" animBg="1"/>
      <p:bldP spid="17" grpId="0" animBg="1"/>
      <p:bldP spid="18" grpId="0"/>
      <p:bldP spid="19" grpId="0"/>
      <p:bldP spid="20" grpId="0" animBg="1"/>
      <p:bldP spid="21" grpId="0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Times New Roman" panose="02020603050405020304" pitchFamily="18" charset="0"/>
              </a:rPr>
              <a:t>Numerical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749140"/>
            <a:ext cx="12078269" cy="147703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Q. A current of 5 A is passing through a metallic wire of cross sectional area 4×10</a:t>
            </a:r>
            <a:r>
              <a:rPr lang="en-US" baseline="300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-6</a:t>
            </a:r>
            <a:r>
              <a:rPr lang="en-US" baseline="-250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  <a:p>
            <a:pPr marL="627063" indent="0">
              <a:buNone/>
            </a:pP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m</a:t>
            </a:r>
            <a:r>
              <a:rPr lang="en-US" baseline="300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2</a:t>
            </a: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. If the density of the charge carriers in the wire is 5×10</a:t>
            </a:r>
            <a:r>
              <a:rPr lang="en-US" baseline="300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26</a:t>
            </a: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/m</a:t>
            </a:r>
            <a:r>
              <a:rPr lang="en-US" baseline="300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3</a:t>
            </a: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, find the drift </a:t>
            </a:r>
          </a:p>
          <a:p>
            <a:pPr marL="627063" indent="0">
              <a:buNone/>
            </a:pP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speed of the electrons.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(e = 1.6×10</a:t>
            </a:r>
            <a:r>
              <a:rPr lang="en-US" baseline="30000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-19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)</a:t>
            </a:r>
            <a:endParaRPr lang="en-US" baseline="30000" dirty="0">
              <a:solidFill>
                <a:schemeClr val="tx2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422143" y="2454914"/>
            <a:ext cx="471487" cy="30003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2610" y="3113153"/>
            <a:ext cx="1162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The relation between current (I) and drift velocity (V</a:t>
            </a:r>
            <a:r>
              <a:rPr lang="en-US" sz="2400" baseline="-25000" dirty="0" smtClean="0">
                <a:latin typeface="+mj-lt"/>
                <a:cs typeface="Times New Roman" panose="02020603050405020304" pitchFamily="18" charset="0"/>
              </a:rPr>
              <a:t>d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) of electron in wire of area (A) is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928522" y="2261212"/>
                <a:ext cx="2649566" cy="646331"/>
              </a:xfrm>
              <a:prstGeom prst="rect">
                <a:avLst/>
              </a:prstGeom>
              <a:ln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sz="36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neA</m:t>
                      </m:r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522" y="2261212"/>
                <a:ext cx="2649566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297381" y="3656335"/>
                <a:ext cx="2183602" cy="52322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sz="2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neA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81" y="3656335"/>
                <a:ext cx="218360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/>
          <p:cNvSpPr txBox="1"/>
          <p:nvPr/>
        </p:nvSpPr>
        <p:spPr>
          <a:xfrm>
            <a:off x="2480983" y="3704447"/>
            <a:ext cx="702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Where, n is the density of (free) electrons in the wire</a:t>
            </a:r>
            <a:endParaRPr lang="en-US" sz="2400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345322" y="4420679"/>
                <a:ext cx="2105494" cy="8989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US" sz="2800" b="0" i="0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en-US" sz="2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neA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22" y="4420679"/>
                <a:ext cx="2105494" cy="8989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/>
          <p:cNvSpPr/>
          <p:nvPr/>
        </p:nvSpPr>
        <p:spPr>
          <a:xfrm>
            <a:off x="1143456" y="2367750"/>
            <a:ext cx="95090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I = 5 A</a:t>
            </a:r>
            <a:endParaRPr lang="en-US" dirty="0">
              <a:latin typeface="+mj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263581" y="2367750"/>
            <a:ext cx="181171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A = 4×10</a:t>
            </a:r>
            <a:r>
              <a:rPr lang="en-US" sz="2400" baseline="30000" dirty="0" smtClean="0">
                <a:latin typeface="+mj-lt"/>
                <a:cs typeface="Times New Roman" panose="02020603050405020304" pitchFamily="18" charset="0"/>
              </a:rPr>
              <a:t>-6</a:t>
            </a:r>
            <a:r>
              <a:rPr lang="en-US" sz="2400" baseline="-250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m</a:t>
            </a:r>
            <a:r>
              <a:rPr lang="en-US" sz="2400" baseline="30000" dirty="0">
                <a:latin typeface="+mj-lt"/>
                <a:cs typeface="Times New Roman" panose="02020603050405020304" pitchFamily="18" charset="0"/>
              </a:rPr>
              <a:t>2</a:t>
            </a:r>
            <a:endParaRPr lang="en-US" sz="2400" dirty="0">
              <a:latin typeface="+mj-l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244519" y="2374601"/>
            <a:ext cx="204735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n = 5×10</a:t>
            </a:r>
            <a:r>
              <a:rPr lang="en-US" sz="2400" baseline="30000" dirty="0" smtClean="0">
                <a:latin typeface="+mj-lt"/>
                <a:cs typeface="Times New Roman" panose="02020603050405020304" pitchFamily="18" charset="0"/>
              </a:rPr>
              <a:t>26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/m</a:t>
            </a:r>
            <a:r>
              <a:rPr lang="en-US" sz="2400" baseline="30000" dirty="0">
                <a:latin typeface="+mj-lt"/>
                <a:cs typeface="Times New Roman" panose="02020603050405020304" pitchFamily="18" charset="0"/>
              </a:rPr>
              <a:t>3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97380" y="5390303"/>
                <a:ext cx="5986167" cy="987001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US" sz="2800" b="0" i="0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en-US" sz="2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num>
                        <m:den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dirty="0">
                                  <a:latin typeface="+mj-lt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latin typeface="+mj-lt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80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26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dirty="0" smtClean="0">
                                  <a:solidFill>
                                    <a:schemeClr val="tx1"/>
                                  </a:solidFill>
                                  <a:latin typeface="+mj-lt"/>
                                  <a:cs typeface="Times New Roman" panose="02020603050405020304" pitchFamily="18" charset="0"/>
                                </a:rPr>
                                <m:t>1.6</m:t>
                              </m:r>
                              <m:r>
                                <m:rPr>
                                  <m:nor/>
                                </m:rPr>
                                <a:rPr lang="en-US" sz="2800" dirty="0" smtClean="0">
                                  <a:solidFill>
                                    <a:schemeClr val="tx1"/>
                                  </a:solidFill>
                                  <a:latin typeface="+mj-lt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−19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dirty="0">
                                  <a:latin typeface="+mj-lt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latin typeface="+mj-lt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80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−6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80" y="5390303"/>
                <a:ext cx="5986167" cy="9870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6218593" y="5526657"/>
                <a:ext cx="3337560" cy="731520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US" sz="2800" b="0" i="0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+mj-lt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1.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m:t>5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m:t>/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m:t>s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593" y="5526657"/>
                <a:ext cx="3337560" cy="7315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6461098" y="2374601"/>
            <a:ext cx="878767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V</a:t>
            </a:r>
            <a:r>
              <a:rPr lang="en-US" sz="2400" baseline="-25000" dirty="0" smtClean="0">
                <a:latin typeface="+mj-lt"/>
                <a:cs typeface="Times New Roman" panose="02020603050405020304" pitchFamily="18" charset="0"/>
              </a:rPr>
              <a:t>d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= ?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580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/>
      <p:bldP spid="16" grpId="0" animBg="1"/>
      <p:bldP spid="50" grpId="0" animBg="1"/>
      <p:bldP spid="51" grpId="0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Times New Roman" panose="02020603050405020304" pitchFamily="18" charset="0"/>
              </a:rPr>
              <a:t>Numerical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754066"/>
            <a:ext cx="12192000" cy="154772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Q. A conductor has an electron concentration of 5.9×10</a:t>
            </a:r>
            <a:r>
              <a:rPr lang="en-US" baseline="300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28</a:t>
            </a: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/m</a:t>
            </a:r>
            <a:r>
              <a:rPr lang="en-US" baseline="300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3</a:t>
            </a: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. What density in the </a:t>
            </a:r>
          </a:p>
          <a:p>
            <a:pPr marL="685800" indent="0">
              <a:buNone/>
            </a:pP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conductor corresponds to a drift velocity of 0.625 m/sec. Calculate the mobility </a:t>
            </a:r>
          </a:p>
          <a:p>
            <a:pPr marL="685800" indent="0">
              <a:buNone/>
            </a:pP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of charge carriers. Given</a:t>
            </a:r>
            <a:r>
              <a:rPr lang="en-US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l-GR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σ</a:t>
            </a:r>
            <a:r>
              <a:rPr lang="en-US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= 6.22×10</a:t>
            </a:r>
            <a:r>
              <a:rPr lang="en-US" baseline="300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7</a:t>
            </a:r>
            <a:r>
              <a:rPr lang="en-US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Ʊm</a:t>
            </a:r>
            <a:r>
              <a:rPr lang="en-US" baseline="300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-1</a:t>
            </a: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.</a:t>
            </a:r>
            <a:r>
              <a:rPr lang="en-US" dirty="0" smtClean="0">
                <a:latin typeface="+mj-lt"/>
                <a:cs typeface="Times New Roman" panose="02020603050405020304" pitchFamily="18" charset="0"/>
              </a:rPr>
              <a:t> 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378620" y="2500199"/>
            <a:ext cx="471487" cy="30003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80044" y="2433671"/>
            <a:ext cx="235352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V</a:t>
            </a:r>
            <a:r>
              <a:rPr lang="en-US" sz="2400" baseline="-25000" dirty="0" smtClean="0">
                <a:latin typeface="+mj-lt"/>
                <a:cs typeface="Times New Roman" panose="02020603050405020304" pitchFamily="18" charset="0"/>
              </a:rPr>
              <a:t>d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= 0.625 m/sec</a:t>
            </a:r>
            <a:endParaRPr lang="en-US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81576" y="2433289"/>
            <a:ext cx="76815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J = ?</a:t>
            </a:r>
            <a:endParaRPr lang="en-US" sz="24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56955" y="2433673"/>
            <a:ext cx="227818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n = 5.9×10</a:t>
            </a:r>
            <a:r>
              <a:rPr lang="en-US" sz="2400" baseline="30000" dirty="0" smtClean="0">
                <a:latin typeface="+mj-lt"/>
                <a:cs typeface="Times New Roman" panose="02020603050405020304" pitchFamily="18" charset="0"/>
              </a:rPr>
              <a:t>28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/m</a:t>
            </a:r>
            <a:r>
              <a:rPr lang="en-US" sz="2400" baseline="30000" dirty="0">
                <a:latin typeface="+mj-lt"/>
                <a:cs typeface="Times New Roman" panose="02020603050405020304" pitchFamily="18" charset="0"/>
              </a:rPr>
              <a:t>3</a:t>
            </a:r>
            <a:endParaRPr lang="en-US" sz="2400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894636" y="2433288"/>
            <a:ext cx="77136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l-GR" sz="2400" dirty="0" smtClean="0">
                <a:latin typeface="+mj-lt"/>
                <a:cs typeface="Times New Roman" panose="02020603050405020304" pitchFamily="18" charset="0"/>
              </a:rPr>
              <a:t>μ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= ?</a:t>
            </a:r>
            <a:endParaRPr lang="en-US" sz="2400" dirty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205060" y="4531755"/>
            <a:ext cx="2834640" cy="753861"/>
            <a:chOff x="2662485" y="3547564"/>
            <a:chExt cx="2823735" cy="753861"/>
          </a:xfrm>
          <a:solidFill>
            <a:schemeClr val="bg1"/>
          </a:solidFill>
        </p:grpSpPr>
        <p:sp>
          <p:nvSpPr>
            <p:cNvPr id="21" name="TextBox 20"/>
            <p:cNvSpPr txBox="1"/>
            <p:nvPr/>
          </p:nvSpPr>
          <p:spPr>
            <a:xfrm>
              <a:off x="3188011" y="3838463"/>
              <a:ext cx="0" cy="0"/>
            </a:xfrm>
            <a:prstGeom prst="rect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1600" dirty="0">
                <a:latin typeface="+mj-lt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2662485" y="3547564"/>
                  <a:ext cx="2823735" cy="753861"/>
                </a:xfrm>
                <a:prstGeom prst="rect">
                  <a:avLst/>
                </a:prstGeom>
                <a:grpFill/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∴</m:t>
                        </m:r>
                        <m:r>
                          <m:rPr>
                            <m:sty m:val="p"/>
                          </m:rPr>
                          <a:rPr lang="en-US" sz="4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a:rPr lang="en-US" sz="4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4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neV</m:t>
                        </m:r>
                        <m:r>
                          <m:rPr>
                            <m:sty m:val="p"/>
                          </m:rPr>
                          <a:rPr lang="en-US" sz="4400" b="0" i="0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5400" baseline="-25000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2485" y="3547564"/>
                  <a:ext cx="2823735" cy="75386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84270" y="3283089"/>
                <a:ext cx="1801053" cy="51328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a:rPr lang="en-US" sz="2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neV</m:t>
                      </m:r>
                      <m:r>
                        <m:rPr>
                          <m:sty m:val="p"/>
                        </m:rPr>
                        <a:rPr lang="en-US" sz="2800" b="0" i="0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</m:oMath>
                  </m:oMathPara>
                </a14:m>
                <a:endParaRPr lang="en-US" sz="3600" baseline="-25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70" y="3283089"/>
                <a:ext cx="1801053" cy="513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5978474" y="2433671"/>
            <a:ext cx="173477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e = 1.6×10</a:t>
            </a:r>
            <a:r>
              <a:rPr lang="en-US" sz="2400" baseline="30000" dirty="0" smtClean="0">
                <a:latin typeface="+mj-lt"/>
                <a:cs typeface="Times New Roman" panose="02020603050405020304" pitchFamily="18" charset="0"/>
              </a:rPr>
              <a:t>-19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938503" y="3337473"/>
                <a:ext cx="193886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=(</m:t>
                      </m:r>
                      <m:r>
                        <m:rPr>
                          <m:nor/>
                        </m:rPr>
                        <a:rPr lang="en-US" sz="2400" dirty="0">
                          <a:latin typeface="+mj-lt"/>
                          <a:cs typeface="Times New Roman" panose="02020603050405020304" pitchFamily="18" charset="0"/>
                        </a:rPr>
                        <m:t>5.9</m:t>
                      </m:r>
                      <m:r>
                        <m:rPr>
                          <m:nor/>
                        </m:rPr>
                        <a:rPr lang="en-US" sz="2400" dirty="0">
                          <a:latin typeface="+mj-lt"/>
                          <a:cs typeface="Times New Roman" panose="020206030504050203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2400" dirty="0">
                          <a:latin typeface="+mj-lt"/>
                          <a:cs typeface="Times New Roman" panose="02020603050405020304" pitchFamily="18" charset="0"/>
                        </a:rPr>
                        <m:t>1028</m:t>
                      </m:r>
                      <m: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503" y="3337473"/>
                <a:ext cx="1938864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>
          <a:xfrm>
            <a:off x="3674588" y="3337472"/>
            <a:ext cx="1495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(1.6×10</a:t>
            </a:r>
            <a:r>
              <a:rPr lang="en-US" sz="2400" baseline="30000" dirty="0" smtClean="0">
                <a:latin typeface="+mj-lt"/>
                <a:cs typeface="Times New Roman" panose="02020603050405020304" pitchFamily="18" charset="0"/>
              </a:rPr>
              <a:t>-19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)</a:t>
            </a:r>
            <a:endParaRPr lang="en-US" dirty="0">
              <a:latin typeface="+mj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03633" y="3334706"/>
            <a:ext cx="1082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(0.625)</a:t>
            </a:r>
            <a:endParaRPr lang="en-US" sz="2400" dirty="0"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521410" y="3346971"/>
            <a:ext cx="2363789" cy="4616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J = 5.9×10</a:t>
            </a:r>
            <a:r>
              <a:rPr lang="en-US" sz="2400" baseline="300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9</a:t>
            </a:r>
            <a:r>
              <a:rPr lang="en-US" sz="24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A/m</a:t>
            </a:r>
            <a:r>
              <a:rPr lang="en-US" sz="2400" baseline="300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2</a:t>
            </a:r>
            <a:endParaRPr lang="en-US" sz="2400" baseline="300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205060" y="3640209"/>
            <a:ext cx="2834640" cy="769441"/>
            <a:chOff x="475597" y="4554562"/>
            <a:chExt cx="3160611" cy="481233"/>
          </a:xfrm>
          <a:solidFill>
            <a:schemeClr val="bg1"/>
          </a:solidFill>
        </p:grpSpPr>
        <p:sp>
          <p:nvSpPr>
            <p:cNvPr id="31" name="Rectangle 30"/>
            <p:cNvSpPr/>
            <p:nvPr/>
          </p:nvSpPr>
          <p:spPr>
            <a:xfrm>
              <a:off x="507458" y="4554562"/>
              <a:ext cx="205974" cy="327239"/>
            </a:xfrm>
            <a:prstGeom prst="rect">
              <a:avLst/>
            </a:prstGeom>
            <a:grpFill/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endParaRPr lang="en-US" sz="2800" dirty="0">
                <a:solidFill>
                  <a:schemeClr val="tx1"/>
                </a:solidFill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475597" y="4554562"/>
                  <a:ext cx="3160611" cy="481233"/>
                </a:xfrm>
                <a:prstGeom prst="rect">
                  <a:avLst/>
                </a:prstGeom>
                <a:grpFill/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∴</m:t>
                        </m:r>
                        <m:r>
                          <m:rPr>
                            <m:sty m:val="p"/>
                          </m:rPr>
                          <a:rPr lang="el-GR" sz="4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  <m:r>
                          <a:rPr lang="en-US" sz="4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4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neμ</m:t>
                        </m:r>
                      </m:oMath>
                    </m:oMathPara>
                  </a14:m>
                  <a:endParaRPr lang="en-US" sz="4400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597" y="4554562"/>
                  <a:ext cx="3160611" cy="48123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59582" y="4024930"/>
                <a:ext cx="1775962" cy="52322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l-G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neμ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82" y="4024930"/>
                <a:ext cx="177596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84270" y="4696071"/>
                <a:ext cx="1708908" cy="82759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μ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σ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ne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70" y="4696071"/>
                <a:ext cx="1708908" cy="8275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846057" y="4573616"/>
                <a:ext cx="4230325" cy="1030923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b="0" i="0" dirty="0" smtClean="0">
                                  <a:solidFill>
                                    <a:schemeClr val="tx1"/>
                                  </a:solidFill>
                                  <a:latin typeface="+mj-lt"/>
                                  <a:cs typeface="Times New Roman" panose="02020603050405020304" pitchFamily="18" charset="0"/>
                                </a:rPr>
                                <m:t>6.22</m:t>
                              </m:r>
                              <m:r>
                                <m:rPr>
                                  <m:nor/>
                                </m:rPr>
                                <a:rPr lang="en-US" sz="2800" dirty="0" smtClean="0">
                                  <a:solidFill>
                                    <a:schemeClr val="tx1"/>
                                  </a:solidFill>
                                  <a:latin typeface="+mj-lt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dirty="0">
                                  <a:latin typeface="+mj-lt"/>
                                  <a:cs typeface="Times New Roman" panose="02020603050405020304" pitchFamily="18" charset="0"/>
                                </a:rPr>
                                <m:t>5.9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latin typeface="+mj-lt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80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28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800" dirty="0">
                                  <a:latin typeface="+mj-lt"/>
                                  <a:cs typeface="Times New Roman" panose="02020603050405020304" pitchFamily="18" charset="0"/>
                                </a:rPr>
                                <m:t>1.6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latin typeface="+mj-lt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p>
                                <m:sSupPr>
                                  <m:ctrlPr>
                                    <a:rPr lang="en-US" sz="280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−19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057" y="4573616"/>
                <a:ext cx="4230325" cy="10309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284270" y="5837755"/>
                <a:ext cx="4025461" cy="523220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∴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l-GR" sz="2800" dirty="0" smtClean="0">
                    <a:solidFill>
                      <a:srgbClr val="FF0000"/>
                    </a:solidFill>
                    <a:latin typeface="+mj-lt"/>
                    <a:cs typeface="Times New Roman" panose="02020603050405020304" pitchFamily="18" charset="0"/>
                  </a:rPr>
                  <a:t>μ</a:t>
                </a:r>
                <a:r>
                  <a:rPr lang="en-US" sz="28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 = 6.588×10</a:t>
                </a:r>
                <a:r>
                  <a:rPr lang="en-US" sz="2800" baseline="30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-3</a:t>
                </a:r>
                <a:r>
                  <a:rPr lang="en-US" sz="28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 m</a:t>
                </a:r>
                <a:r>
                  <a:rPr lang="en-US" sz="2800" baseline="300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2</a:t>
                </a:r>
                <a:r>
                  <a:rPr lang="en-US" sz="2800" dirty="0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/</a:t>
                </a:r>
                <a:r>
                  <a:rPr lang="en-US" sz="2800" dirty="0" err="1" smtClean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V·sec</a:t>
                </a:r>
                <a:endParaRPr lang="en-US" sz="2800" baseline="30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70" y="5837755"/>
                <a:ext cx="402546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45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animBg="1"/>
      <p:bldP spid="7" grpId="0" animBg="1"/>
      <p:bldP spid="8" grpId="0" animBg="1"/>
      <p:bldP spid="9" grpId="0" animBg="1"/>
      <p:bldP spid="22" grpId="0" animBg="1"/>
      <p:bldP spid="23" grpId="0" animBg="1"/>
      <p:bldP spid="24" grpId="0"/>
      <p:bldP spid="25" grpId="0"/>
      <p:bldP spid="26" grpId="0"/>
      <p:bldP spid="27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Times New Roman" panose="02020603050405020304" pitchFamily="18" charset="0"/>
              </a:rPr>
              <a:t>Numerical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2832" y="786532"/>
            <a:ext cx="11914494" cy="96567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Q. Calculate drift velocity of free electrons with a mobility of 3.5×10</a:t>
            </a:r>
            <a:r>
              <a:rPr lang="en-US" baseline="300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-3</a:t>
            </a: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m</a:t>
            </a:r>
            <a:r>
              <a:rPr lang="en-US" baseline="300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2</a:t>
            </a: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/</a:t>
            </a:r>
            <a:r>
              <a:rPr lang="en-US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V·sec</a:t>
            </a: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in </a:t>
            </a:r>
          </a:p>
          <a:p>
            <a:pPr marL="685800" indent="0">
              <a:buNone/>
            </a:pP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copper for an electric field strength of 0.5 V/m.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446860" y="2109735"/>
            <a:ext cx="471487" cy="30003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4032" y="2028921"/>
            <a:ext cx="293061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l-GR" sz="2400" dirty="0" smtClean="0">
                <a:latin typeface="+mj-lt"/>
                <a:cs typeface="Times New Roman" panose="02020603050405020304" pitchFamily="18" charset="0"/>
              </a:rPr>
              <a:t>μ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=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3.5×10</a:t>
            </a:r>
            <a:r>
              <a:rPr lang="en-US" sz="2400" baseline="30000" dirty="0">
                <a:latin typeface="+mj-lt"/>
                <a:cs typeface="Times New Roman" panose="02020603050405020304" pitchFamily="18" charset="0"/>
              </a:rPr>
              <a:t>-3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m</a:t>
            </a:r>
            <a:r>
              <a:rPr lang="en-US" sz="2400" baseline="30000" dirty="0" smtClean="0">
                <a:latin typeface="+mj-lt"/>
                <a:cs typeface="Times New Roman" panose="02020603050405020304" pitchFamily="18" charset="0"/>
              </a:rPr>
              <a:t>2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/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</a:rPr>
              <a:t>V·sec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</a:t>
            </a:r>
            <a:endParaRPr lang="en-US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57722" y="2028921"/>
            <a:ext cx="160011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E = 0.5 V/m</a:t>
            </a:r>
            <a:endParaRPr lang="en-US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01765" y="2028921"/>
            <a:ext cx="878767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V</a:t>
            </a:r>
            <a:r>
              <a:rPr lang="en-US" sz="2400" baseline="-25000" dirty="0" smtClean="0">
                <a:latin typeface="+mj-lt"/>
                <a:cs typeface="Times New Roman" panose="02020603050405020304" pitchFamily="18" charset="0"/>
              </a:rPr>
              <a:t>d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= ?</a:t>
            </a:r>
            <a:endParaRPr 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86603" y="2837273"/>
                <a:ext cx="1717968" cy="8961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μ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  <m:r>
                            <m:rPr>
                              <m:sty m:val="p"/>
                            </m:rPr>
                            <a:rPr lang="en-US" sz="2800" b="0" i="0" baseline="-25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</m:t>
                          </m:r>
                          <m:r>
                            <a:rPr lang="en-US" sz="2800" b="0" i="0" baseline="-25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03" y="2837273"/>
                <a:ext cx="1717968" cy="8961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86603" y="3959658"/>
                <a:ext cx="184596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US" sz="2800" b="0" i="0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μE</m:t>
                      </m:r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03" y="3959658"/>
                <a:ext cx="184596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86602" y="4709120"/>
                <a:ext cx="463577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US" sz="2800" b="0" i="0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  <a:cs typeface="Times New Roman" panose="02020603050405020304" pitchFamily="18" charset="0"/>
                            </a:rPr>
                            <m:t>3.5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+mj-lt"/>
                              <a:cs typeface="Times New Roman" panose="020206030504050203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800" dirty="0"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sup>
                          </m:sSup>
                        </m:e>
                      </m:d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0.5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02" y="4709120"/>
                <a:ext cx="463577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46860" y="5458582"/>
                <a:ext cx="3972562" cy="523220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US" sz="2800" b="0" i="0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d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m:t>1.75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tx1"/>
                          </a:solidFill>
                          <a:latin typeface="+mj-lt"/>
                          <a:cs typeface="Times New Roman" panose="020206030504050203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1"/>
                              </a:solidFill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m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sec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60" y="5458582"/>
                <a:ext cx="39725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096000" y="3064014"/>
            <a:ext cx="3350385" cy="2538978"/>
            <a:chOff x="8432551" y="1653375"/>
            <a:chExt cx="3350385" cy="25389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448147" y="1653375"/>
                  <a:ext cx="1334789" cy="5232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a:rPr lang="en-US" sz="28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E</m:t>
                        </m:r>
                      </m:oMath>
                    </m:oMathPara>
                  </a14:m>
                  <a:endParaRPr lang="en-US" sz="3600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8147" y="1653375"/>
                  <a:ext cx="1334789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9079664" y="2398826"/>
                  <a:ext cx="2188933" cy="5232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∴</m:t>
                        </m:r>
                        <m:r>
                          <m:rPr>
                            <m:sty m:val="p"/>
                          </m:rPr>
                          <a:rPr lang="el-GR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E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ne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V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d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9664" y="2398826"/>
                  <a:ext cx="2188933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8432551" y="1660445"/>
                  <a:ext cx="1846531" cy="5132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∴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J</m:t>
                        </m:r>
                        <m:r>
                          <a:rPr lang="en-US" sz="2800" b="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neV</m:t>
                        </m:r>
                        <m:r>
                          <m:rPr>
                            <m:sty m:val="p"/>
                          </m:rPr>
                          <a:rPr lang="en-US" sz="2800" b="0" i="0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3600" baseline="-25000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2551" y="1660445"/>
                  <a:ext cx="1846531" cy="51328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9315147" y="3186513"/>
                  <a:ext cx="1737360" cy="1005840"/>
                </a:xfrm>
                <a:prstGeom prst="rect">
                  <a:avLst/>
                </a:prstGeom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∴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V</m:t>
                            </m:r>
                            <m:r>
                              <m:rPr>
                                <m:sty m:val="p"/>
                              </m:rPr>
                              <a:rPr lang="en-US" sz="2800" b="0" i="0" baseline="-25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d</m:t>
                            </m:r>
                            <m:r>
                              <a:rPr lang="en-US" sz="2800" b="0" i="0" baseline="-250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800" b="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E</m:t>
                            </m:r>
                          </m:den>
                        </m:f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μ</m:t>
                        </m:r>
                      </m:oMath>
                    </m:oMathPara>
                  </a14:m>
                  <a:endParaRPr lang="en-US" sz="20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5147" y="3186513"/>
                  <a:ext cx="1737360" cy="100584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0005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animBg="1"/>
      <p:bldP spid="7" grpId="0" animBg="1"/>
      <p:bldP spid="8" grpId="0" animBg="1"/>
      <p:bldP spid="15" grpId="0"/>
      <p:bldP spid="16" grpId="0"/>
      <p:bldP spid="17" grpId="0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Expression for thermal conductivity (K)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77428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It is defined as the rate of heat flow across a unit area of conductor per unit </a:t>
            </a:r>
          </a:p>
          <a:p>
            <a:pPr marL="287338" indent="0">
              <a:buNone/>
            </a:pPr>
            <a:r>
              <a:rPr lang="en-US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temperature gradient.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31180" y="1834018"/>
                <a:ext cx="4944213" cy="13596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Q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dT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dx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Watt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meter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Kelvin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1834018"/>
                <a:ext cx="4944213" cy="13596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355" y="3389973"/>
                <a:ext cx="4905837" cy="2399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400" dirty="0" smtClean="0">
                    <a:latin typeface="+mj-lt"/>
                    <a:cs typeface="Times New Roman" panose="02020603050405020304" pitchFamily="18" charset="0"/>
                  </a:rPr>
                  <a:t>Δ</a:t>
                </a:r>
                <a:r>
                  <a:rPr lang="en-US" sz="2400" dirty="0">
                    <a:latin typeface="+mj-lt"/>
                    <a:cs typeface="Times New Roman" panose="02020603050405020304" pitchFamily="18" charset="0"/>
                  </a:rPr>
                  <a:t>Q</a:t>
                </a:r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 = rate of heat flow (thermal energy)</a:t>
                </a:r>
              </a:p>
              <a:p>
                <a:endParaRPr lang="en-US" sz="2400" dirty="0">
                  <a:latin typeface="+mj-lt"/>
                  <a:cs typeface="Times New Roman" panose="02020603050405020304" pitchFamily="18" charset="0"/>
                </a:endParaRPr>
              </a:p>
              <a:p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A = Cross-sectional area of conductor</a:t>
                </a:r>
              </a:p>
              <a:p>
                <a:endParaRPr lang="en-US" sz="2400" dirty="0" smtClean="0">
                  <a:latin typeface="+mj-lt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dT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dx</m:t>
                              </m:r>
                            </m:den>
                          </m:f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temperature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gradient</m:t>
                      </m:r>
                    </m:oMath>
                  </m:oMathPara>
                </a14:m>
                <a:endParaRPr lang="en-US" sz="2400" dirty="0" smtClean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5" y="3389973"/>
                <a:ext cx="4905837" cy="2399503"/>
              </a:xfrm>
              <a:prstGeom prst="rect">
                <a:avLst/>
              </a:prstGeom>
              <a:blipFill>
                <a:blip r:embed="rId3"/>
                <a:stretch>
                  <a:fillRect l="-1863" t="-2284" r="-9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H="1">
            <a:off x="5048097" y="1514792"/>
            <a:ext cx="27296" cy="489954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1" idx="0"/>
          </p:cNvCxnSpPr>
          <p:nvPr/>
        </p:nvCxnSpPr>
        <p:spPr>
          <a:xfrm>
            <a:off x="6272406" y="1943525"/>
            <a:ext cx="3499151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5924388" y="1943525"/>
            <a:ext cx="3901760" cy="2103120"/>
            <a:chOff x="7724633" y="1943525"/>
            <a:chExt cx="3901760" cy="2103120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8024688" y="4044643"/>
              <a:ext cx="3601705" cy="2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/>
            <p:cNvSpPr/>
            <p:nvPr/>
          </p:nvSpPr>
          <p:spPr>
            <a:xfrm>
              <a:off x="7724633" y="1943525"/>
              <a:ext cx="696036" cy="2103120"/>
            </a:xfrm>
            <a:prstGeom prst="ellipse">
              <a:avLst/>
            </a:prstGeom>
            <a:ln w="38100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  <a:latin typeface="+mj-lt"/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9423539" y="1943525"/>
            <a:ext cx="696036" cy="2103120"/>
          </a:xfrm>
          <a:prstGeom prst="ellips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28661" y="3797487"/>
            <a:ext cx="3914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atin typeface="+mj-lt"/>
                <a:cs typeface="Times New Roman" panose="02020603050405020304" pitchFamily="18" charset="0"/>
              </a:rPr>
              <a:t>A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96524" y="1681914"/>
            <a:ext cx="3802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latin typeface="+mj-lt"/>
                <a:cs typeface="Times New Roman" panose="02020603050405020304" pitchFamily="18" charset="0"/>
              </a:rPr>
              <a:t>B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316459" y="1950988"/>
            <a:ext cx="0" cy="210175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391804" y="2733474"/>
            <a:ext cx="3738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l-GR" sz="2800" b="1" dirty="0" smtClean="0">
                <a:latin typeface="+mj-lt"/>
                <a:cs typeface="Times New Roman" panose="02020603050405020304" pitchFamily="18" charset="0"/>
              </a:rPr>
              <a:t>λ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790319" y="3635570"/>
            <a:ext cx="1490339" cy="531535"/>
            <a:chOff x="9702335" y="4022688"/>
            <a:chExt cx="1490339" cy="531535"/>
          </a:xfrm>
        </p:grpSpPr>
        <p:sp>
          <p:nvSpPr>
            <p:cNvPr id="18" name="TextBox 17"/>
            <p:cNvSpPr txBox="1"/>
            <p:nvPr/>
          </p:nvSpPr>
          <p:spPr>
            <a:xfrm>
              <a:off x="9702335" y="4031003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2060"/>
                  </a:solidFill>
                  <a:latin typeface="+mj-lt"/>
                </a:rPr>
                <a:t>e</a:t>
              </a:r>
              <a:r>
                <a:rPr lang="en-US" sz="2800" b="1" baseline="30000" dirty="0" smtClean="0">
                  <a:solidFill>
                    <a:srgbClr val="002060"/>
                  </a:solidFill>
                  <a:latin typeface="+mj-lt"/>
                </a:rPr>
                <a:t>-</a:t>
              </a:r>
              <a:endParaRPr lang="en-US" sz="2800" b="1" baseline="30000" dirty="0"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238351" y="4022688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2060"/>
                  </a:solidFill>
                  <a:latin typeface="+mj-lt"/>
                </a:rPr>
                <a:t>e</a:t>
              </a:r>
              <a:r>
                <a:rPr lang="en-US" sz="2800" b="1" baseline="30000" dirty="0" smtClean="0">
                  <a:solidFill>
                    <a:srgbClr val="002060"/>
                  </a:solidFill>
                  <a:latin typeface="+mj-lt"/>
                </a:rPr>
                <a:t>-</a:t>
              </a:r>
              <a:endParaRPr lang="en-US" sz="2800" b="1" baseline="30000" dirty="0"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749924" y="4022688"/>
              <a:ext cx="442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2060"/>
                  </a:solidFill>
                  <a:latin typeface="+mj-lt"/>
                </a:rPr>
                <a:t>e</a:t>
              </a:r>
              <a:r>
                <a:rPr lang="en-US" sz="2800" b="1" baseline="30000" dirty="0" smtClean="0">
                  <a:solidFill>
                    <a:srgbClr val="002060"/>
                  </a:solidFill>
                  <a:latin typeface="+mj-lt"/>
                </a:rPr>
                <a:t>-</a:t>
              </a:r>
              <a:endParaRPr lang="en-US" sz="2800" b="1" baseline="30000" dirty="0">
                <a:solidFill>
                  <a:srgbClr val="002060"/>
                </a:solidFill>
                <a:latin typeface="+mj-lt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10062135" y="3549068"/>
            <a:ext cx="13789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Higher</a:t>
            </a:r>
          </a:p>
          <a:p>
            <a:pPr algn="ctr"/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Temp. </a:t>
            </a:r>
            <a:r>
              <a:rPr lang="en-US" sz="24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(T)</a:t>
            </a:r>
            <a:endParaRPr lang="en-US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975672" y="1570443"/>
            <a:ext cx="18325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Lower Temp. 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(T-</a:t>
            </a:r>
            <a:r>
              <a:rPr lang="en-US" sz="2400" dirty="0" err="1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dT</a:t>
            </a:r>
            <a:r>
              <a:rPr lang="en-US" sz="24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)</a:t>
            </a:r>
            <a:endParaRPr lang="en-US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681562" y="4946500"/>
            <a:ext cx="369487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n </a:t>
            </a:r>
            <a:r>
              <a:rPr lang="en-US" sz="28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=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+mj-lt"/>
                <a:cs typeface="Times New Roman" panose="02020603050405020304" pitchFamily="18" charset="0"/>
              </a:rPr>
              <a:t>density of electrons</a:t>
            </a:r>
          </a:p>
          <a:p>
            <a:endParaRPr lang="en-US" sz="2800" dirty="0">
              <a:latin typeface="+mj-lt"/>
              <a:cs typeface="Times New Roman" panose="02020603050405020304" pitchFamily="18" charset="0"/>
            </a:endParaRPr>
          </a:p>
          <a:p>
            <a:r>
              <a:rPr lang="en-US" sz="2800" dirty="0" smtClean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v =</a:t>
            </a:r>
            <a:r>
              <a:rPr lang="en-US" sz="2800" dirty="0" smtClean="0">
                <a:latin typeface="+mj-lt"/>
                <a:cs typeface="Times New Roman" panose="02020603050405020304" pitchFamily="18" charset="0"/>
              </a:rPr>
              <a:t> velocity of electrons</a:t>
            </a:r>
          </a:p>
        </p:txBody>
      </p:sp>
    </p:spTree>
    <p:extLst>
      <p:ext uri="{BB962C8B-B14F-4D97-AF65-F5344CB8AC3E}">
        <p14:creationId xmlns:p14="http://schemas.microsoft.com/office/powerpoint/2010/main" val="211784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11022E-16 L -0.00013 -0.27199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6" grpId="0" build="p"/>
      <p:bldP spid="12" grpId="0" animBg="1"/>
      <p:bldP spid="13" grpId="0"/>
      <p:bldP spid="14" grpId="0"/>
      <p:bldP spid="16" grpId="0"/>
      <p:bldP spid="21" grpId="0"/>
      <p:bldP spid="22" grpId="0"/>
      <p:bldP spid="2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Expression for thermal conductivity (K)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46967" y="905354"/>
                <a:ext cx="4860626" cy="62408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Average kinetic energy at 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+mj-lt"/>
                    <a:cs typeface="Times New Roman" panose="02020603050405020304" pitchFamily="18" charset="0"/>
                  </a:rPr>
                  <a:t>A </a:t>
                </a:r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K</m:t>
                    </m:r>
                    <m:r>
                      <m:rPr>
                        <m:sty m:val="p"/>
                      </m:rPr>
                      <a:rPr lang="en-US" sz="2400" b="0" i="0" baseline="-250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a:rPr lang="en-US" sz="24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67" y="905354"/>
                <a:ext cx="4860626" cy="624082"/>
              </a:xfrm>
              <a:prstGeom prst="rect">
                <a:avLst/>
              </a:prstGeom>
              <a:blipFill>
                <a:blip r:embed="rId2"/>
                <a:stretch>
                  <a:fillRect l="-1877" b="-865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144614" y="905354"/>
                <a:ext cx="5515228" cy="62408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Average kinetic energy at 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+mj-lt"/>
                    <a:cs typeface="Times New Roman" panose="02020603050405020304" pitchFamily="18" charset="0"/>
                  </a:rPr>
                  <a:t>B </a:t>
                </a:r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a:rPr lang="en-US" sz="24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K</m:t>
                    </m:r>
                    <m:r>
                      <m:rPr>
                        <m:sty m:val="p"/>
                      </m:rPr>
                      <a:rPr lang="en-US" sz="2400" b="0" i="0" baseline="-250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B</m:t>
                    </m:r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T</m:t>
                    </m:r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dt</m:t>
                    </m:r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14" y="905354"/>
                <a:ext cx="5515228" cy="624082"/>
              </a:xfrm>
              <a:prstGeom prst="rect">
                <a:avLst/>
              </a:prstGeom>
              <a:blipFill>
                <a:blip r:embed="rId3"/>
                <a:stretch>
                  <a:fillRect l="-1654" b="-865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546968" y="1871685"/>
            <a:ext cx="49257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The excess energy carried by electrons</a:t>
            </a:r>
          </a:p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in traveling from point A to B 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46967" y="2786451"/>
                <a:ext cx="3342862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US" sz="2400" b="0" i="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US" sz="2400" b="0" i="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B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dT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67" y="2786451"/>
                <a:ext cx="3342862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5785636" y="1931597"/>
            <a:ext cx="0" cy="4468154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46967" y="4558846"/>
            <a:ext cx="52386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  <a:cs typeface="Times New Roman" panose="02020603050405020304" pitchFamily="18" charset="0"/>
              </a:rPr>
              <a:t>The electrons travel in all 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directions</a:t>
            </a:r>
          </a:p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crossing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unit area from A to B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46966" y="5494702"/>
                <a:ext cx="1383433" cy="786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.  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nv</m:t>
                      </m:r>
                    </m:oMath>
                  </m:oMathPara>
                </a14:m>
                <a:endParaRPr lang="en-US" sz="24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66" y="5494702"/>
                <a:ext cx="1383433" cy="786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144614" y="1783809"/>
            <a:ext cx="55437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+mj-lt"/>
                <a:cs typeface="Times New Roman" panose="02020603050405020304" pitchFamily="18" charset="0"/>
              </a:rPr>
              <a:t>So, excess energy transferred from A to B </a:t>
            </a:r>
            <a:endParaRPr lang="en-US" sz="2400" dirty="0" smtClean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per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unit area in unit time is: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144614" y="2733296"/>
                <a:ext cx="2438616" cy="11555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nv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US" sz="2400" b="0" i="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dT</m:t>
                      </m:r>
                    </m:oMath>
                  </m:oMathPara>
                </a14:m>
                <a:endParaRPr lang="en-US" sz="2400" dirty="0">
                  <a:latin typeface="+mj-lt"/>
                  <a:cs typeface="Times New Roman" panose="02020603050405020304" pitchFamily="18" charset="0"/>
                </a:endParaRPr>
              </a:p>
              <a:p>
                <a:endParaRPr lang="en-US" sz="2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614" y="2733296"/>
                <a:ext cx="2438616" cy="11555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301632" y="2747551"/>
                <a:ext cx="1985672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nvK</m:t>
                      </m:r>
                      <m:r>
                        <m:rPr>
                          <m:sty m:val="p"/>
                        </m:rPr>
                        <a:rPr lang="en-US" sz="2400" b="0" i="0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dT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632" y="2747551"/>
                <a:ext cx="1985672" cy="7838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6185558" y="3726705"/>
            <a:ext cx="55028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Similarly, deficiency of energy from B to A </a:t>
            </a:r>
          </a:p>
          <a:p>
            <a:pPr algn="just"/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per unit time is: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185558" y="4791914"/>
                <a:ext cx="1951496" cy="783804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nvK</m:t>
                      </m:r>
                      <m:r>
                        <m:rPr>
                          <m:sty m:val="p"/>
                        </m:rPr>
                        <a:rPr lang="en-US" sz="2400" b="0" i="0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dT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558" y="4791914"/>
                <a:ext cx="1951496" cy="7838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46967" y="3684697"/>
                <a:ext cx="2559090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US" sz="2400" b="0" i="0" baseline="-25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US" sz="2400" b="0" i="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B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dT</m:t>
                      </m:r>
                    </m:oMath>
                  </m:oMathPara>
                </a14:m>
                <a:endParaRPr lang="en-US" sz="24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67" y="3684697"/>
                <a:ext cx="2559090" cy="7838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V="1">
            <a:off x="9726796" y="3552405"/>
            <a:ext cx="0" cy="10058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9710754" y="4557702"/>
            <a:ext cx="10058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9726793" y="3729431"/>
            <a:ext cx="822960" cy="8229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942207" y="4510532"/>
            <a:ext cx="822960" cy="8229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8719567" y="4557702"/>
            <a:ext cx="10058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9726796" y="4519833"/>
            <a:ext cx="6255" cy="10058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0670927" y="4157145"/>
                <a:ext cx="580607" cy="730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𝐧</m:t>
                          </m:r>
                          <m:r>
                            <a:rPr lang="en-US" sz="24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0927" y="4157145"/>
                <a:ext cx="580607" cy="7301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14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uiExpand="1" build="p"/>
      <p:bldP spid="7" grpId="0"/>
      <p:bldP spid="10" grpId="0" uiExpand="1" build="p"/>
      <p:bldP spid="11" grpId="0"/>
      <p:bldP spid="12" grpId="0" uiExpand="1" build="p"/>
      <p:bldP spid="13" grpId="0"/>
      <p:bldP spid="14" grpId="0"/>
      <p:bldP spid="15" grpId="0" uiExpand="1" build="p"/>
      <p:bldP spid="16" grpId="0" animBg="1"/>
      <p:bldP spid="17" grpId="0"/>
      <p:bldP spid="37" grpId="0"/>
      <p:bldP spid="37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Expression for thermal conductivity (K)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9786" y="940257"/>
            <a:ext cx="53237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The rate of heat flow can be defined as the </a:t>
            </a:r>
          </a:p>
          <a:p>
            <a:pPr algn="just"/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net energy transferred from A to B per unit </a:t>
            </a:r>
          </a:p>
          <a:p>
            <a:pPr algn="just"/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area per unit time:</a:t>
            </a:r>
            <a:endParaRPr lang="en-US" sz="2400" dirty="0"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650806" y="827826"/>
            <a:ext cx="0" cy="558319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9785" y="2683542"/>
                <a:ext cx="5120569" cy="9221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∴∆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1 </m:t>
                          </m:r>
                        </m:num>
                        <m:den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nvK</m:t>
                      </m:r>
                      <m:r>
                        <m:rPr>
                          <m:sty m:val="p"/>
                        </m:rPr>
                        <a:rPr lang="en-US" sz="2400" b="0" i="0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dT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1 </m:t>
                              </m:r>
                            </m:num>
                            <m:den>
                              <m: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nvK</m:t>
                          </m:r>
                          <m:r>
                            <m:rPr>
                              <m:sty m:val="p"/>
                            </m:rPr>
                            <a:rPr lang="en-US" sz="2400" baseline="-25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dT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85" y="2683542"/>
                <a:ext cx="5120569" cy="9221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9786" y="3747757"/>
                <a:ext cx="3733953" cy="9221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∴∆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nvKBdT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86" y="3747757"/>
                <a:ext cx="3733953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22198" y="4811972"/>
                <a:ext cx="2656433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∴∆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nvK</m:t>
                      </m:r>
                      <m:r>
                        <m:rPr>
                          <m:sty m:val="p"/>
                        </m:rPr>
                        <a:rPr lang="en-US" sz="2400" b="0" i="0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dT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98" y="4811972"/>
                <a:ext cx="2656433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5800637" y="934542"/>
            <a:ext cx="63339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We know thermal conductivity k is defined as: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800637" y="1660798"/>
                <a:ext cx="2253164" cy="1150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∆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Q</m:t>
                          </m:r>
                        </m:num>
                        <m:den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dT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dx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637" y="1660798"/>
                <a:ext cx="2253164" cy="11506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7863373" y="1744446"/>
            <a:ext cx="33863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Here, dx can be written as </a:t>
            </a:r>
          </a:p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mean free path (</a:t>
            </a:r>
            <a:r>
              <a:rPr lang="el-GR" sz="2400" dirty="0" smtClean="0">
                <a:latin typeface="+mj-lt"/>
                <a:cs typeface="Times New Roman" panose="02020603050405020304" pitchFamily="18" charset="0"/>
              </a:rPr>
              <a:t>λ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) </a:t>
            </a:r>
            <a:endParaRPr lang="en-US" sz="2400" dirty="0"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941261" y="3045044"/>
            <a:ext cx="2308445" cy="1341765"/>
            <a:chOff x="7078443" y="2876604"/>
            <a:chExt cx="4195187" cy="2109218"/>
          </a:xfrm>
        </p:grpSpPr>
        <p:cxnSp>
          <p:nvCxnSpPr>
            <p:cNvPr id="13" name="Straight Connector 12"/>
            <p:cNvCxnSpPr>
              <a:stCxn id="19" idx="0"/>
            </p:cNvCxnSpPr>
            <p:nvPr/>
          </p:nvCxnSpPr>
          <p:spPr>
            <a:xfrm>
              <a:off x="7426461" y="2876604"/>
              <a:ext cx="3499151" cy="0"/>
            </a:xfrm>
            <a:prstGeom prst="line">
              <a:avLst/>
            </a:prstGeom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7078443" y="2876604"/>
              <a:ext cx="3901760" cy="2103120"/>
              <a:chOff x="7724633" y="1943525"/>
              <a:chExt cx="3901760" cy="210312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flipV="1">
                <a:off x="8024688" y="4044643"/>
                <a:ext cx="3601705" cy="2"/>
              </a:xfrm>
              <a:prstGeom prst="line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/>
              <p:nvPr/>
            </p:nvSpPr>
            <p:spPr>
              <a:xfrm>
                <a:off x="7724633" y="1943525"/>
                <a:ext cx="696036" cy="2103120"/>
              </a:xfrm>
              <a:prstGeom prst="ellips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C00000"/>
                  </a:solidFill>
                  <a:latin typeface="+mj-lt"/>
                </a:endParaRPr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10577594" y="2876604"/>
              <a:ext cx="696036" cy="2103120"/>
            </a:xfrm>
            <a:prstGeom prst="ellipse">
              <a:avLst/>
            </a:prstGeom>
            <a:ln w="38100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  <a:latin typeface="+mj-lt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8470514" y="2884067"/>
              <a:ext cx="0" cy="2101755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8488472" y="3404944"/>
              <a:ext cx="653134" cy="8224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l-GR" sz="2800" dirty="0" smtClean="0">
                  <a:latin typeface="+mj-lt"/>
                  <a:cs typeface="Times New Roman" panose="02020603050405020304" pitchFamily="18" charset="0"/>
                </a:rPr>
                <a:t>λ</a:t>
              </a:r>
              <a:endParaRPr lang="en-US" dirty="0">
                <a:latin typeface="+mj-lt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800297" y="2966229"/>
                <a:ext cx="2772523" cy="1389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24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4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nvK</m:t>
                          </m:r>
                          <m:r>
                            <m:rPr>
                              <m:sty m:val="p"/>
                            </m:rPr>
                            <a:rPr lang="en-US" sz="2400" b="0" i="0" baseline="-25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dT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+mj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rgbClr val="FF0000"/>
                              </a:solidFill>
                              <a:latin typeface="+mj-lt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dT</m:t>
                                  </m:r>
                                  <m:r>
                                    <a:rPr lang="en-US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λ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297" y="2966229"/>
                <a:ext cx="2772523" cy="13898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800297" y="4711100"/>
                <a:ext cx="2451377" cy="898964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nvK</m:t>
                      </m:r>
                      <m:r>
                        <m:rPr>
                          <m:sty m:val="p"/>
                        </m:rPr>
                        <a:rPr lang="en-US" sz="2800" b="0" i="0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l-GR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λ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297" y="4711100"/>
                <a:ext cx="2451377" cy="8989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7391332" y="3471738"/>
            <a:ext cx="39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/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84660" y="3027201"/>
            <a:ext cx="392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/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84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dvAuto="0"/>
      <p:bldP spid="6" grpId="0"/>
      <p:bldP spid="7" grpId="0"/>
      <p:bldP spid="8" grpId="0"/>
      <p:bldP spid="9" grpId="0"/>
      <p:bldP spid="10" grpId="0"/>
      <p:bldP spid="11" grpId="0" uiExpand="1" build="p"/>
      <p:bldP spid="20" grpId="0"/>
      <p:bldP spid="21" grpId="0" animBg="1"/>
      <p:bldP spid="3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cs typeface="Times New Roman" panose="02020603050405020304" pitchFamily="18" charset="0"/>
              </a:rPr>
              <a:t>Wiedemann</a:t>
            </a:r>
            <a:r>
              <a:rPr lang="en-US" sz="3600" dirty="0">
                <a:cs typeface="Times New Roman" panose="02020603050405020304" pitchFamily="18" charset="0"/>
              </a:rPr>
              <a:t>-Franz law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1180" y="790874"/>
            <a:ext cx="11929641" cy="774287"/>
          </a:xfrm>
        </p:spPr>
        <p:txBody>
          <a:bodyPr/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This law states that the ratio of thermal conductivity to electrical conductivity is directly </a:t>
            </a:r>
          </a:p>
          <a:p>
            <a:pPr marL="287338" indent="0">
              <a:buNone/>
            </a:pP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prepositional to the absolute temperature.</a:t>
            </a:r>
            <a:endParaRPr lang="en-US" sz="2400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8006" y="1782863"/>
                <a:ext cx="1684500" cy="783804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.  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K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σ</m:t>
                          </m:r>
                        </m:den>
                      </m:f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T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06" y="1782863"/>
                <a:ext cx="1684500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73137" y="2784369"/>
                <a:ext cx="1713866" cy="783804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K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σ</m:t>
                          </m:r>
                        </m:den>
                      </m:f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L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T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37" y="2784369"/>
                <a:ext cx="1713866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58006" y="3683340"/>
            <a:ext cx="2846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L = Lorentz number</a:t>
            </a:r>
            <a:endParaRPr lang="en-US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004625" y="1650571"/>
            <a:ext cx="0" cy="467723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29610" y="5159143"/>
                <a:ext cx="2000804" cy="854145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σ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ne</m:t>
                          </m:r>
                          <m:r>
                            <a:rPr lang="en-US" sz="2400" b="0" i="0" baseline="3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λV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K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10" y="5159143"/>
                <a:ext cx="2000804" cy="8541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29610" y="4260172"/>
                <a:ext cx="2294154" cy="783804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US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US" sz="2400" b="0" i="0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l-GR" sz="2400" b="0" i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λ</m:t>
                      </m:r>
                    </m:oMath>
                  </m:oMathPara>
                </a14:m>
                <a:endParaRPr lang="en-US" sz="24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10" y="4260172"/>
                <a:ext cx="2294154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652372" y="1782863"/>
            <a:ext cx="2411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By, taking ratio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346422" y="2411171"/>
                <a:ext cx="2725168" cy="1330814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K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σ</m:t>
                          </m:r>
                        </m:den>
                      </m:f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nVK</m:t>
                          </m:r>
                          <m:r>
                            <m:rPr>
                              <m:sty m:val="p"/>
                            </m:rPr>
                            <a:rPr lang="en-US" sz="2400" b="0" i="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l-GR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+mj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+mj-lt"/>
                            </a:rPr>
                            <m:t> </m:t>
                          </m:r>
                        </m:num>
                        <m:den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ne</m:t>
                              </m:r>
                              <m:r>
                                <a:rPr lang="en-US" sz="2400" b="0" i="0" baseline="30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λV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K</m:t>
                              </m:r>
                              <m:r>
                                <m:rPr>
                                  <m:sty m:val="p"/>
                                </m:rPr>
                                <a:rPr lang="en-US" sz="2400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B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422" y="2411171"/>
                <a:ext cx="2725168" cy="1330814"/>
              </a:xfrm>
              <a:prstGeom prst="rect">
                <a:avLst/>
              </a:prstGeom>
              <a:blipFill>
                <a:blip r:embed="rId6"/>
                <a:stretch>
                  <a:fillRect b="-45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4980530" y="2450209"/>
            <a:ext cx="37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latin typeface="+mj-lt"/>
              </a:rPr>
              <a:t>/</a:t>
            </a:r>
            <a:endParaRPr 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8266" y="2945848"/>
            <a:ext cx="371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/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98110" y="2459852"/>
            <a:ext cx="37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latin typeface="+mj-lt"/>
              </a:rPr>
              <a:t>/</a:t>
            </a:r>
            <a:endParaRPr lang="en-US" sz="1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9307" y="2945849"/>
            <a:ext cx="371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/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32262" y="2943983"/>
            <a:ext cx="371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+mj-lt"/>
              </a:rPr>
              <a:t>/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89223" y="2444207"/>
            <a:ext cx="37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latin typeface="+mj-lt"/>
              </a:rPr>
              <a:t>/</a:t>
            </a:r>
            <a:endParaRPr lang="en-US" sz="1400" dirty="0">
              <a:solidFill>
                <a:srgbClr val="FF000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346422" y="3775021"/>
                <a:ext cx="2626882" cy="87402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K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σ</m:t>
                          </m:r>
                        </m:den>
                      </m:f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K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baseline="-25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B</m:t>
                                  </m:r>
                                  <m:r>
                                    <a:rPr lang="en-US" sz="2400" b="0" i="0" baseline="-250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400" dirty="0">
                                      <a:solidFill>
                                        <a:srgbClr val="FF0000"/>
                                      </a:solidFill>
                                      <a:latin typeface="+mj-lt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400" b="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e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T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422" y="3775021"/>
                <a:ext cx="2626882" cy="8740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346422" y="5043976"/>
                <a:ext cx="1539415" cy="783804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∴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K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σ</m:t>
                          </m:r>
                        </m:den>
                      </m:f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L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T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422" y="5043976"/>
                <a:ext cx="1539415" cy="7838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>
            <a:off x="6356487" y="1650571"/>
            <a:ext cx="0" cy="4677237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588249" y="1832070"/>
            <a:ext cx="52118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Theoretical value of L: </a:t>
            </a:r>
            <a:r>
              <a:rPr lang="en-US" sz="24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1.12 × 10</a:t>
            </a:r>
            <a:r>
              <a:rPr lang="en-US" sz="2400" baseline="30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-8</a:t>
            </a:r>
            <a:r>
              <a:rPr lang="en-US" sz="24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W</a:t>
            </a:r>
            <a:r>
              <a:rPr lang="el-GR" sz="24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Ω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/K</a:t>
            </a:r>
            <a:r>
              <a:rPr lang="en-US" sz="2400" baseline="300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2</a:t>
            </a:r>
          </a:p>
          <a:p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88249" y="2608801"/>
            <a:ext cx="54725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Experimental value of L: </a:t>
            </a:r>
            <a:r>
              <a:rPr lang="en-US" sz="2400" dirty="0" smtClean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2.44 </a:t>
            </a:r>
            <a:r>
              <a:rPr lang="en-US" sz="24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× 10</a:t>
            </a:r>
            <a:r>
              <a:rPr lang="en-US" sz="2400" baseline="300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-8</a:t>
            </a:r>
            <a:r>
              <a:rPr lang="en-US" sz="2400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W</a:t>
            </a:r>
            <a:r>
              <a:rPr lang="el-GR" sz="24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Ω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/K</a:t>
            </a:r>
            <a:r>
              <a:rPr lang="en-US" sz="2400" baseline="300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2</a:t>
            </a:r>
          </a:p>
          <a:p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88249" y="3385532"/>
            <a:ext cx="5211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Theoretical and experimental values of L </a:t>
            </a:r>
          </a:p>
          <a:p>
            <a:r>
              <a:rPr lang="en-US" sz="2400" dirty="0" smtClean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doesn’t match with each other.</a:t>
            </a:r>
            <a:endParaRPr lang="en-US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4299" y="4421706"/>
            <a:ext cx="5245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So, Assumption is wrong that all electrons </a:t>
            </a:r>
            <a:endParaRPr lang="en-US" dirty="0" smtClean="0"/>
          </a:p>
          <a:p>
            <a:r>
              <a:rPr lang="en-US" dirty="0" smtClean="0"/>
              <a:t>contributes </a:t>
            </a:r>
            <a:r>
              <a:rPr lang="en-US" dirty="0"/>
              <a:t>in thermal conductivity.</a:t>
            </a:r>
          </a:p>
        </p:txBody>
      </p:sp>
    </p:spTree>
    <p:extLst>
      <p:ext uri="{BB962C8B-B14F-4D97-AF65-F5344CB8AC3E}">
        <p14:creationId xmlns:p14="http://schemas.microsoft.com/office/powerpoint/2010/main" val="233491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0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animBg="1"/>
      <p:bldP spid="7" grpId="0"/>
      <p:bldP spid="9" grpId="0" animBg="1"/>
      <p:bldP spid="10" grpId="0" animBg="1"/>
      <p:bldP spid="11" grpId="0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 animBg="1"/>
      <p:bldP spid="20" grpId="0" animBg="1"/>
      <p:bldP spid="22" grpId="0"/>
      <p:bldP spid="24" grpId="0"/>
      <p:bldP spid="26" grpId="0" uiExpand="1" build="p"/>
      <p:bldP spid="2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Success of free electron </a:t>
            </a:r>
            <a:r>
              <a:rPr lang="en-US" dirty="0" smtClean="0">
                <a:cs typeface="Times New Roman" panose="02020603050405020304" pitchFamily="18" charset="0"/>
              </a:rPr>
              <a:t>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3640317"/>
          </a:xfrm>
        </p:spPr>
        <p:txBody>
          <a:bodyPr/>
          <a:lstStyle/>
          <a:p>
            <a:r>
              <a:rPr lang="en-US" dirty="0">
                <a:latin typeface="+mj-lt"/>
                <a:cs typeface="Times New Roman" panose="02020603050405020304" pitchFamily="18" charset="0"/>
              </a:rPr>
              <a:t>It verifies ohm’s law.</a:t>
            </a:r>
          </a:p>
          <a:p>
            <a:endParaRPr lang="en-US" dirty="0">
              <a:latin typeface="+mj-lt"/>
              <a:cs typeface="Times New Roman" panose="02020603050405020304" pitchFamily="18" charset="0"/>
            </a:endParaRPr>
          </a:p>
          <a:p>
            <a:r>
              <a:rPr lang="en-US" dirty="0">
                <a:latin typeface="+mj-lt"/>
                <a:cs typeface="Times New Roman" panose="02020603050405020304" pitchFamily="18" charset="0"/>
              </a:rPr>
              <a:t>It explains the thermal and electrical conductivities of a metal.</a:t>
            </a:r>
          </a:p>
          <a:p>
            <a:endParaRPr lang="en-US" dirty="0">
              <a:latin typeface="+mj-lt"/>
              <a:cs typeface="Times New Roman" panose="02020603050405020304" pitchFamily="18" charset="0"/>
            </a:endParaRPr>
          </a:p>
          <a:p>
            <a:r>
              <a:rPr lang="en-US" dirty="0">
                <a:latin typeface="+mj-lt"/>
                <a:cs typeface="Times New Roman" panose="02020603050405020304" pitchFamily="18" charset="0"/>
              </a:rPr>
              <a:t>It helps to deduce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Wiedemann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– Franz law.</a:t>
            </a:r>
          </a:p>
          <a:p>
            <a:endParaRPr lang="en-US" dirty="0">
              <a:latin typeface="+mj-lt"/>
              <a:cs typeface="Times New Roman" panose="02020603050405020304" pitchFamily="18" charset="0"/>
            </a:endParaRPr>
          </a:p>
          <a:p>
            <a:r>
              <a:rPr lang="en-US" dirty="0">
                <a:latin typeface="+mj-lt"/>
                <a:cs typeface="Times New Roman" panose="02020603050405020304" pitchFamily="18" charset="0"/>
              </a:rPr>
              <a:t>It explains optical properties of metals.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740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301240" y="1005839"/>
            <a:ext cx="7589520" cy="4524315"/>
          </a:xfrm>
          <a:prstGeom prst="rect">
            <a:avLst/>
          </a:prstGeom>
          <a:solidFill>
            <a:srgbClr val="45C4FD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63550" indent="-4635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Density </a:t>
            </a:r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of </a:t>
            </a: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states</a:t>
            </a:r>
          </a:p>
          <a:p>
            <a:pPr marL="463550" indent="-4635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Effective mass of an electron</a:t>
            </a:r>
          </a:p>
          <a:p>
            <a:pPr marL="463550" indent="-4635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Fermi level and fermi function</a:t>
            </a:r>
          </a:p>
          <a:p>
            <a:pPr marL="463550" indent="-4635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Carrier concentration in metals</a:t>
            </a:r>
          </a:p>
          <a:p>
            <a:pPr marL="463550" indent="-4635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Phonon</a:t>
            </a:r>
          </a:p>
          <a:p>
            <a:pPr marL="463550" indent="-4635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463550" indent="-4635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463550" indent="-4635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24608" y="0"/>
            <a:ext cx="1742785" cy="923330"/>
          </a:xfrm>
          <a:prstGeom prst="rect">
            <a:avLst/>
          </a:prstGeom>
        </p:spPr>
        <p:txBody>
          <a:bodyPr wrap="none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sz="5400" b="1" dirty="0">
                <a:gradFill flip="none" rotWithShape="1">
                  <a:gsLst>
                    <a:gs pos="0">
                      <a:srgbClr val="B00000">
                        <a:shade val="30000"/>
                        <a:satMod val="115000"/>
                      </a:srgbClr>
                    </a:gs>
                    <a:gs pos="50000">
                      <a:srgbClr val="B00000">
                        <a:shade val="67500"/>
                        <a:satMod val="115000"/>
                      </a:srgbClr>
                    </a:gs>
                    <a:gs pos="100000">
                      <a:srgbClr val="B0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cs typeface="Times New Roman" panose="02020603050405020304" pitchFamily="18" charset="0"/>
              </a:rPr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31927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Drawbacks of classical free electron 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689954"/>
                <a:ext cx="11929641" cy="5590565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Theoratical value of specific heat and electronic specific heat of metal based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  <m: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  <a:latin typeface="+mj-lt"/>
                    <a:cs typeface="Times New Roman" panose="02020603050405020304" pitchFamily="18" charset="0"/>
                  </a:rPr>
                  <a:t>  </a:t>
                </a:r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is not in </a:t>
                </a:r>
              </a:p>
              <a:p>
                <a:pPr marL="231775" indent="0">
                  <a:lnSpc>
                    <a:spcPct val="100000"/>
                  </a:lnSpc>
                  <a:buNone/>
                </a:pPr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agreement with the experimental value 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+mj-lt"/>
                    <a:cs typeface="Times New Roman" panose="02020603050405020304" pitchFamily="18" charset="0"/>
                  </a:rPr>
                  <a:t>(10</a:t>
                </a:r>
                <a:r>
                  <a:rPr lang="en-US" sz="2400" baseline="30000" dirty="0" smtClean="0">
                    <a:solidFill>
                      <a:srgbClr val="FF0000"/>
                    </a:solidFill>
                    <a:latin typeface="+mj-lt"/>
                    <a:cs typeface="Times New Roman" panose="02020603050405020304" pitchFamily="18" charset="0"/>
                  </a:rPr>
                  <a:t>-4 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+mj-lt"/>
                    <a:cs typeface="Times New Roman" panose="02020603050405020304" pitchFamily="18" charset="0"/>
                  </a:rPr>
                  <a:t>RT)</a:t>
                </a:r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The classical free electron theory can’t explain electrical conductivity of insulators and </a:t>
                </a:r>
              </a:p>
              <a:p>
                <a:pPr marL="231775" indent="0">
                  <a:lnSpc>
                    <a:spcPct val="100000"/>
                  </a:lnSpc>
                  <a:buNone/>
                </a:pPr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semiconductors.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According to classical theory,</a:t>
                </a:r>
                <a:r>
                  <a:rPr lang="en-US" sz="2400" dirty="0">
                    <a:latin typeface="+mj-lt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K</m:t>
                        </m:r>
                        <m: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σ</m:t>
                        </m:r>
                        <m: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T</m:t>
                    </m:r>
                  </m:oMath>
                </a14:m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 is constant at all temperature. But, this is not constant at </a:t>
                </a:r>
              </a:p>
              <a:p>
                <a:pPr marL="231775" indent="0">
                  <a:lnSpc>
                    <a:spcPct val="100000"/>
                  </a:lnSpc>
                  <a:buNone/>
                </a:pPr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low temperature.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It failed to explain the superconductivity and magnetic susceptibility 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+mj-lt"/>
                    <a:cs typeface="Times New Roman" panose="02020603050405020304" pitchFamily="18" charset="0"/>
                  </a:rPr>
                  <a:t>(</a:t>
                </a:r>
                <a:r>
                  <a:rPr lang="el-GR" sz="2400" dirty="0" smtClean="0">
                    <a:solidFill>
                      <a:srgbClr val="FF0000"/>
                    </a:solidFill>
                    <a:latin typeface="+mj-lt"/>
                    <a:cs typeface="Times New Roman" panose="02020603050405020304" pitchFamily="18" charset="0"/>
                  </a:rPr>
                  <a:t>χ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+mj-lt"/>
                    <a:cs typeface="Times New Roman" panose="02020603050405020304" pitchFamily="18" charset="0"/>
                  </a:rPr>
                  <a:t>)</a:t>
                </a:r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The phenomena such as photoelectric effect, Compton effect and black body radiation can’t be</a:t>
                </a:r>
              </a:p>
              <a:p>
                <a:pPr marL="285750" indent="0">
                  <a:lnSpc>
                    <a:spcPct val="100000"/>
                  </a:lnSpc>
                  <a:buNone/>
                </a:pPr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explained.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According to classical free electron theory, the electrical conductivity 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+mj-lt"/>
                    <a:cs typeface="Times New Roman" panose="02020603050405020304" pitchFamily="18" charset="0"/>
                  </a:rPr>
                  <a:t>(</a:t>
                </a:r>
                <a:r>
                  <a:rPr lang="el-GR" sz="2400" dirty="0" smtClean="0">
                    <a:solidFill>
                      <a:srgbClr val="FF0000"/>
                    </a:solidFill>
                    <a:latin typeface="+mj-lt"/>
                    <a:cs typeface="Times New Roman" panose="02020603050405020304" pitchFamily="18" charset="0"/>
                  </a:rPr>
                  <a:t>σ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+mj-lt"/>
                    <a:cs typeface="Times New Roman" panose="02020603050405020304" pitchFamily="18" charset="0"/>
                  </a:rPr>
                  <a:t>) </a:t>
                </a:r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proportional to the </a:t>
                </a:r>
              </a:p>
              <a:p>
                <a:pPr marL="228600" indent="0">
                  <a:lnSpc>
                    <a:spcPct val="100000"/>
                  </a:lnSpc>
                  <a:buNone/>
                </a:pPr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free electron density 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+mj-lt"/>
                    <a:cs typeface="Times New Roman" panose="02020603050405020304" pitchFamily="18" charset="0"/>
                  </a:rPr>
                  <a:t>(n)</a:t>
                </a:r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. But it failed to explain for different metals.</a:t>
                </a:r>
                <a:endParaRPr lang="en-US" sz="2400" dirty="0" smtClean="0">
                  <a:solidFill>
                    <a:srgbClr val="FF0000"/>
                  </a:solidFill>
                  <a:latin typeface="+mj-lt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689954"/>
                <a:ext cx="11929641" cy="5590565"/>
              </a:xfrm>
              <a:blipFill>
                <a:blip r:embed="rId2"/>
                <a:stretch>
                  <a:fillRect l="-716" r="-511" b="-5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86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Times New Roman" panose="02020603050405020304" pitchFamily="18" charset="0"/>
              </a:rPr>
              <a:t>Quantum </a:t>
            </a:r>
            <a:r>
              <a:rPr lang="en-US" dirty="0">
                <a:cs typeface="Times New Roman" panose="02020603050405020304" pitchFamily="18" charset="0"/>
              </a:rPr>
              <a:t>free electron theory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8994" y="863444"/>
            <a:ext cx="12001827" cy="5005093"/>
          </a:xfrm>
        </p:spPr>
        <p:txBody>
          <a:bodyPr/>
          <a:lstStyle/>
          <a:p>
            <a:r>
              <a:rPr lang="en-US" dirty="0" smtClean="0">
                <a:latin typeface="+mj-lt"/>
                <a:cs typeface="Times New Roman" panose="02020603050405020304" pitchFamily="18" charset="0"/>
              </a:rPr>
              <a:t>After the failure of classical free electron theory for electrical, optical and thermal </a:t>
            </a:r>
          </a:p>
          <a:p>
            <a:pPr marL="285750" indent="0">
              <a:buNone/>
            </a:pPr>
            <a:r>
              <a:rPr lang="en-US" dirty="0" smtClean="0">
                <a:latin typeface="+mj-lt"/>
                <a:cs typeface="Times New Roman" panose="02020603050405020304" pitchFamily="18" charset="0"/>
              </a:rPr>
              <a:t>properties of metal, modification became necessary.</a:t>
            </a:r>
          </a:p>
          <a:p>
            <a:endParaRPr lang="en-US" dirty="0" smtClean="0">
              <a:latin typeface="+mj-lt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+mj-lt"/>
                <a:cs typeface="Times New Roman" panose="02020603050405020304" pitchFamily="18" charset="0"/>
              </a:rPr>
              <a:t>The quantum statistical approach was introduced by Sommerfeld in 1928.</a:t>
            </a:r>
          </a:p>
          <a:p>
            <a:endParaRPr lang="en-US" dirty="0">
              <a:latin typeface="+mj-lt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+mj-lt"/>
                <a:cs typeface="Times New Roman" panose="02020603050405020304" pitchFamily="18" charset="0"/>
              </a:rPr>
              <a:t>Here, the observed and predicted values of specific heat and paramagnetic </a:t>
            </a:r>
          </a:p>
          <a:p>
            <a:pPr marL="285750" indent="0">
              <a:buNone/>
            </a:pPr>
            <a:r>
              <a:rPr lang="en-US" dirty="0" smtClean="0">
                <a:latin typeface="+mj-lt"/>
                <a:cs typeface="Times New Roman" panose="02020603050405020304" pitchFamily="18" charset="0"/>
              </a:rPr>
              <a:t>susceptibility of metal was corrected by quantum theory.</a:t>
            </a:r>
          </a:p>
          <a:p>
            <a:endParaRPr lang="en-US" dirty="0" smtClean="0">
              <a:latin typeface="+mj-lt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+mj-lt"/>
                <a:cs typeface="Times New Roman" panose="02020603050405020304" pitchFamily="18" charset="0"/>
              </a:rPr>
              <a:t>The classical approach was made by Maxwell-Boltzmann statistics while, </a:t>
            </a:r>
          </a:p>
          <a:p>
            <a:pPr marL="285750" indent="0">
              <a:buNone/>
            </a:pPr>
            <a:r>
              <a:rPr lang="en-US" dirty="0" err="1" smtClean="0">
                <a:latin typeface="+mj-lt"/>
                <a:cs typeface="Times New Roman" panose="02020603050405020304" pitchFamily="18" charset="0"/>
              </a:rPr>
              <a:t>sommerfeld</a:t>
            </a:r>
            <a:r>
              <a:rPr lang="en-US" dirty="0" smtClean="0">
                <a:latin typeface="+mj-lt"/>
                <a:cs typeface="Times New Roman" panose="02020603050405020304" pitchFamily="18" charset="0"/>
              </a:rPr>
              <a:t> used Fermi-Dirac statistics for quantum approach. 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endParaRPr lang="en-US" dirty="0" smtClean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85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Quantum free electron theory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642873" y="1378423"/>
            <a:ext cx="0" cy="38350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621981" y="5186150"/>
            <a:ext cx="591671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920976" y="5186150"/>
            <a:ext cx="721900" cy="5194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642873" y="2134619"/>
            <a:ext cx="5048770" cy="3051531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70913" y="2937222"/>
            <a:ext cx="439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+mj-lt"/>
              </a:rPr>
              <a:t>e</a:t>
            </a:r>
            <a:r>
              <a:rPr lang="en-US" sz="2800" b="1" baseline="30000" dirty="0" smtClean="0">
                <a:solidFill>
                  <a:srgbClr val="002060"/>
                </a:solidFill>
                <a:latin typeface="+mj-lt"/>
              </a:rPr>
              <a:t>-</a:t>
            </a:r>
            <a:endParaRPr lang="en-US" sz="2800" b="1" baseline="30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9592" y="4982613"/>
            <a:ext cx="439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X</a:t>
            </a:r>
            <a:endParaRPr lang="en-US" sz="2400" baseline="30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49940" y="905476"/>
            <a:ext cx="439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  <a:cs typeface="Times New Roman" panose="02020603050405020304" pitchFamily="18" charset="0"/>
              </a:rPr>
              <a:t>Y</a:t>
            </a:r>
            <a:endParaRPr lang="en-US" sz="2400" baseline="30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0884" y="5624575"/>
            <a:ext cx="439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  <a:cs typeface="Times New Roman" panose="02020603050405020304" pitchFamily="18" charset="0"/>
              </a:rPr>
              <a:t>Z</a:t>
            </a:r>
            <a:endParaRPr lang="en-US" sz="2400" baseline="30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90294" y="2937222"/>
            <a:ext cx="439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+mj-lt"/>
              </a:rPr>
              <a:t>e</a:t>
            </a:r>
            <a:r>
              <a:rPr lang="en-US" sz="2800" b="1" baseline="30000" dirty="0" smtClean="0">
                <a:solidFill>
                  <a:srgbClr val="002060"/>
                </a:solidFill>
                <a:latin typeface="+mj-lt"/>
              </a:rPr>
              <a:t>-</a:t>
            </a:r>
            <a:endParaRPr lang="en-US" sz="2800" b="1" baseline="30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29389" y="3784842"/>
            <a:ext cx="439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+mj-lt"/>
              </a:rPr>
              <a:t>e</a:t>
            </a:r>
            <a:r>
              <a:rPr lang="en-US" sz="2800" b="1" baseline="30000" dirty="0" smtClean="0">
                <a:solidFill>
                  <a:srgbClr val="002060"/>
                </a:solidFill>
                <a:latin typeface="+mj-lt"/>
              </a:rPr>
              <a:t>-</a:t>
            </a:r>
            <a:endParaRPr lang="en-US" sz="2800" b="1" baseline="30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27218" y="3784842"/>
            <a:ext cx="439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+mj-lt"/>
              </a:rPr>
              <a:t>e</a:t>
            </a:r>
            <a:r>
              <a:rPr lang="en-US" sz="2800" b="1" baseline="30000" dirty="0" smtClean="0">
                <a:solidFill>
                  <a:srgbClr val="002060"/>
                </a:solidFill>
                <a:latin typeface="+mj-lt"/>
              </a:rPr>
              <a:t>-</a:t>
            </a:r>
            <a:endParaRPr lang="en-US" sz="2800" b="1" baseline="30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51532" y="2937222"/>
            <a:ext cx="439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+mj-lt"/>
              </a:rPr>
              <a:t>e</a:t>
            </a:r>
            <a:r>
              <a:rPr lang="en-US" sz="2800" b="1" baseline="30000" dirty="0" smtClean="0">
                <a:solidFill>
                  <a:srgbClr val="002060"/>
                </a:solidFill>
                <a:latin typeface="+mj-lt"/>
              </a:rPr>
              <a:t>-</a:t>
            </a:r>
            <a:endParaRPr lang="en-US" sz="2800" b="1" baseline="30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721776" y="2216723"/>
            <a:ext cx="4892040" cy="2880360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365886" y="1598468"/>
            <a:ext cx="27651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K.E. = </a:t>
            </a:r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(↑)</a:t>
            </a:r>
            <a:endParaRPr lang="en-US" sz="4400" b="1" dirty="0">
              <a:solidFill>
                <a:schemeClr val="accent6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65886" y="2691001"/>
            <a:ext cx="2456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P.E. = 0</a:t>
            </a:r>
            <a:endParaRPr lang="en-US" sz="4400" dirty="0">
              <a:solidFill>
                <a:schemeClr val="accent6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365886" y="3702675"/>
            <a:ext cx="2456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 smtClean="0">
                <a:solidFill>
                  <a:schemeClr val="accent4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ψ</a:t>
            </a:r>
            <a:r>
              <a:rPr lang="en-US" sz="4400" b="1" dirty="0" smtClean="0">
                <a:solidFill>
                  <a:schemeClr val="accent4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44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= </a:t>
            </a:r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(↑</a:t>
            </a:r>
            <a:r>
              <a:rPr lang="en-US" sz="4400" b="1" dirty="0" smtClean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)</a:t>
            </a:r>
            <a:endParaRPr lang="en-US" sz="4400" b="1" dirty="0">
              <a:solidFill>
                <a:schemeClr val="accent4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37261" y="990343"/>
            <a:ext cx="4205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latin typeface="+mj-lt"/>
                <a:cs typeface="Times New Roman" panose="02020603050405020304" pitchFamily="18" charset="0"/>
              </a:rPr>
              <a:t>ψ</a:t>
            </a:r>
            <a:r>
              <a:rPr lang="en-US" sz="2800" dirty="0" smtClean="0">
                <a:latin typeface="+mj-lt"/>
                <a:cs typeface="Times New Roman" panose="02020603050405020304" pitchFamily="18" charset="0"/>
              </a:rPr>
              <a:t> = Probability of electrons</a:t>
            </a:r>
          </a:p>
          <a:p>
            <a:pPr algn="ctr"/>
            <a:r>
              <a:rPr lang="en-US" sz="2800" dirty="0" smtClean="0">
                <a:latin typeface="+mj-lt"/>
                <a:cs typeface="Times New Roman" panose="02020603050405020304" pitchFamily="18" charset="0"/>
              </a:rPr>
              <a:t>(Wave Function)</a:t>
            </a:r>
            <a:endParaRPr lang="en-US" sz="28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721238" y="2223592"/>
            <a:ext cx="4892040" cy="288036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6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repeatCount="indefinite" accel="5000" decel="5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06914 -0.09399 L 0.16758 -0.02732 L 0.21914 0.1 L 0.32696 0.09768 L 0.28828 -0.09399 L 0.16055 0.10601 L 0.12188 0.22083 L -0.01875 0.15185 L 0.06797 0.01435 L 0.13594 -0.11667 L 0.27305 0.04166 L 0.26016 0.23518 L 0.10313 0.1125 L 0.08203 0.28333 L -0.01406 0.1625 L -0.06445 0.08101 L 0.10196 0.08935 L 0.01055 -0.1125 L -2.5E-6 4.81481E-6 Z " pathEditMode="relative" rAng="0" ptsTypes="AAAAAAAAAAAAAAAAAAAA">
                                      <p:cBhvr>
                                        <p:cTn id="54" dur="7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25" y="833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accel="5000" decel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1481E-6 L 0.18502 0.0625 L 0.19687 0.23564 L 0.07734 0.23148 L -0.00808 0.05833 L -0.10183 0.21064 L -0.13594 0.01666 L -0.16511 -0.12917 L -0.02917 -0.11852 L 0.13685 -0.08936 L 0.1875 -0.13334 L 0.17695 0.01666 L 0.08203 0.1 L 0.01406 0.24166 L -0.09714 0.2125 L -0.17683 0.18148 L -0.09714 0.0125 L 0.06692 0.24814 L 0.20286 0.14583 L 0.10442 -0.13936 L 3.33333E-6 4.81481E-6 Z " pathEditMode="relative" rAng="0" ptsTypes="AAAAAAAAAAAAAAAAAAAAA">
                                      <p:cBhvr>
                                        <p:cTn id="56" dur="7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544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indefinite" accel="5000" decel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81481E-6 L 0.08099 0.11666 L 0.03516 -0.14144 L -0.1276 0.01481 L -0.23672 -0.13519 L -0.28828 0.04583 L -0.21198 0.2125 L -0.1875 0.02916 L -0.09713 0.22314 L -0.08776 0.01666 L 0.05052 0.21481 L -0.20625 0.16898 L -0.22734 -0.08519 L -0.30924 -0.03102 L -0.25078 0.23564 L -0.05156 0.26481 L 0.08333 0.26064 L -0.07135 -0.1375 L -0.3 0.25416 C -0.29948 0.13564 -0.29922 0.01666 -0.2987 -0.10186 L -0.13594 -0.14144 L -0.15807 0.20416 L 0.00938 0.13333 L -0.07266 -0.11852 L -1.04167E-6 4.81481E-6 Z " pathEditMode="relative" rAng="0" ptsTypes="AAAAAAAAAAAAAAAAAAAAAAAAA">
                                      <p:cBhvr>
                                        <p:cTn id="58" dur="7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02" y="615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accel="5000" decel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03047 -0.27686 L 0.21693 0.13564 L 0.26615 -0.09769 L 0.17812 -0.26852 L 0.03646 0.13981 L -0.12526 0.03981 L -0.04557 -0.26436 L 0.06094 0.09814 L 0.10547 -0.16667 L 0.17109 0.10833 L 0.20755 -0.14584 L 0.25677 0.09814 L 0.04349 -0.13936 L 0.07969 0.05231 L -0.06667 0.04814 L -0.1112 -0.225 L 0.26615 -0.19352 L 0.19219 0.12083 L 0.05052 -0.25 L 6.25E-7 3.7037E-6 Z " pathEditMode="relative" rAng="0" ptsTypes="AAAAAAAAAAAAAAAAAAAAA">
                                      <p:cBhvr>
                                        <p:cTn id="60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4" y="-6852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accel="5000" decel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6 L -0.05052 -0.26667 L -0.18412 -0.05 L -0.08802 0.14583 L 0.15586 -0.03334 L 0.06432 -0.20232 L 0.05026 -0.06065 L -0.06797 -0.24399 L -0.20287 -0.24815 L -0.24141 -0.09815 L -0.21224 0.13333 L -0.15469 0.14583 L -0.01068 0.11666 L 0.09609 0.14791 L 0.1125 -0.025 L 0.00937 -0.21482 L -0.10782 -0.25417 L -0.15131 -0.12315 L -0.03881 -0.05649 L 0.10078 -0.04167 L 0.06666 0.11666 L -0.14766 0.11018 L -0.19454 -0.12917 L -0.19584 -0.23334 L -0.0211 -0.18982 L 0.07734 -0.225 L 0.14166 -0.14399 L -0.08334 -0.09584 L -0.07969 -0.01667 L -0.03985 -0.17315 L 0.05625 -0.04815 L 0.04088 0.07083 L 3.95833E-6 3.7037E-6 Z " pathEditMode="relative" rAng="0" ptsTypes="AAAAAAAAAAAAAAAAAAAAAAAAAAAAAAAAA">
                                      <p:cBhvr>
                                        <p:cTn id="62" dur="7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84" y="-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3" grpId="1"/>
      <p:bldP spid="14" grpId="0"/>
      <p:bldP spid="15" grpId="0"/>
      <p:bldP spid="16" grpId="0"/>
      <p:bldP spid="23" grpId="0"/>
      <p:bldP spid="23" grpId="1"/>
      <p:bldP spid="24" grpId="0"/>
      <p:bldP spid="24" grpId="1"/>
      <p:bldP spid="27" grpId="0"/>
      <p:bldP spid="27" grpId="1"/>
      <p:bldP spid="28" grpId="0"/>
      <p:bldP spid="28" grpId="1"/>
      <p:bldP spid="3" grpId="0" animBg="1"/>
      <p:bldP spid="29" grpId="0"/>
      <p:bldP spid="30" grpId="0"/>
      <p:bldP spid="31" grpId="0"/>
      <p:bldP spid="34" grpId="0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Quantum free electron theory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247086" y="1173706"/>
            <a:ext cx="0" cy="383502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226194" y="4981433"/>
            <a:ext cx="591671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25189" y="4981433"/>
            <a:ext cx="721900" cy="5194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247086" y="1929902"/>
            <a:ext cx="5048770" cy="3051531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49197" y="3137496"/>
            <a:ext cx="439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+mj-lt"/>
              </a:rPr>
              <a:t>e</a:t>
            </a:r>
            <a:r>
              <a:rPr lang="en-US" sz="2800" b="1" baseline="30000" dirty="0" smtClean="0">
                <a:solidFill>
                  <a:srgbClr val="002060"/>
                </a:solidFill>
                <a:latin typeface="+mj-lt"/>
              </a:rPr>
              <a:t>-</a:t>
            </a:r>
            <a:endParaRPr lang="en-US" sz="2800" b="1" baseline="30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63805" y="4777896"/>
            <a:ext cx="439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X</a:t>
            </a:r>
            <a:endParaRPr lang="en-US" sz="2400" baseline="30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4153" y="700759"/>
            <a:ext cx="439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  <a:cs typeface="Times New Roman" panose="02020603050405020304" pitchFamily="18" charset="0"/>
              </a:rPr>
              <a:t>Y</a:t>
            </a:r>
            <a:endParaRPr lang="en-US" sz="2400" baseline="30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5097" y="5419858"/>
            <a:ext cx="439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  <a:cs typeface="Times New Roman" panose="02020603050405020304" pitchFamily="18" charset="0"/>
              </a:rPr>
              <a:t>Z</a:t>
            </a:r>
            <a:endParaRPr lang="en-US" sz="2400" baseline="30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49197" y="2256359"/>
            <a:ext cx="439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+mj-lt"/>
              </a:rPr>
              <a:t>e</a:t>
            </a:r>
            <a:r>
              <a:rPr lang="en-US" sz="2800" b="1" baseline="30000" dirty="0" smtClean="0">
                <a:solidFill>
                  <a:srgbClr val="002060"/>
                </a:solidFill>
                <a:latin typeface="+mj-lt"/>
              </a:rPr>
              <a:t>-</a:t>
            </a:r>
            <a:endParaRPr lang="en-US" sz="2800" b="1" baseline="30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49197" y="4018633"/>
            <a:ext cx="439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latin typeface="+mj-lt"/>
              </a:rPr>
              <a:t>e</a:t>
            </a:r>
            <a:r>
              <a:rPr lang="en-US" sz="2800" b="1" baseline="30000" dirty="0" smtClean="0">
                <a:solidFill>
                  <a:srgbClr val="002060"/>
                </a:solidFill>
                <a:latin typeface="+mj-lt"/>
              </a:rPr>
              <a:t>-</a:t>
            </a:r>
            <a:endParaRPr lang="en-US" sz="2800" b="1" baseline="30000" dirty="0">
              <a:solidFill>
                <a:srgbClr val="002060"/>
              </a:solidFill>
              <a:latin typeface="+mj-lt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226192" y="5469302"/>
            <a:ext cx="5048770" cy="0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590425" y="4993025"/>
            <a:ext cx="3545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L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12999" y="1929902"/>
            <a:ext cx="22369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K.E. = 0</a:t>
            </a:r>
            <a:endParaRPr lang="en-US" sz="4400" b="1" dirty="0">
              <a:solidFill>
                <a:schemeClr val="accent6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603086" y="3022435"/>
            <a:ext cx="24567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P.E. = </a:t>
            </a: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(↑)</a:t>
            </a:r>
            <a:endParaRPr lang="en-US" sz="4400" dirty="0">
              <a:solidFill>
                <a:schemeClr val="accent6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1011" y="4018633"/>
            <a:ext cx="16136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 smtClean="0">
                <a:solidFill>
                  <a:schemeClr val="accent4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ψ</a:t>
            </a:r>
            <a:r>
              <a:rPr lang="en-US" sz="4400" b="1" dirty="0" smtClean="0">
                <a:solidFill>
                  <a:schemeClr val="accent4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4400" dirty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= </a:t>
            </a:r>
            <a:r>
              <a:rPr lang="en-US" sz="4400" b="1" dirty="0" smtClean="0">
                <a:solidFill>
                  <a:schemeClr val="accent4">
                    <a:lumMod val="50000"/>
                  </a:schemeClr>
                </a:solidFill>
                <a:cs typeface="Times New Roman" panose="02020603050405020304" pitchFamily="18" charset="0"/>
              </a:rPr>
              <a:t>0</a:t>
            </a:r>
            <a:endParaRPr lang="en-US" sz="4400" b="1" dirty="0">
              <a:solidFill>
                <a:schemeClr val="accent4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48013" y="912710"/>
            <a:ext cx="4205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latin typeface="+mj-lt"/>
                <a:cs typeface="Times New Roman" panose="02020603050405020304" pitchFamily="18" charset="0"/>
              </a:rPr>
              <a:t>ψ</a:t>
            </a:r>
            <a:r>
              <a:rPr lang="en-US" sz="2800" dirty="0" smtClean="0">
                <a:latin typeface="+mj-lt"/>
                <a:cs typeface="Times New Roman" panose="02020603050405020304" pitchFamily="18" charset="0"/>
              </a:rPr>
              <a:t> = Probability of electrons</a:t>
            </a:r>
          </a:p>
          <a:p>
            <a:pPr algn="ctr"/>
            <a:r>
              <a:rPr lang="en-US" sz="2800" dirty="0" smtClean="0">
                <a:latin typeface="+mj-lt"/>
                <a:cs typeface="Times New Roman" panose="02020603050405020304" pitchFamily="18" charset="0"/>
              </a:rPr>
              <a:t>(Wave Function)</a:t>
            </a:r>
            <a:endParaRPr lang="en-US" sz="28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37306" y="5553529"/>
            <a:ext cx="1116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  <a:cs typeface="Times New Roman" panose="02020603050405020304" pitchFamily="18" charset="0"/>
              </a:rPr>
              <a:t>X = 0</a:t>
            </a:r>
            <a:endParaRPr lang="en-US" sz="2800" baseline="30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24092" y="5561457"/>
            <a:ext cx="1058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  <a:cs typeface="Times New Roman" panose="02020603050405020304" pitchFamily="18" charset="0"/>
              </a:rPr>
              <a:t>X = L</a:t>
            </a:r>
            <a:endParaRPr lang="en-US" sz="2800" baseline="30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82035" y="5938524"/>
            <a:ext cx="962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latin typeface="+mj-lt"/>
                <a:cs typeface="Times New Roman" panose="02020603050405020304" pitchFamily="18" charset="0"/>
              </a:rPr>
              <a:t>ψ</a:t>
            </a:r>
            <a:r>
              <a:rPr lang="en-US" sz="2800" dirty="0" smtClean="0">
                <a:latin typeface="+mj-lt"/>
                <a:cs typeface="Times New Roman" panose="02020603050405020304" pitchFamily="18" charset="0"/>
              </a:rPr>
              <a:t> = 0</a:t>
            </a:r>
            <a:endParaRPr lang="en-US" sz="28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68082" y="5938524"/>
            <a:ext cx="962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latin typeface="+mj-lt"/>
                <a:cs typeface="Times New Roman" panose="02020603050405020304" pitchFamily="18" charset="0"/>
              </a:rPr>
              <a:t>ψ</a:t>
            </a:r>
            <a:r>
              <a:rPr lang="en-US" sz="2800" dirty="0" smtClean="0">
                <a:latin typeface="+mj-lt"/>
                <a:cs typeface="Times New Roman" panose="02020603050405020304" pitchFamily="18" charset="0"/>
              </a:rPr>
              <a:t> = 0</a:t>
            </a:r>
            <a:endParaRPr lang="en-US" sz="28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866776" y="5328664"/>
            <a:ext cx="33310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Boundary condition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242320" y="984414"/>
            <a:ext cx="31783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At the boundary</a:t>
            </a:r>
            <a:endParaRPr lang="en-US" sz="3600" dirty="0">
              <a:solidFill>
                <a:schemeClr val="tx2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62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0" presetClass="path" presetSubtype="0" accel="5000" decel="5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7 C 0.00222 -0.01898 0.00547 -0.03704 0.01185 -0.03704 C 0.01902 -0.03704 0.02175 -0.01898 0.02409 3.7037E-7 C 0.02722 0.02106 0.02969 0.0419 0.0379 0.0419 C 0.04519 0.0419 0.04753 0.02106 0.05092 3.7037E-7 C 0.05235 -0.01898 0.05573 -0.03704 0.0629 -0.03704 C 0.06928 -0.03704 0.07266 -0.01898 0.07513 3.7037E-7 C 0.07748 0.02106 0.0806 0.0419 0.08803 0.0419 C 0.09545 0.0419 0.10105 3.7037E-7 0.10105 0.00023 C 0.10352 -0.01898 0.10599 -0.03704 0.11329 -0.03704 C 0.12032 -0.03704 0.12292 -0.01898 0.1254 3.7037E-7 C 0.12852 0.02106 0.13086 0.0419 0.13907 0.0419 C 0.14636 0.0419 0.14883 0.02106 0.15118 3.7037E-7 C 0.15456 -0.01898 0.15691 -0.03704 0.16433 -0.03704 C 0.17058 -0.03704 0.17409 -0.01898 0.17644 3.7037E-7 C 0.17891 0.02106 0.18204 0.0419 0.18946 0.0419 C 0.19662 0.0419 0.19896 0.02106 0.20261 3.7037E-7 " pathEditMode="relative" rAng="0" ptsTypes="AAAAAAAAAAAAAAAAA">
                                      <p:cBhvr>
                                        <p:cTn id="48" dur="3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30" y="23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0" presetClass="path" presetSubtype="0" accel="5000" decel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1389 C -0.00234 0.00509 -0.00559 0.02315 -0.01171 0.02315 C -0.01875 0.02315 -0.02109 0.00509 -0.02343 -0.01389 C -0.02656 -0.03495 -0.0289 -0.05579 -0.03671 -0.05579 C -0.04375 -0.05579 -0.04609 -0.03495 -0.04921 -0.01389 C -0.05078 0.00509 -0.0539 0.02315 -0.06093 0.02315 C -0.06705 0.02315 -0.07018 0.00509 -0.07252 -0.01389 C -0.07487 -0.03495 -0.07799 -0.05579 -0.08502 -0.05579 C -0.09205 -0.05579 -0.09752 -0.01389 -0.09752 -0.01412 C -0.09987 0.00509 -0.10221 0.02315 -0.10924 0.02315 C -0.11614 0.02315 -0.11848 0.00509 -0.12083 -0.01389 C -0.12395 -0.03495 -0.1263 -0.05579 -0.13411 -0.05579 C -0.14114 -0.05579 -0.14348 -0.03495 -0.14583 -0.01389 C -0.14895 0.00509 -0.1513 0.02315 -0.15833 0.02315 C -0.16458 0.02315 -0.1677 0.00509 -0.17005 -0.01389 C -0.17239 -0.03495 -0.17552 -0.05579 -0.18255 -0.05579 C -0.18945 -0.05579 -0.19179 -0.03495 -0.19505 -0.01389 " pathEditMode="relative" rAng="10800000" ptsTypes="AAAAAAAAAAAAAAAAA">
                                      <p:cBhvr>
                                        <p:cTn id="50" dur="3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40" y="-23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0" presetClass="path" presetSubtype="0" accel="5000" decel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C 0.00235 -0.01898 0.00547 -0.03703 0.01198 -0.03703 C 0.01928 -0.03703 0.02162 -0.01898 0.02409 -4.07407E-6 C 0.02735 0.02107 0.02982 0.0419 0.03777 0.0419 C 0.04506 0.0419 0.04753 0.02107 0.05079 -4.07407E-6 C 0.05235 -0.01898 0.0556 -0.03703 0.0629 -0.03703 C 0.06928 -0.03703 0.07253 -0.01898 0.07487 -4.07407E-6 C 0.07735 0.02107 0.0806 0.0419 0.0879 0.0419 C 0.09519 0.0419 0.10092 -4.07407E-6 0.10092 0.00024 C 0.10326 -0.01898 0.10573 -0.03703 0.1129 -0.03703 C 0.12019 -0.03703 0.12253 -0.01898 0.125 -4.07407E-6 C 0.12826 0.02107 0.13073 0.0419 0.13881 0.0419 C 0.1461 0.0419 0.14857 0.02107 0.15092 -4.07407E-6 C 0.15417 -0.01898 0.15665 -0.03703 0.16394 -0.03703 C 0.17019 -0.03703 0.17357 -0.01898 0.17592 -4.07407E-6 C 0.17839 0.02107 0.18165 0.0419 0.18894 0.0419 C 0.19623 0.0419 0.19857 0.02107 0.20196 -4.07407E-6 " pathEditMode="relative" rAng="0" ptsTypes="AAAAAAAAAAAAAAAAA">
                                      <p:cBhvr>
                                        <p:cTn id="52" dur="3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91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3" grpId="1"/>
      <p:bldP spid="14" grpId="0"/>
      <p:bldP spid="15" grpId="0"/>
      <p:bldP spid="16" grpId="0"/>
      <p:bldP spid="23" grpId="0"/>
      <p:bldP spid="23" grpId="1"/>
      <p:bldP spid="28" grpId="0"/>
      <p:bldP spid="28" grpId="1"/>
      <p:bldP spid="25" grpId="0"/>
      <p:bldP spid="26" grpId="0"/>
      <p:bldP spid="32" grpId="0"/>
      <p:bldP spid="33" grpId="0"/>
      <p:bldP spid="35" grpId="0"/>
      <p:bldP spid="36" grpId="0"/>
      <p:bldP spid="37" grpId="0"/>
      <p:bldP spid="38" grpId="0"/>
      <p:bldP spid="39" grpId="0"/>
      <p:bldP spid="40" grpId="0" build="p"/>
      <p:bldP spid="41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Quantum free electron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Each metal contains a very large number of electrons and these electrons can </a:t>
            </a:r>
          </a:p>
          <a:p>
            <a:pPr marL="287338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move freely inside the metal.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Inside of the metal material uniform potential is applied:</a:t>
            </a:r>
          </a:p>
          <a:p>
            <a:pPr lvl="1"/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constantly moving electrons has only kinetic energy (K.E.) inside </a:t>
            </a: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the metal </a:t>
            </a:r>
          </a:p>
          <a:p>
            <a:pPr marL="804863" lvl="1" indent="0">
              <a:buNone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while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the potential energy (P.E.) is zero.</a:t>
            </a:r>
            <a:endParaRPr lang="en-US" sz="2800" dirty="0" smtClean="0">
              <a:solidFill>
                <a:schemeClr val="tx2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	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P.E. = 0 can be only possible when,</a:t>
            </a:r>
          </a:p>
          <a:p>
            <a:pPr lvl="1"/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Interaction of free electron with other electron and metallic core of the metal </a:t>
            </a:r>
          </a:p>
          <a:p>
            <a:pPr marL="804863" lvl="1" indent="0">
              <a:buNone/>
            </a:pPr>
            <a:r>
              <a:rPr lang="en-US" sz="2800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is negligible. 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14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Times New Roman" panose="02020603050405020304" pitchFamily="18" charset="0"/>
              </a:rPr>
              <a:t>Particle in one dimensional box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7820167" y="1668465"/>
            <a:ext cx="4258102" cy="3246818"/>
            <a:chOff x="1928364" y="700757"/>
            <a:chExt cx="7462586" cy="5908874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3034950" y="1173704"/>
              <a:ext cx="0" cy="383502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>
              <a:off x="3014058" y="4981431"/>
              <a:ext cx="5916719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H="1">
              <a:off x="2313053" y="4981431"/>
              <a:ext cx="721900" cy="51946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3034950" y="1929900"/>
              <a:ext cx="5048770" cy="3051531"/>
            </a:xfrm>
            <a:prstGeom prst="rect">
              <a:avLst/>
            </a:prstGeom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35532" y="3696905"/>
              <a:ext cx="687072" cy="728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2060"/>
                  </a:solidFill>
                  <a:latin typeface="+mj-lt"/>
                </a:rPr>
                <a:t>e</a:t>
              </a:r>
              <a:r>
                <a:rPr lang="en-US" sz="2000" b="1" baseline="30000" dirty="0" smtClean="0">
                  <a:solidFill>
                    <a:srgbClr val="002060"/>
                  </a:solidFill>
                  <a:latin typeface="+mj-lt"/>
                </a:rPr>
                <a:t>-</a:t>
              </a:r>
              <a:endParaRPr lang="en-US" sz="2800" b="1" baseline="30000" dirty="0"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951669" y="4777894"/>
              <a:ext cx="439281" cy="61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  <a:cs typeface="Times New Roman" panose="02020603050405020304" pitchFamily="18" charset="0"/>
                </a:rPr>
                <a:t>X</a:t>
              </a:r>
              <a:endParaRPr lang="en-US" sz="1600" baseline="30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42016" y="700757"/>
              <a:ext cx="439281" cy="61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  <a:cs typeface="Times New Roman" panose="02020603050405020304" pitchFamily="18" charset="0"/>
                </a:rPr>
                <a:t>Y</a:t>
              </a:r>
              <a:endParaRPr lang="en-US" sz="1600" baseline="30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28364" y="5444344"/>
              <a:ext cx="439281" cy="61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  <a:cs typeface="Times New Roman" panose="02020603050405020304" pitchFamily="18" charset="0"/>
                </a:rPr>
                <a:t>Z</a:t>
              </a:r>
              <a:endParaRPr lang="en-US" sz="1600" baseline="30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6026766" y="3890713"/>
              <a:ext cx="1678675" cy="491327"/>
            </a:xfrm>
            <a:custGeom>
              <a:avLst/>
              <a:gdLst>
                <a:gd name="connsiteX0" fmla="*/ 0 w 1678675"/>
                <a:gd name="connsiteY0" fmla="*/ 0 h 491327"/>
                <a:gd name="connsiteX1" fmla="*/ 177421 w 1678675"/>
                <a:gd name="connsiteY1" fmla="*/ 491319 h 491327"/>
                <a:gd name="connsiteX2" fmla="*/ 395785 w 1678675"/>
                <a:gd name="connsiteY2" fmla="*/ 13647 h 491327"/>
                <a:gd name="connsiteX3" fmla="*/ 600502 w 1678675"/>
                <a:gd name="connsiteY3" fmla="*/ 491319 h 491327"/>
                <a:gd name="connsiteX4" fmla="*/ 764275 w 1678675"/>
                <a:gd name="connsiteY4" fmla="*/ 27295 h 491327"/>
                <a:gd name="connsiteX5" fmla="*/ 1009934 w 1678675"/>
                <a:gd name="connsiteY5" fmla="*/ 464024 h 491327"/>
                <a:gd name="connsiteX6" fmla="*/ 1146412 w 1678675"/>
                <a:gd name="connsiteY6" fmla="*/ 13647 h 491327"/>
                <a:gd name="connsiteX7" fmla="*/ 1364776 w 1678675"/>
                <a:gd name="connsiteY7" fmla="*/ 464024 h 491327"/>
                <a:gd name="connsiteX8" fmla="*/ 1528549 w 1678675"/>
                <a:gd name="connsiteY8" fmla="*/ 40943 h 491327"/>
                <a:gd name="connsiteX9" fmla="*/ 1678675 w 1678675"/>
                <a:gd name="connsiteY9" fmla="*/ 300250 h 49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8675" h="491327">
                  <a:moveTo>
                    <a:pt x="0" y="0"/>
                  </a:moveTo>
                  <a:cubicBezTo>
                    <a:pt x="55728" y="244522"/>
                    <a:pt x="111457" y="489045"/>
                    <a:pt x="177421" y="491319"/>
                  </a:cubicBezTo>
                  <a:cubicBezTo>
                    <a:pt x="243385" y="493593"/>
                    <a:pt x="325272" y="13647"/>
                    <a:pt x="395785" y="13647"/>
                  </a:cubicBezTo>
                  <a:cubicBezTo>
                    <a:pt x="466298" y="13647"/>
                    <a:pt x="539087" y="489044"/>
                    <a:pt x="600502" y="491319"/>
                  </a:cubicBezTo>
                  <a:cubicBezTo>
                    <a:pt x="661917" y="493594"/>
                    <a:pt x="696036" y="31844"/>
                    <a:pt x="764275" y="27295"/>
                  </a:cubicBezTo>
                  <a:cubicBezTo>
                    <a:pt x="832514" y="22746"/>
                    <a:pt x="946245" y="466299"/>
                    <a:pt x="1009934" y="464024"/>
                  </a:cubicBezTo>
                  <a:cubicBezTo>
                    <a:pt x="1073623" y="461749"/>
                    <a:pt x="1087272" y="13647"/>
                    <a:pt x="1146412" y="13647"/>
                  </a:cubicBezTo>
                  <a:cubicBezTo>
                    <a:pt x="1205552" y="13647"/>
                    <a:pt x="1301087" y="459475"/>
                    <a:pt x="1364776" y="464024"/>
                  </a:cubicBezTo>
                  <a:cubicBezTo>
                    <a:pt x="1428465" y="468573"/>
                    <a:pt x="1476233" y="68239"/>
                    <a:pt x="1528549" y="40943"/>
                  </a:cubicBezTo>
                  <a:cubicBezTo>
                    <a:pt x="1580865" y="13647"/>
                    <a:pt x="1629770" y="156948"/>
                    <a:pt x="1678675" y="300250"/>
                  </a:cubicBezTo>
                </a:path>
              </a:pathLst>
            </a:custGeom>
            <a:noFill/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 flipH="1">
              <a:off x="3413228" y="3890714"/>
              <a:ext cx="1678675" cy="491327"/>
            </a:xfrm>
            <a:custGeom>
              <a:avLst/>
              <a:gdLst>
                <a:gd name="connsiteX0" fmla="*/ 0 w 1678675"/>
                <a:gd name="connsiteY0" fmla="*/ 0 h 491327"/>
                <a:gd name="connsiteX1" fmla="*/ 177421 w 1678675"/>
                <a:gd name="connsiteY1" fmla="*/ 491319 h 491327"/>
                <a:gd name="connsiteX2" fmla="*/ 395785 w 1678675"/>
                <a:gd name="connsiteY2" fmla="*/ 13647 h 491327"/>
                <a:gd name="connsiteX3" fmla="*/ 600502 w 1678675"/>
                <a:gd name="connsiteY3" fmla="*/ 491319 h 491327"/>
                <a:gd name="connsiteX4" fmla="*/ 764275 w 1678675"/>
                <a:gd name="connsiteY4" fmla="*/ 27295 h 491327"/>
                <a:gd name="connsiteX5" fmla="*/ 1009934 w 1678675"/>
                <a:gd name="connsiteY5" fmla="*/ 464024 h 491327"/>
                <a:gd name="connsiteX6" fmla="*/ 1146412 w 1678675"/>
                <a:gd name="connsiteY6" fmla="*/ 13647 h 491327"/>
                <a:gd name="connsiteX7" fmla="*/ 1364776 w 1678675"/>
                <a:gd name="connsiteY7" fmla="*/ 464024 h 491327"/>
                <a:gd name="connsiteX8" fmla="*/ 1528549 w 1678675"/>
                <a:gd name="connsiteY8" fmla="*/ 40943 h 491327"/>
                <a:gd name="connsiteX9" fmla="*/ 1678675 w 1678675"/>
                <a:gd name="connsiteY9" fmla="*/ 300250 h 49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8675" h="491327">
                  <a:moveTo>
                    <a:pt x="0" y="0"/>
                  </a:moveTo>
                  <a:cubicBezTo>
                    <a:pt x="55728" y="244522"/>
                    <a:pt x="111457" y="489045"/>
                    <a:pt x="177421" y="491319"/>
                  </a:cubicBezTo>
                  <a:cubicBezTo>
                    <a:pt x="243385" y="493593"/>
                    <a:pt x="325272" y="13647"/>
                    <a:pt x="395785" y="13647"/>
                  </a:cubicBezTo>
                  <a:cubicBezTo>
                    <a:pt x="466298" y="13647"/>
                    <a:pt x="539087" y="489044"/>
                    <a:pt x="600502" y="491319"/>
                  </a:cubicBezTo>
                  <a:cubicBezTo>
                    <a:pt x="661917" y="493594"/>
                    <a:pt x="696036" y="31844"/>
                    <a:pt x="764275" y="27295"/>
                  </a:cubicBezTo>
                  <a:cubicBezTo>
                    <a:pt x="832514" y="22746"/>
                    <a:pt x="946245" y="466299"/>
                    <a:pt x="1009934" y="464024"/>
                  </a:cubicBezTo>
                  <a:cubicBezTo>
                    <a:pt x="1073623" y="461749"/>
                    <a:pt x="1087272" y="13647"/>
                    <a:pt x="1146412" y="13647"/>
                  </a:cubicBezTo>
                  <a:cubicBezTo>
                    <a:pt x="1205552" y="13647"/>
                    <a:pt x="1301087" y="459475"/>
                    <a:pt x="1364776" y="464024"/>
                  </a:cubicBezTo>
                  <a:cubicBezTo>
                    <a:pt x="1428465" y="468573"/>
                    <a:pt x="1476233" y="68239"/>
                    <a:pt x="1528549" y="40943"/>
                  </a:cubicBezTo>
                  <a:cubicBezTo>
                    <a:pt x="1580865" y="13647"/>
                    <a:pt x="1629770" y="156948"/>
                    <a:pt x="1678675" y="300250"/>
                  </a:cubicBezTo>
                </a:path>
              </a:pathLst>
            </a:custGeom>
            <a:noFill/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81862" y="2047677"/>
              <a:ext cx="2152515" cy="61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K.E. ≠ 0 </a:t>
              </a:r>
              <a:r>
                <a:rPr lang="en-US" sz="1600" b="1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(↑)</a:t>
              </a:r>
              <a:endParaRPr lang="en-US" sz="1600" b="1" dirty="0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81860" y="2614109"/>
              <a:ext cx="1940944" cy="61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P.E. = 0</a:t>
              </a:r>
              <a:endParaRPr lang="en-US" sz="1600" dirty="0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88861" y="3139379"/>
              <a:ext cx="1940944" cy="61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600" b="1" dirty="0" smtClean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ψ</a:t>
              </a:r>
              <a:r>
                <a:rPr lang="en-US" sz="1600" b="1" dirty="0" smtClean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 ≠ 0</a:t>
              </a:r>
              <a:endParaRPr lang="en-US" sz="1600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3022942" y="5463562"/>
              <a:ext cx="5048771" cy="0"/>
            </a:xfrm>
            <a:prstGeom prst="straightConnector1">
              <a:avLst/>
            </a:prstGeom>
            <a:ln w="57150">
              <a:solidFill>
                <a:schemeClr val="accent4">
                  <a:lumMod val="75000"/>
                </a:schemeClr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5387176" y="4937608"/>
              <a:ext cx="495011" cy="6161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L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98489" y="5580820"/>
              <a:ext cx="1403039" cy="61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ED524F"/>
                  </a:solidFill>
                  <a:latin typeface="+mj-lt"/>
                  <a:cs typeface="Times New Roman" panose="02020603050405020304" pitchFamily="18" charset="0"/>
                </a:rPr>
                <a:t>X = 0</a:t>
              </a:r>
              <a:endParaRPr lang="en-US" sz="1600" baseline="30000" dirty="0">
                <a:solidFill>
                  <a:srgbClr val="ED524F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42415" y="5564783"/>
              <a:ext cx="1409256" cy="61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ED524F"/>
                  </a:solidFill>
                  <a:latin typeface="+mj-lt"/>
                  <a:cs typeface="Times New Roman" panose="02020603050405020304" pitchFamily="18" charset="0"/>
                </a:rPr>
                <a:t>X = L</a:t>
              </a:r>
              <a:endParaRPr lang="en-US" sz="1600" baseline="30000" dirty="0">
                <a:solidFill>
                  <a:srgbClr val="ED524F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98489" y="5993498"/>
              <a:ext cx="1195755" cy="61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600" dirty="0" smtClean="0">
                  <a:solidFill>
                    <a:srgbClr val="ED524F"/>
                  </a:solidFill>
                  <a:latin typeface="+mj-lt"/>
                  <a:cs typeface="Times New Roman" panose="02020603050405020304" pitchFamily="18" charset="0"/>
                </a:rPr>
                <a:t>ψ</a:t>
              </a:r>
              <a:r>
                <a:rPr lang="en-US" sz="1600" dirty="0" smtClean="0">
                  <a:solidFill>
                    <a:srgbClr val="ED524F"/>
                  </a:solidFill>
                  <a:latin typeface="+mj-lt"/>
                  <a:cs typeface="Times New Roman" panose="02020603050405020304" pitchFamily="18" charset="0"/>
                </a:rPr>
                <a:t> = 0</a:t>
              </a:r>
              <a:endParaRPr lang="en-US" sz="1600" dirty="0">
                <a:solidFill>
                  <a:srgbClr val="ED524F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42415" y="5993498"/>
              <a:ext cx="1342776" cy="61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600" dirty="0" smtClean="0">
                  <a:solidFill>
                    <a:srgbClr val="ED524F"/>
                  </a:solidFill>
                  <a:latin typeface="+mj-lt"/>
                  <a:cs typeface="Times New Roman" panose="02020603050405020304" pitchFamily="18" charset="0"/>
                </a:rPr>
                <a:t>ψ</a:t>
              </a:r>
              <a:r>
                <a:rPr lang="en-US" sz="1600" dirty="0" smtClean="0">
                  <a:solidFill>
                    <a:srgbClr val="ED524F"/>
                  </a:solidFill>
                  <a:latin typeface="+mj-lt"/>
                  <a:cs typeface="Times New Roman" panose="02020603050405020304" pitchFamily="18" charset="0"/>
                </a:rPr>
                <a:t> = 0</a:t>
              </a:r>
              <a:endParaRPr lang="en-US" sz="1600" dirty="0">
                <a:solidFill>
                  <a:srgbClr val="ED524F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6" name="Straight Connector 25"/>
          <p:cNvCxnSpPr/>
          <p:nvPr/>
        </p:nvCxnSpPr>
        <p:spPr>
          <a:xfrm>
            <a:off x="7683690" y="806737"/>
            <a:ext cx="0" cy="5748636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131180" y="863445"/>
            <a:ext cx="7354107" cy="167504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K.E. inside the material is not sufficient to overcome </a:t>
            </a:r>
          </a:p>
          <a:p>
            <a:pPr marL="287338" indent="0">
              <a:lnSpc>
                <a:spcPct val="80000"/>
              </a:lnSpc>
              <a:buNone/>
            </a:pPr>
            <a:r>
              <a:rPr lang="en-US" sz="24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metal boundary.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quantum approach electrons moves in wave form and </a:t>
            </a:r>
          </a:p>
          <a:p>
            <a:pPr marL="287338" indent="0">
              <a:lnSpc>
                <a:spcPct val="80000"/>
              </a:lnSpc>
              <a:buNone/>
            </a:pPr>
            <a:r>
              <a:rPr lang="en-US" sz="24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wave nature of particle is given by Schrodinger.</a:t>
            </a:r>
            <a:r>
              <a:rPr lang="en-US" dirty="0">
                <a:latin typeface="+mj-lt"/>
              </a:rPr>
              <a:t> </a:t>
            </a:r>
            <a:endParaRPr lang="en-US" sz="24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57388" y="3015352"/>
                <a:ext cx="5737468" cy="8139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sz="24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4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p>
                              <m:r>
                                <a:rPr lang="en-US" sz="24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rgbClr val="FF0000"/>
                                  </a:solidFill>
                                  <a:latin typeface="+mj-lt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400" b="0" i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rgbClr val="FF0000"/>
                              </a:solidFill>
                              <a:latin typeface="+mj-lt"/>
                              <a:cs typeface="Times New Roman" panose="020206030504050203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sz="24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4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m:rPr>
                          <m:sty m:val="p"/>
                        </m:rPr>
                        <a:rPr lang="en-US" sz="24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sz="24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88" y="3015352"/>
                <a:ext cx="5737468" cy="8139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358532" y="2526488"/>
            <a:ext cx="57374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Schrodinger wave equation for 3-dimension:</a:t>
            </a:r>
            <a:r>
              <a:rPr lang="en-US" dirty="0" smtClean="0">
                <a:latin typeface="+mj-lt"/>
              </a:rPr>
              <a:t> 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8532" y="3901936"/>
            <a:ext cx="5755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  <a:cs typeface="Times New Roman" panose="02020603050405020304" pitchFamily="18" charset="0"/>
              </a:rPr>
              <a:t>Schrodinger wave equation for 1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-dimension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:</a:t>
            </a:r>
            <a:r>
              <a:rPr lang="en-US" sz="2400" dirty="0">
                <a:latin typeface="+mj-lt"/>
              </a:rPr>
              <a:t> </a:t>
            </a:r>
            <a:endParaRPr lang="en-US" sz="2400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57388" y="4411861"/>
                <a:ext cx="4968581" cy="751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sz="24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400" b="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rgbClr val="FF0000"/>
                                  </a:solidFill>
                                  <a:latin typeface="+mj-lt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400" b="0" i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rgbClr val="FF0000"/>
                              </a:solidFill>
                              <a:latin typeface="+mj-lt"/>
                              <a:cs typeface="Times New Roman" panose="020206030504050203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sz="24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4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sz="2400" b="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=0………(1)</m:t>
                      </m:r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88" y="4411861"/>
                <a:ext cx="4968581" cy="7519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>
          <a:xfrm>
            <a:off x="358532" y="5277384"/>
            <a:ext cx="75162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E = total energy,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V = potential energy, m = mass of electron</a:t>
            </a:r>
            <a:endParaRPr lang="en-US" sz="2400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345841" y="5811692"/>
                <a:ext cx="5060955" cy="645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 smtClean="0">
                        <a:solidFill>
                          <a:schemeClr val="tx1"/>
                        </a:solidFill>
                        <a:latin typeface="+mj-lt"/>
                      </a:rPr>
                      <m:t>ℏ</m:t>
                    </m:r>
                  </m:oMath>
                </a14:m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 = modified </a:t>
                </a:r>
                <a:r>
                  <a:rPr lang="en-US" sz="2400" dirty="0" err="1" smtClean="0">
                    <a:latin typeface="+mj-lt"/>
                    <a:cs typeface="Times New Roman" panose="02020603050405020304" pitchFamily="18" charset="0"/>
                  </a:rPr>
                  <a:t>planck’s</a:t>
                </a:r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 constant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+mj-lt"/>
                          </a:rPr>
                          <m:t>ℏ=</m:t>
                        </m:r>
                        <m:f>
                          <m:f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400" b="0" i="0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sz="24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sz="24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41" y="5811692"/>
                <a:ext cx="5060955" cy="645048"/>
              </a:xfrm>
              <a:prstGeom prst="rect">
                <a:avLst/>
              </a:prstGeom>
              <a:blipFill>
                <a:blip r:embed="rId4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298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 build="p"/>
      <p:bldP spid="30" grpId="0" build="p"/>
      <p:bldP spid="31" grpId="0" build="p"/>
      <p:bldP spid="32" grpId="0" build="p"/>
      <p:bldP spid="33" grpId="0" build="p"/>
      <p:bldP spid="34" grpId="0" build="p"/>
      <p:bldP spid="36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Particle in one dimensional box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721124" y="886352"/>
            <a:ext cx="4425270" cy="2082735"/>
            <a:chOff x="7543817" y="886352"/>
            <a:chExt cx="4425270" cy="1929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7543817" y="886352"/>
                  <a:ext cx="4425270" cy="762477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</m:e>
                              <m:sup>
                                <m:r>
                                  <a:rPr lang="en-US" sz="2400" b="0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2400" b="0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400" b="0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US" sz="2400" b="0" i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400" b="0" i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sz="2400" b="0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solidFill>
                                      <a:sysClr val="windowText" lastClr="000000"/>
                                    </a:solidFill>
                                    <a:latin typeface="+mj-lt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sz="2400" b="0" i="0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ysClr val="windowText" lastClr="000000"/>
                                </a:solidFill>
                                <a:latin typeface="+mj-lt"/>
                                <a:cs typeface="Times New Roman" panose="02020603050405020304" pitchFamily="18" charset="0"/>
                              </a:rPr>
                              <m:t> 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sz="2400" b="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sz="2400" b="0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400" b="0" i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sz="2400" b="0" i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=0………(1)</m:t>
                        </m:r>
                      </m:oMath>
                    </m:oMathPara>
                  </a14:m>
                  <a:endParaRPr lang="en-US" sz="2400" dirty="0">
                    <a:solidFill>
                      <a:sysClr val="windowText" lastClr="000000"/>
                    </a:solidFill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3817" y="886352"/>
                  <a:ext cx="4425270" cy="76247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4"/>
            <p:cNvSpPr/>
            <p:nvPr/>
          </p:nvSpPr>
          <p:spPr>
            <a:xfrm>
              <a:off x="8368498" y="1714662"/>
              <a:ext cx="2775908" cy="1101356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400" dirty="0" smtClean="0">
                  <a:solidFill>
                    <a:sysClr val="windowText" lastClr="000000"/>
                  </a:solidFill>
                  <a:latin typeface="+mj-lt"/>
                  <a:cs typeface="Times New Roman" panose="02020603050405020304" pitchFamily="18" charset="0"/>
                </a:rPr>
                <a:t>E = total energy,</a:t>
              </a:r>
              <a:r>
                <a:rPr lang="en-US" sz="2400" dirty="0">
                  <a:solidFill>
                    <a:sysClr val="windowText" lastClr="000000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endParaRPr lang="en-US" sz="2400" dirty="0" smtClean="0">
                <a:solidFill>
                  <a:sysClr val="windowText" lastClr="000000"/>
                </a:solidFill>
                <a:latin typeface="+mj-lt"/>
                <a:cs typeface="Times New Roman" panose="02020603050405020304" pitchFamily="18" charset="0"/>
              </a:endParaRPr>
            </a:p>
            <a:p>
              <a:r>
                <a:rPr lang="en-US" sz="2400" dirty="0" smtClean="0">
                  <a:solidFill>
                    <a:sysClr val="windowText" lastClr="000000"/>
                  </a:solidFill>
                  <a:latin typeface="+mj-lt"/>
                  <a:cs typeface="Times New Roman" panose="02020603050405020304" pitchFamily="18" charset="0"/>
                </a:rPr>
                <a:t>V = potential energy, </a:t>
              </a:r>
            </a:p>
            <a:p>
              <a:r>
                <a:rPr lang="en-US" sz="2400" dirty="0" smtClean="0">
                  <a:solidFill>
                    <a:sysClr val="windowText" lastClr="000000"/>
                  </a:solidFill>
                  <a:latin typeface="+mj-lt"/>
                  <a:cs typeface="Times New Roman" panose="02020603050405020304" pitchFamily="18" charset="0"/>
                </a:rPr>
                <a:t>m = mass of electron</a:t>
              </a:r>
              <a:endParaRPr lang="en-US" sz="2400" dirty="0">
                <a:solidFill>
                  <a:sysClr val="windowText" lastClr="000000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210163" y="886353"/>
            <a:ext cx="42970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In our case P.E. = 0</a:t>
            </a:r>
          </a:p>
          <a:p>
            <a:endParaRPr lang="en-US" sz="2400" dirty="0" smtClean="0">
              <a:latin typeface="+mj-lt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So, total energy (E) of the system </a:t>
            </a:r>
          </a:p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is because of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only 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K.E. </a:t>
            </a:r>
            <a:endParaRPr lang="en-US" sz="2400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0163" y="2631165"/>
                <a:ext cx="3334903" cy="8467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dirty="0">
                                      <a:solidFill>
                                        <a:srgbClr val="FF0000"/>
                                      </a:solidFill>
                                      <a:latin typeface="+mj-lt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240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rgbClr val="FF0000"/>
                                  </a:solidFill>
                                  <a:latin typeface="+mj-lt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63" y="2631165"/>
                <a:ext cx="3334903" cy="8467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10163" y="3669704"/>
                <a:ext cx="3222198" cy="829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D48A2"/>
                          </a:solidFill>
                          <a:latin typeface="Cambria Math" panose="02040503050406030204" pitchFamily="18" charset="0"/>
                        </a:rPr>
                        <m:t>Consider</m:t>
                      </m:r>
                      <m:r>
                        <a:rPr lang="en-US" sz="2400" b="0" i="0" smtClean="0">
                          <a:solidFill>
                            <a:srgbClr val="0D48A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D48A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D48A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solidFill>
                                    <a:srgbClr val="0D48A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0">
                                  <a:solidFill>
                                    <a:srgbClr val="0D48A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rgbClr val="0D48A2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sz="2400" b="0" i="0" smtClean="0">
                                  <a:solidFill>
                                    <a:srgbClr val="0D48A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0D48A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 dirty="0">
                                      <a:solidFill>
                                        <a:srgbClr val="0D48A2"/>
                                      </a:solidFill>
                                      <a:latin typeface="+mj-lt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2400" b="0" i="0" dirty="0">
                                      <a:solidFill>
                                        <a:srgbClr val="0D48A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rgbClr val="0D48A2"/>
                                  </a:solidFill>
                                  <a:latin typeface="+mj-lt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rgbClr val="0D48A2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D48A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D48A2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2400" b="0" i="0" baseline="30000" smtClean="0">
                          <a:solidFill>
                            <a:srgbClr val="0D48A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baseline="30000" dirty="0">
                  <a:solidFill>
                    <a:srgbClr val="0D48A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63" y="3669704"/>
                <a:ext cx="3222198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10163" y="4690216"/>
                <a:ext cx="3780230" cy="750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2400" b="0" baseline="30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=0………(2)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63" y="4690216"/>
                <a:ext cx="3780230" cy="7505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750825" y="1123936"/>
                <a:ext cx="53424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To identify complementary function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:</a:t>
                </a:r>
                <a:endParaRPr lang="en-US" sz="24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825" y="1123936"/>
                <a:ext cx="5342488" cy="461665"/>
              </a:xfrm>
              <a:prstGeom prst="rect">
                <a:avLst/>
              </a:prstGeom>
              <a:blipFill>
                <a:blip r:embed="rId6"/>
                <a:stretch>
                  <a:fillRect l="-1710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757188" y="1831189"/>
                <a:ext cx="67132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coskx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sinkx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………(3) 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remember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188" y="1831189"/>
                <a:ext cx="6713248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4750825" y="2512203"/>
            <a:ext cx="54745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Where, k = wave vector, A &amp; B are constants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527409" y="886353"/>
            <a:ext cx="0" cy="5543476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757188" y="3163782"/>
            <a:ext cx="62945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In order to find the values of A &amp; B we can use two</a:t>
            </a:r>
          </a:p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boundary condition at </a:t>
            </a:r>
            <a:r>
              <a:rPr lang="en-US" sz="24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X = 0 and X = L.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9422544" y="3535256"/>
            <a:ext cx="2789855" cy="2400252"/>
            <a:chOff x="2155691" y="1027895"/>
            <a:chExt cx="7189351" cy="5955626"/>
          </a:xfrm>
        </p:grpSpPr>
        <p:cxnSp>
          <p:nvCxnSpPr>
            <p:cNvPr id="17" name="Straight Arrow Connector 16"/>
            <p:cNvCxnSpPr/>
            <p:nvPr/>
          </p:nvCxnSpPr>
          <p:spPr>
            <a:xfrm flipV="1">
              <a:off x="3034950" y="1173704"/>
              <a:ext cx="0" cy="383502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014058" y="4981431"/>
              <a:ext cx="5916719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2313053" y="4981431"/>
              <a:ext cx="721900" cy="51946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3034951" y="1929899"/>
              <a:ext cx="5048769" cy="3051531"/>
            </a:xfrm>
            <a:prstGeom prst="rect">
              <a:avLst/>
            </a:prstGeom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35533" y="2896809"/>
              <a:ext cx="1122114" cy="771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2060"/>
                  </a:solidFill>
                  <a:latin typeface="+mj-lt"/>
                </a:rPr>
                <a:t>e</a:t>
              </a:r>
              <a:r>
                <a:rPr lang="en-US" sz="2000" b="1" baseline="30000" dirty="0" smtClean="0">
                  <a:solidFill>
                    <a:srgbClr val="002060"/>
                  </a:solidFill>
                  <a:latin typeface="+mj-lt"/>
                </a:rPr>
                <a:t>-</a:t>
              </a:r>
              <a:endParaRPr lang="en-US" sz="2800" b="1" baseline="30000" dirty="0"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01131" y="3962579"/>
              <a:ext cx="439282" cy="616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  <a:cs typeface="Times New Roman" panose="02020603050405020304" pitchFamily="18" charset="0"/>
                </a:rPr>
                <a:t>X</a:t>
              </a:r>
              <a:endParaRPr lang="en-US" sz="1600" baseline="30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92875" y="1027895"/>
              <a:ext cx="439282" cy="616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  <a:cs typeface="Times New Roman" panose="02020603050405020304" pitchFamily="18" charset="0"/>
                </a:rPr>
                <a:t>Y</a:t>
              </a:r>
              <a:endParaRPr lang="en-US" sz="1600" baseline="30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691" y="4270854"/>
              <a:ext cx="439282" cy="616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  <a:cs typeface="Times New Roman" panose="02020603050405020304" pitchFamily="18" charset="0"/>
                </a:rPr>
                <a:t>Z</a:t>
              </a:r>
              <a:endParaRPr lang="en-US" sz="1600" baseline="30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6026767" y="3247059"/>
              <a:ext cx="1678674" cy="491327"/>
            </a:xfrm>
            <a:custGeom>
              <a:avLst/>
              <a:gdLst>
                <a:gd name="connsiteX0" fmla="*/ 0 w 1678675"/>
                <a:gd name="connsiteY0" fmla="*/ 0 h 491327"/>
                <a:gd name="connsiteX1" fmla="*/ 177421 w 1678675"/>
                <a:gd name="connsiteY1" fmla="*/ 491319 h 491327"/>
                <a:gd name="connsiteX2" fmla="*/ 395785 w 1678675"/>
                <a:gd name="connsiteY2" fmla="*/ 13647 h 491327"/>
                <a:gd name="connsiteX3" fmla="*/ 600502 w 1678675"/>
                <a:gd name="connsiteY3" fmla="*/ 491319 h 491327"/>
                <a:gd name="connsiteX4" fmla="*/ 764275 w 1678675"/>
                <a:gd name="connsiteY4" fmla="*/ 27295 h 491327"/>
                <a:gd name="connsiteX5" fmla="*/ 1009934 w 1678675"/>
                <a:gd name="connsiteY5" fmla="*/ 464024 h 491327"/>
                <a:gd name="connsiteX6" fmla="*/ 1146412 w 1678675"/>
                <a:gd name="connsiteY6" fmla="*/ 13647 h 491327"/>
                <a:gd name="connsiteX7" fmla="*/ 1364776 w 1678675"/>
                <a:gd name="connsiteY7" fmla="*/ 464024 h 491327"/>
                <a:gd name="connsiteX8" fmla="*/ 1528549 w 1678675"/>
                <a:gd name="connsiteY8" fmla="*/ 40943 h 491327"/>
                <a:gd name="connsiteX9" fmla="*/ 1678675 w 1678675"/>
                <a:gd name="connsiteY9" fmla="*/ 300250 h 49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8675" h="491327">
                  <a:moveTo>
                    <a:pt x="0" y="0"/>
                  </a:moveTo>
                  <a:cubicBezTo>
                    <a:pt x="55728" y="244522"/>
                    <a:pt x="111457" y="489045"/>
                    <a:pt x="177421" y="491319"/>
                  </a:cubicBezTo>
                  <a:cubicBezTo>
                    <a:pt x="243385" y="493593"/>
                    <a:pt x="325272" y="13647"/>
                    <a:pt x="395785" y="13647"/>
                  </a:cubicBezTo>
                  <a:cubicBezTo>
                    <a:pt x="466298" y="13647"/>
                    <a:pt x="539087" y="489044"/>
                    <a:pt x="600502" y="491319"/>
                  </a:cubicBezTo>
                  <a:cubicBezTo>
                    <a:pt x="661917" y="493594"/>
                    <a:pt x="696036" y="31844"/>
                    <a:pt x="764275" y="27295"/>
                  </a:cubicBezTo>
                  <a:cubicBezTo>
                    <a:pt x="832514" y="22746"/>
                    <a:pt x="946245" y="466299"/>
                    <a:pt x="1009934" y="464024"/>
                  </a:cubicBezTo>
                  <a:cubicBezTo>
                    <a:pt x="1073623" y="461749"/>
                    <a:pt x="1087272" y="13647"/>
                    <a:pt x="1146412" y="13647"/>
                  </a:cubicBezTo>
                  <a:cubicBezTo>
                    <a:pt x="1205552" y="13647"/>
                    <a:pt x="1301087" y="459475"/>
                    <a:pt x="1364776" y="464024"/>
                  </a:cubicBezTo>
                  <a:cubicBezTo>
                    <a:pt x="1428465" y="468573"/>
                    <a:pt x="1476233" y="68239"/>
                    <a:pt x="1528549" y="40943"/>
                  </a:cubicBezTo>
                  <a:cubicBezTo>
                    <a:pt x="1580865" y="13647"/>
                    <a:pt x="1629770" y="156948"/>
                    <a:pt x="1678675" y="300250"/>
                  </a:cubicBezTo>
                </a:path>
              </a:pathLst>
            </a:custGeom>
            <a:noFill/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flipH="1">
              <a:off x="3413228" y="3247059"/>
              <a:ext cx="1678674" cy="491327"/>
            </a:xfrm>
            <a:custGeom>
              <a:avLst/>
              <a:gdLst>
                <a:gd name="connsiteX0" fmla="*/ 0 w 1678675"/>
                <a:gd name="connsiteY0" fmla="*/ 0 h 491327"/>
                <a:gd name="connsiteX1" fmla="*/ 177421 w 1678675"/>
                <a:gd name="connsiteY1" fmla="*/ 491319 h 491327"/>
                <a:gd name="connsiteX2" fmla="*/ 395785 w 1678675"/>
                <a:gd name="connsiteY2" fmla="*/ 13647 h 491327"/>
                <a:gd name="connsiteX3" fmla="*/ 600502 w 1678675"/>
                <a:gd name="connsiteY3" fmla="*/ 491319 h 491327"/>
                <a:gd name="connsiteX4" fmla="*/ 764275 w 1678675"/>
                <a:gd name="connsiteY4" fmla="*/ 27295 h 491327"/>
                <a:gd name="connsiteX5" fmla="*/ 1009934 w 1678675"/>
                <a:gd name="connsiteY5" fmla="*/ 464024 h 491327"/>
                <a:gd name="connsiteX6" fmla="*/ 1146412 w 1678675"/>
                <a:gd name="connsiteY6" fmla="*/ 13647 h 491327"/>
                <a:gd name="connsiteX7" fmla="*/ 1364776 w 1678675"/>
                <a:gd name="connsiteY7" fmla="*/ 464024 h 491327"/>
                <a:gd name="connsiteX8" fmla="*/ 1528549 w 1678675"/>
                <a:gd name="connsiteY8" fmla="*/ 40943 h 491327"/>
                <a:gd name="connsiteX9" fmla="*/ 1678675 w 1678675"/>
                <a:gd name="connsiteY9" fmla="*/ 300250 h 49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8675" h="491327">
                  <a:moveTo>
                    <a:pt x="0" y="0"/>
                  </a:moveTo>
                  <a:cubicBezTo>
                    <a:pt x="55728" y="244522"/>
                    <a:pt x="111457" y="489045"/>
                    <a:pt x="177421" y="491319"/>
                  </a:cubicBezTo>
                  <a:cubicBezTo>
                    <a:pt x="243385" y="493593"/>
                    <a:pt x="325272" y="13647"/>
                    <a:pt x="395785" y="13647"/>
                  </a:cubicBezTo>
                  <a:cubicBezTo>
                    <a:pt x="466298" y="13647"/>
                    <a:pt x="539087" y="489044"/>
                    <a:pt x="600502" y="491319"/>
                  </a:cubicBezTo>
                  <a:cubicBezTo>
                    <a:pt x="661917" y="493594"/>
                    <a:pt x="696036" y="31844"/>
                    <a:pt x="764275" y="27295"/>
                  </a:cubicBezTo>
                  <a:cubicBezTo>
                    <a:pt x="832514" y="22746"/>
                    <a:pt x="946245" y="466299"/>
                    <a:pt x="1009934" y="464024"/>
                  </a:cubicBezTo>
                  <a:cubicBezTo>
                    <a:pt x="1073623" y="461749"/>
                    <a:pt x="1087272" y="13647"/>
                    <a:pt x="1146412" y="13647"/>
                  </a:cubicBezTo>
                  <a:cubicBezTo>
                    <a:pt x="1205552" y="13647"/>
                    <a:pt x="1301087" y="459475"/>
                    <a:pt x="1364776" y="464024"/>
                  </a:cubicBezTo>
                  <a:cubicBezTo>
                    <a:pt x="1428465" y="468573"/>
                    <a:pt x="1476233" y="68239"/>
                    <a:pt x="1528549" y="40943"/>
                  </a:cubicBezTo>
                  <a:cubicBezTo>
                    <a:pt x="1580865" y="13647"/>
                    <a:pt x="1629770" y="156948"/>
                    <a:pt x="1678675" y="300250"/>
                  </a:cubicBezTo>
                </a:path>
              </a:pathLst>
            </a:custGeom>
            <a:noFill/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16703" y="2326713"/>
              <a:ext cx="1940944" cy="61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600" b="1" dirty="0" smtClean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ψ</a:t>
              </a:r>
              <a:r>
                <a:rPr lang="en-US" sz="1600" b="1" dirty="0" smtClean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 ≠ 0</a:t>
              </a:r>
              <a:endParaRPr lang="en-US" sz="1600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3022942" y="5303454"/>
              <a:ext cx="5048771" cy="0"/>
            </a:xfrm>
            <a:prstGeom prst="straightConnector1">
              <a:avLst/>
            </a:prstGeom>
            <a:ln w="57150">
              <a:solidFill>
                <a:schemeClr val="accent4">
                  <a:lumMod val="75000"/>
                </a:schemeClr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5340177" y="5331008"/>
              <a:ext cx="495011" cy="6161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L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98488" y="5488978"/>
              <a:ext cx="2121378" cy="840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ED524F"/>
                  </a:solidFill>
                  <a:latin typeface="+mj-lt"/>
                  <a:cs typeface="Times New Roman" panose="02020603050405020304" pitchFamily="18" charset="0"/>
                </a:rPr>
                <a:t>X = 0</a:t>
              </a:r>
              <a:endParaRPr lang="en-US" sz="1600" baseline="30000" dirty="0">
                <a:solidFill>
                  <a:srgbClr val="ED524F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542415" y="5492759"/>
              <a:ext cx="1570120" cy="652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ED524F"/>
                  </a:solidFill>
                  <a:latin typeface="+mj-lt"/>
                  <a:cs typeface="Times New Roman" panose="02020603050405020304" pitchFamily="18" charset="0"/>
                </a:rPr>
                <a:t>X = L</a:t>
              </a:r>
              <a:endParaRPr lang="en-US" sz="1600" baseline="30000" dirty="0">
                <a:solidFill>
                  <a:srgbClr val="ED524F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572999" y="6143484"/>
              <a:ext cx="2121376" cy="840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600" dirty="0" smtClean="0">
                  <a:solidFill>
                    <a:srgbClr val="ED524F"/>
                  </a:solidFill>
                  <a:latin typeface="+mj-lt"/>
                  <a:cs typeface="Times New Roman" panose="02020603050405020304" pitchFamily="18" charset="0"/>
                </a:rPr>
                <a:t>ψ</a:t>
              </a:r>
              <a:r>
                <a:rPr lang="en-US" sz="1600" dirty="0" smtClean="0">
                  <a:solidFill>
                    <a:srgbClr val="ED524F"/>
                  </a:solidFill>
                  <a:latin typeface="+mj-lt"/>
                  <a:cs typeface="Times New Roman" panose="02020603050405020304" pitchFamily="18" charset="0"/>
                </a:rPr>
                <a:t> = 0</a:t>
              </a:r>
              <a:endParaRPr lang="en-US" sz="1600" dirty="0">
                <a:solidFill>
                  <a:srgbClr val="ED524F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496507" y="6057633"/>
              <a:ext cx="1848535" cy="840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1600" dirty="0" smtClean="0">
                  <a:solidFill>
                    <a:srgbClr val="ED524F"/>
                  </a:solidFill>
                  <a:latin typeface="+mj-lt"/>
                  <a:cs typeface="Times New Roman" panose="02020603050405020304" pitchFamily="18" charset="0"/>
                </a:rPr>
                <a:t>ψ</a:t>
              </a:r>
              <a:r>
                <a:rPr lang="en-US" sz="1600" dirty="0" smtClean="0">
                  <a:solidFill>
                    <a:srgbClr val="ED524F"/>
                  </a:solidFill>
                  <a:latin typeface="+mj-lt"/>
                  <a:cs typeface="Times New Roman" panose="02020603050405020304" pitchFamily="18" charset="0"/>
                </a:rPr>
                <a:t> = 0</a:t>
              </a:r>
              <a:endParaRPr lang="en-US" sz="1600" dirty="0">
                <a:solidFill>
                  <a:srgbClr val="ED524F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4757188" y="4146201"/>
            <a:ext cx="22461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At X = 0 → </a:t>
            </a:r>
            <a:r>
              <a:rPr lang="el-GR" sz="24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ψ</a:t>
            </a:r>
            <a:r>
              <a:rPr lang="en-US" sz="24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= 0</a:t>
            </a:r>
          </a:p>
          <a:p>
            <a:r>
              <a:rPr lang="en-US" sz="24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   X = L </a:t>
            </a:r>
            <a:r>
              <a:rPr 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→ </a:t>
            </a:r>
            <a:r>
              <a:rPr lang="el-GR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ψ</a:t>
            </a:r>
            <a:r>
              <a:rPr 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 = 0</a:t>
            </a:r>
            <a:endParaRPr lang="en-US" sz="24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757188" y="5090558"/>
            <a:ext cx="5988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Implying these two boundary condition values in </a:t>
            </a:r>
          </a:p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equation (3) for </a:t>
            </a:r>
            <a:r>
              <a:rPr lang="el-GR" sz="2400" dirty="0" smtClean="0">
                <a:latin typeface="+mj-lt"/>
                <a:cs typeface="Times New Roman" panose="02020603050405020304" pitchFamily="18" charset="0"/>
              </a:rPr>
              <a:t>ψ</a:t>
            </a:r>
            <a:endParaRPr lang="en-US" sz="2400" dirty="0" smtClean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10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build="p"/>
      <p:bldP spid="9" grpId="0"/>
      <p:bldP spid="10" grpId="0" build="p"/>
      <p:bldP spid="11" grpId="0"/>
      <p:bldP spid="3" grpId="0"/>
      <p:bldP spid="12" grpId="0"/>
      <p:bldP spid="15" grpId="0" uiExpand="1" build="p"/>
      <p:bldP spid="36" grpId="0"/>
      <p:bldP spid="3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Particle in one dimensional box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45236" y="1414785"/>
                <a:ext cx="36691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cosk</m:t>
                          </m:r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sink</m:t>
                          </m:r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36" y="1414785"/>
                <a:ext cx="366914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45236" y="2043002"/>
                <a:ext cx="25246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(1)+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36" y="2043002"/>
                <a:ext cx="2524602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45236" y="2680114"/>
                <a:ext cx="12794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36" y="2680114"/>
                <a:ext cx="127945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568962" y="1552724"/>
                <a:ext cx="5070171" cy="46166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coskx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sinkx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………(3)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962" y="1552724"/>
                <a:ext cx="5070171" cy="461665"/>
              </a:xfrm>
              <a:prstGeom prst="rect">
                <a:avLst/>
              </a:prstGeom>
              <a:blipFill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145236" y="3286322"/>
            <a:ext cx="41296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Putting this value in equation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45236" y="3892530"/>
                <a:ext cx="34178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sinkx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………(4)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36" y="3892530"/>
                <a:ext cx="3417859" cy="461665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145235" y="877753"/>
            <a:ext cx="405271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For,</a:t>
            </a:r>
            <a:r>
              <a:rPr lang="en-US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(1) </a:t>
            </a: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X </a:t>
            </a:r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= 0 → </a:t>
            </a:r>
            <a:r>
              <a:rPr lang="el-GR" sz="2400" dirty="0">
                <a:solidFill>
                  <a:schemeClr val="tx1"/>
                </a:solidFill>
                <a:cs typeface="Times New Roman" panose="02020603050405020304" pitchFamily="18" charset="0"/>
              </a:rPr>
              <a:t>ψ</a:t>
            </a:r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= </a:t>
            </a: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0 condition</a:t>
            </a:r>
            <a:endParaRPr lang="en-US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5234" y="4524284"/>
            <a:ext cx="405271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For,</a:t>
            </a:r>
            <a:r>
              <a:rPr lang="en-US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 (2) </a:t>
            </a: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X </a:t>
            </a:r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= </a:t>
            </a: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L </a:t>
            </a:r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→ </a:t>
            </a:r>
            <a:r>
              <a:rPr lang="el-GR" sz="2400" dirty="0">
                <a:solidFill>
                  <a:schemeClr val="tx1"/>
                </a:solidFill>
                <a:cs typeface="Times New Roman" panose="02020603050405020304" pitchFamily="18" charset="0"/>
              </a:rPr>
              <a:t>ψ</a:t>
            </a:r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 = </a:t>
            </a: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0 condition</a:t>
            </a:r>
            <a:endParaRPr lang="en-US" sz="24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45234" y="5187491"/>
                <a:ext cx="21098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sinkL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34" y="5187491"/>
                <a:ext cx="2109808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>
            <a:off x="4411297" y="886353"/>
            <a:ext cx="0" cy="5543476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479507" y="877752"/>
            <a:ext cx="7867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Here, B can’t be zero because than whole equation will be zero.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479507" y="2286382"/>
            <a:ext cx="67088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If </a:t>
            </a:r>
            <a:r>
              <a:rPr lang="el-GR" sz="2400" dirty="0" smtClean="0">
                <a:latin typeface="+mj-lt"/>
                <a:cs typeface="Times New Roman" panose="02020603050405020304" pitchFamily="18" charset="0"/>
              </a:rPr>
              <a:t>ψ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becomes zero than probability of having electron </a:t>
            </a:r>
            <a:endParaRPr lang="en-US" sz="2400" dirty="0">
              <a:latin typeface="+mj-lt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Inside the metal becomes zero, which is not possible.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028844" y="3286322"/>
            <a:ext cx="4150406" cy="2852249"/>
            <a:chOff x="1928364" y="700757"/>
            <a:chExt cx="7462586" cy="5359720"/>
          </a:xfrm>
        </p:grpSpPr>
        <p:cxnSp>
          <p:nvCxnSpPr>
            <p:cNvPr id="48" name="Straight Arrow Connector 47"/>
            <p:cNvCxnSpPr/>
            <p:nvPr/>
          </p:nvCxnSpPr>
          <p:spPr>
            <a:xfrm flipV="1">
              <a:off x="3034950" y="1173704"/>
              <a:ext cx="0" cy="383502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3014058" y="4981431"/>
              <a:ext cx="5916719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2313053" y="4981431"/>
              <a:ext cx="721900" cy="51946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Rectangle 50"/>
            <p:cNvSpPr/>
            <p:nvPr/>
          </p:nvSpPr>
          <p:spPr>
            <a:xfrm>
              <a:off x="3034950" y="1929900"/>
              <a:ext cx="5048770" cy="3051531"/>
            </a:xfrm>
            <a:prstGeom prst="rect">
              <a:avLst/>
            </a:prstGeom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235532" y="3696905"/>
              <a:ext cx="687072" cy="728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2060"/>
                  </a:solidFill>
                  <a:latin typeface="+mj-lt"/>
                </a:rPr>
                <a:t>e</a:t>
              </a:r>
              <a:r>
                <a:rPr lang="en-US" sz="2000" b="1" baseline="30000" dirty="0" smtClean="0">
                  <a:solidFill>
                    <a:srgbClr val="002060"/>
                  </a:solidFill>
                  <a:latin typeface="+mj-lt"/>
                </a:rPr>
                <a:t>-</a:t>
              </a:r>
              <a:endParaRPr lang="en-US" sz="2800" b="1" baseline="30000" dirty="0"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951669" y="4777894"/>
              <a:ext cx="439281" cy="61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  <a:cs typeface="Times New Roman" panose="02020603050405020304" pitchFamily="18" charset="0"/>
                </a:rPr>
                <a:t>X</a:t>
              </a:r>
              <a:endParaRPr lang="en-US" sz="1600" baseline="30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842016" y="700757"/>
              <a:ext cx="439281" cy="61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  <a:cs typeface="Times New Roman" panose="02020603050405020304" pitchFamily="18" charset="0"/>
                </a:rPr>
                <a:t>Y</a:t>
              </a:r>
              <a:endParaRPr lang="en-US" sz="1600" baseline="30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928364" y="5444344"/>
              <a:ext cx="439281" cy="61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  <a:cs typeface="Times New Roman" panose="02020603050405020304" pitchFamily="18" charset="0"/>
                </a:rPr>
                <a:t>Z</a:t>
              </a:r>
              <a:endParaRPr lang="en-US" sz="1600" baseline="30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>
              <a:off x="6026766" y="3890713"/>
              <a:ext cx="1678675" cy="491327"/>
            </a:xfrm>
            <a:custGeom>
              <a:avLst/>
              <a:gdLst>
                <a:gd name="connsiteX0" fmla="*/ 0 w 1678675"/>
                <a:gd name="connsiteY0" fmla="*/ 0 h 491327"/>
                <a:gd name="connsiteX1" fmla="*/ 177421 w 1678675"/>
                <a:gd name="connsiteY1" fmla="*/ 491319 h 491327"/>
                <a:gd name="connsiteX2" fmla="*/ 395785 w 1678675"/>
                <a:gd name="connsiteY2" fmla="*/ 13647 h 491327"/>
                <a:gd name="connsiteX3" fmla="*/ 600502 w 1678675"/>
                <a:gd name="connsiteY3" fmla="*/ 491319 h 491327"/>
                <a:gd name="connsiteX4" fmla="*/ 764275 w 1678675"/>
                <a:gd name="connsiteY4" fmla="*/ 27295 h 491327"/>
                <a:gd name="connsiteX5" fmla="*/ 1009934 w 1678675"/>
                <a:gd name="connsiteY5" fmla="*/ 464024 h 491327"/>
                <a:gd name="connsiteX6" fmla="*/ 1146412 w 1678675"/>
                <a:gd name="connsiteY6" fmla="*/ 13647 h 491327"/>
                <a:gd name="connsiteX7" fmla="*/ 1364776 w 1678675"/>
                <a:gd name="connsiteY7" fmla="*/ 464024 h 491327"/>
                <a:gd name="connsiteX8" fmla="*/ 1528549 w 1678675"/>
                <a:gd name="connsiteY8" fmla="*/ 40943 h 491327"/>
                <a:gd name="connsiteX9" fmla="*/ 1678675 w 1678675"/>
                <a:gd name="connsiteY9" fmla="*/ 300250 h 49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8675" h="491327">
                  <a:moveTo>
                    <a:pt x="0" y="0"/>
                  </a:moveTo>
                  <a:cubicBezTo>
                    <a:pt x="55728" y="244522"/>
                    <a:pt x="111457" y="489045"/>
                    <a:pt x="177421" y="491319"/>
                  </a:cubicBezTo>
                  <a:cubicBezTo>
                    <a:pt x="243385" y="493593"/>
                    <a:pt x="325272" y="13647"/>
                    <a:pt x="395785" y="13647"/>
                  </a:cubicBezTo>
                  <a:cubicBezTo>
                    <a:pt x="466298" y="13647"/>
                    <a:pt x="539087" y="489044"/>
                    <a:pt x="600502" y="491319"/>
                  </a:cubicBezTo>
                  <a:cubicBezTo>
                    <a:pt x="661917" y="493594"/>
                    <a:pt x="696036" y="31844"/>
                    <a:pt x="764275" y="27295"/>
                  </a:cubicBezTo>
                  <a:cubicBezTo>
                    <a:pt x="832514" y="22746"/>
                    <a:pt x="946245" y="466299"/>
                    <a:pt x="1009934" y="464024"/>
                  </a:cubicBezTo>
                  <a:cubicBezTo>
                    <a:pt x="1073623" y="461749"/>
                    <a:pt x="1087272" y="13647"/>
                    <a:pt x="1146412" y="13647"/>
                  </a:cubicBezTo>
                  <a:cubicBezTo>
                    <a:pt x="1205552" y="13647"/>
                    <a:pt x="1301087" y="459475"/>
                    <a:pt x="1364776" y="464024"/>
                  </a:cubicBezTo>
                  <a:cubicBezTo>
                    <a:pt x="1428465" y="468573"/>
                    <a:pt x="1476233" y="68239"/>
                    <a:pt x="1528549" y="40943"/>
                  </a:cubicBezTo>
                  <a:cubicBezTo>
                    <a:pt x="1580865" y="13647"/>
                    <a:pt x="1629770" y="156948"/>
                    <a:pt x="1678675" y="300250"/>
                  </a:cubicBezTo>
                </a:path>
              </a:pathLst>
            </a:custGeom>
            <a:noFill/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 flipH="1">
              <a:off x="3413228" y="3890714"/>
              <a:ext cx="1678675" cy="491327"/>
            </a:xfrm>
            <a:custGeom>
              <a:avLst/>
              <a:gdLst>
                <a:gd name="connsiteX0" fmla="*/ 0 w 1678675"/>
                <a:gd name="connsiteY0" fmla="*/ 0 h 491327"/>
                <a:gd name="connsiteX1" fmla="*/ 177421 w 1678675"/>
                <a:gd name="connsiteY1" fmla="*/ 491319 h 491327"/>
                <a:gd name="connsiteX2" fmla="*/ 395785 w 1678675"/>
                <a:gd name="connsiteY2" fmla="*/ 13647 h 491327"/>
                <a:gd name="connsiteX3" fmla="*/ 600502 w 1678675"/>
                <a:gd name="connsiteY3" fmla="*/ 491319 h 491327"/>
                <a:gd name="connsiteX4" fmla="*/ 764275 w 1678675"/>
                <a:gd name="connsiteY4" fmla="*/ 27295 h 491327"/>
                <a:gd name="connsiteX5" fmla="*/ 1009934 w 1678675"/>
                <a:gd name="connsiteY5" fmla="*/ 464024 h 491327"/>
                <a:gd name="connsiteX6" fmla="*/ 1146412 w 1678675"/>
                <a:gd name="connsiteY6" fmla="*/ 13647 h 491327"/>
                <a:gd name="connsiteX7" fmla="*/ 1364776 w 1678675"/>
                <a:gd name="connsiteY7" fmla="*/ 464024 h 491327"/>
                <a:gd name="connsiteX8" fmla="*/ 1528549 w 1678675"/>
                <a:gd name="connsiteY8" fmla="*/ 40943 h 491327"/>
                <a:gd name="connsiteX9" fmla="*/ 1678675 w 1678675"/>
                <a:gd name="connsiteY9" fmla="*/ 300250 h 49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8675" h="491327">
                  <a:moveTo>
                    <a:pt x="0" y="0"/>
                  </a:moveTo>
                  <a:cubicBezTo>
                    <a:pt x="55728" y="244522"/>
                    <a:pt x="111457" y="489045"/>
                    <a:pt x="177421" y="491319"/>
                  </a:cubicBezTo>
                  <a:cubicBezTo>
                    <a:pt x="243385" y="493593"/>
                    <a:pt x="325272" y="13647"/>
                    <a:pt x="395785" y="13647"/>
                  </a:cubicBezTo>
                  <a:cubicBezTo>
                    <a:pt x="466298" y="13647"/>
                    <a:pt x="539087" y="489044"/>
                    <a:pt x="600502" y="491319"/>
                  </a:cubicBezTo>
                  <a:cubicBezTo>
                    <a:pt x="661917" y="493594"/>
                    <a:pt x="696036" y="31844"/>
                    <a:pt x="764275" y="27295"/>
                  </a:cubicBezTo>
                  <a:cubicBezTo>
                    <a:pt x="832514" y="22746"/>
                    <a:pt x="946245" y="466299"/>
                    <a:pt x="1009934" y="464024"/>
                  </a:cubicBezTo>
                  <a:cubicBezTo>
                    <a:pt x="1073623" y="461749"/>
                    <a:pt x="1087272" y="13647"/>
                    <a:pt x="1146412" y="13647"/>
                  </a:cubicBezTo>
                  <a:cubicBezTo>
                    <a:pt x="1205552" y="13647"/>
                    <a:pt x="1301087" y="459475"/>
                    <a:pt x="1364776" y="464024"/>
                  </a:cubicBezTo>
                  <a:cubicBezTo>
                    <a:pt x="1428465" y="468573"/>
                    <a:pt x="1476233" y="68239"/>
                    <a:pt x="1528549" y="40943"/>
                  </a:cubicBezTo>
                  <a:cubicBezTo>
                    <a:pt x="1580865" y="13647"/>
                    <a:pt x="1629770" y="156948"/>
                    <a:pt x="1678675" y="300250"/>
                  </a:cubicBezTo>
                </a:path>
              </a:pathLst>
            </a:custGeom>
            <a:noFill/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395342" y="2312203"/>
              <a:ext cx="2303971" cy="983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2800" b="1" dirty="0" smtClean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ψ</a:t>
              </a:r>
              <a:r>
                <a:rPr lang="en-US" sz="2800" b="1" dirty="0" smtClean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 ≠ 0</a:t>
              </a:r>
              <a:endParaRPr lang="en-US" sz="2800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>
              <a:off x="3022943" y="5572655"/>
              <a:ext cx="5048771" cy="0"/>
            </a:xfrm>
            <a:prstGeom prst="straightConnector1">
              <a:avLst/>
            </a:prstGeom>
            <a:ln w="57150">
              <a:solidFill>
                <a:schemeClr val="accent4">
                  <a:lumMod val="75000"/>
                </a:schemeClr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Rectangle 61"/>
            <p:cNvSpPr/>
            <p:nvPr/>
          </p:nvSpPr>
          <p:spPr>
            <a:xfrm>
              <a:off x="5387175" y="4964882"/>
              <a:ext cx="495011" cy="6161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L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849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31" grpId="0"/>
      <p:bldP spid="32" grpId="0"/>
      <p:bldP spid="33" grpId="0" animBg="1"/>
      <p:bldP spid="34" grpId="0" animBg="1"/>
      <p:bldP spid="35" grpId="0"/>
      <p:bldP spid="37" grpId="0"/>
      <p:bldP spid="38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Particle in one dimensional box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39735" y="1795579"/>
                <a:ext cx="47991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sinkL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only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possible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sin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35" y="1795579"/>
                <a:ext cx="4799134" cy="461665"/>
              </a:xfrm>
              <a:prstGeom prst="rect">
                <a:avLst/>
              </a:prstGeom>
              <a:blipFill>
                <a:blip r:embed="rId2"/>
                <a:stretch>
                  <a:fillRect l="-38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34926" y="2497632"/>
            <a:ext cx="2993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Where, n = 0, 1, 2, 3…..</a:t>
            </a:r>
          </a:p>
        </p:txBody>
      </p:sp>
      <p:sp>
        <p:nvSpPr>
          <p:cNvPr id="6" name="Rectangle 5"/>
          <p:cNvSpPr/>
          <p:nvPr/>
        </p:nvSpPr>
        <p:spPr>
          <a:xfrm>
            <a:off x="134926" y="3111088"/>
            <a:ext cx="40030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So, if we compare </a:t>
            </a:r>
            <a:r>
              <a:rPr lang="en-US" sz="2400" dirty="0" err="1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kL</a:t>
            </a:r>
            <a:r>
              <a:rPr lang="en-US" sz="24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= n</a:t>
            </a:r>
            <a:r>
              <a:rPr lang="el-GR" sz="24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π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then: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34926" y="3827117"/>
                <a:ext cx="1386533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240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nπ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26" y="3827117"/>
                <a:ext cx="1386533" cy="6299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164511" y="1112407"/>
                <a:ext cx="1705530" cy="6299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2400" b="0" i="0" baseline="30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400" b="0" i="0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2400" b="0" i="0" baseline="30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511" y="1112407"/>
                <a:ext cx="1705530" cy="629981"/>
              </a:xfrm>
              <a:prstGeom prst="rect">
                <a:avLst/>
              </a:prstGeom>
              <a:blipFill>
                <a:blip r:embed="rId4"/>
                <a:stretch>
                  <a:fillRect t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267163" y="927136"/>
                <a:ext cx="2785620" cy="1099275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  <a:sp3d/>
              </a:bodyPr>
              <a:lstStyle/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𝐄𝐚𝐫𝐥𝐢𝐞𝐫</m:t>
                      </m:r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𝐜𝐨𝐧𝐬𝐢𝐝𝐞𝐫</m:t>
                      </m:r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𝐞𝐝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000" b="1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𝐤</m:t>
                      </m:r>
                      <m:r>
                        <a:rPr lang="en-US" sz="2000" b="1" i="0" baseline="30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𝟐𝐦</m:t>
                              </m:r>
                              <m:r>
                                <a:rPr lang="en-US" sz="2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0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000" b="1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sz="2000" b="1" dirty="0">
                                      <a:solidFill>
                                        <a:schemeClr val="tx1"/>
                                      </a:solidFill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2000" b="1" i="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z="2000" b="1" dirty="0">
                                  <a:solidFill>
                                    <a:schemeClr val="tx1"/>
                                  </a:solidFill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</m:e>
                      </m:d>
                    </m:oMath>
                  </m:oMathPara>
                </a14:m>
                <a:endParaRPr lang="en-US" sz="2000" b="1" baseline="300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163" y="927136"/>
                <a:ext cx="2785620" cy="1099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5119140" y="1897693"/>
            <a:ext cx="3967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By, comparing the values of </a:t>
            </a:r>
            <a:r>
              <a:rPr lang="en-US" sz="24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k</a:t>
            </a:r>
            <a:r>
              <a:rPr lang="en-US" sz="2400" baseline="300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4926" y="872025"/>
            <a:ext cx="41937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This problem can be satisfied by </a:t>
            </a:r>
          </a:p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taking 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</a:rPr>
              <a:t>sinkL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zero instead of B.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938869" y="872025"/>
            <a:ext cx="0" cy="5543476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160084" y="2455479"/>
                <a:ext cx="1894493" cy="7875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400" dirty="0"/>
                                <m:t>ℏ</m:t>
                              </m:r>
                            </m:e>
                            <m:sup>
                              <m:r>
                                <a:rPr lang="en-US" sz="24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400" dirty="0">
                              <a:cs typeface="Times New Roman" panose="02020603050405020304" pitchFamily="18" charset="0"/>
                            </a:rPr>
                            <m:t> 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aseline="30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400" baseline="3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2400" baseline="300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084" y="2455479"/>
                <a:ext cx="1894493" cy="7875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149922" y="3472563"/>
                <a:ext cx="2116157" cy="831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sz="2400" b="0" i="0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aseline="30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400" baseline="3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rgbClr val="FF0000"/>
                                  </a:solidFill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4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2400" baseline="30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922" y="3472563"/>
                <a:ext cx="2116157" cy="8310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16448" y="4497297"/>
            <a:ext cx="4701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+mj-lt"/>
              </a:rPr>
              <a:t>Therefore, the wave function will be </a:t>
            </a:r>
            <a:endParaRPr lang="en-US" sz="2400" dirty="0" smtClean="0">
              <a:solidFill>
                <a:srgbClr val="000000"/>
              </a:solidFill>
              <a:latin typeface="+mj-lt"/>
            </a:endParaRPr>
          </a:p>
          <a:p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valid </a:t>
            </a:r>
            <a:r>
              <a:rPr lang="en-US" sz="2400" dirty="0">
                <a:solidFill>
                  <a:srgbClr val="000000"/>
                </a:solidFill>
                <a:latin typeface="+mj-lt"/>
              </a:rPr>
              <a:t>only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if:</a:t>
            </a:r>
            <a:endParaRPr lang="en-US" sz="24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8464826" y="2528031"/>
                <a:ext cx="3578159" cy="461665"/>
              </a:xfrm>
              <a:prstGeom prst="rect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𝛙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𝐬𝐢𝐧𝐤𝐱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………(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826" y="2528031"/>
                <a:ext cx="3578159" cy="461665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02374" y="5385421"/>
                <a:ext cx="4531412" cy="722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400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40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………(5)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4" y="5385421"/>
                <a:ext cx="4531412" cy="7223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180590" y="3491317"/>
                <a:ext cx="2921826" cy="793551"/>
              </a:xfrm>
              <a:prstGeom prst="rect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know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ℏ=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590" y="3491317"/>
                <a:ext cx="2921826" cy="7935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5149921" y="4526656"/>
                <a:ext cx="2553263" cy="855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sz="2400" b="0" i="0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i="0" baseline="30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400" i="0" baseline="30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en-US" sz="2400" i="0" baseline="30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921" y="4526656"/>
                <a:ext cx="2553263" cy="8558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7127441" y="4954609"/>
            <a:ext cx="1522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 smtClean="0"/>
              <a:t>/</a:t>
            </a:r>
            <a:endParaRPr lang="en-US" sz="28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6552333" y="4497297"/>
            <a:ext cx="15228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/</a:t>
            </a:r>
            <a:endParaRPr lang="en-US"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5160084" y="5479248"/>
                <a:ext cx="3304046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sz="2400" b="0" i="0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aseline="3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4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sz="2400" baseline="3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………(6)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084" y="5479248"/>
                <a:ext cx="3304046" cy="8334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49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 animBg="1"/>
      <p:bldP spid="9" grpId="1" animBg="1"/>
      <p:bldP spid="10" grpId="0"/>
      <p:bldP spid="11" grpId="0" uiExpand="1" build="p"/>
      <p:bldP spid="14" grpId="0"/>
      <p:bldP spid="15" grpId="0"/>
      <p:bldP spid="3" grpId="0" build="p"/>
      <p:bldP spid="35" grpId="0" animBg="1"/>
      <p:bldP spid="35" grpId="1" animBg="1"/>
      <p:bldP spid="13" grpId="0"/>
      <p:bldP spid="37" grpId="0" animBg="1"/>
      <p:bldP spid="39" grpId="0"/>
      <p:bldP spid="40" grpId="0"/>
      <p:bldP spid="42" grpId="0"/>
      <p:bldP spid="4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Particle in one dimensional box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5962451" y="837776"/>
            <a:ext cx="0" cy="5543476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27135" y="1724884"/>
            <a:ext cx="55366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According to this equation, electrons will </a:t>
            </a:r>
          </a:p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have n</a:t>
            </a:r>
            <a:r>
              <a:rPr lang="en-US" sz="2400" baseline="30000" dirty="0" smtClean="0">
                <a:latin typeface="+mj-lt"/>
                <a:cs typeface="Times New Roman" panose="02020603050405020304" pitchFamily="18" charset="0"/>
              </a:rPr>
              <a:t>th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level of energy (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</a:rPr>
              <a:t>E</a:t>
            </a:r>
            <a:r>
              <a:rPr lang="en-US" sz="2400" baseline="-25000" dirty="0" err="1" smtClean="0">
                <a:latin typeface="+mj-lt"/>
                <a:cs typeface="Times New Roman" panose="02020603050405020304" pitchFamily="18" charset="0"/>
              </a:rPr>
              <a:t>n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) inside the metal.  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970338" y="4786620"/>
            <a:ext cx="2949128" cy="461665"/>
            <a:chOff x="5513696" y="5934575"/>
            <a:chExt cx="2949128" cy="46166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5513696" y="6141493"/>
              <a:ext cx="2442949" cy="0"/>
            </a:xfrm>
            <a:prstGeom prst="line">
              <a:avLst/>
            </a:pr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8024884" y="5934575"/>
              <a:ext cx="4379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cs typeface="Times New Roman" panose="02020603050405020304" pitchFamily="18" charset="0"/>
                </a:rPr>
                <a:t>E</a:t>
              </a:r>
              <a:r>
                <a:rPr lang="en-US" sz="2400" baseline="-25000" dirty="0" smtClean="0">
                  <a:cs typeface="Times New Roman" panose="02020603050405020304" pitchFamily="18" charset="0"/>
                </a:rPr>
                <a:t>1</a:t>
              </a:r>
              <a:endParaRPr lang="en-US" sz="2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70338" y="4279193"/>
            <a:ext cx="3689715" cy="461665"/>
            <a:chOff x="5513696" y="5481739"/>
            <a:chExt cx="3689715" cy="461665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5513696" y="5718409"/>
              <a:ext cx="2442949" cy="0"/>
            </a:xfrm>
            <a:prstGeom prst="line">
              <a:avLst/>
            </a:pr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8024883" y="5481739"/>
              <a:ext cx="11785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cs typeface="Times New Roman" panose="02020603050405020304" pitchFamily="18" charset="0"/>
                </a:rPr>
                <a:t>E</a:t>
              </a:r>
              <a:r>
                <a:rPr lang="en-US" sz="2400" baseline="-25000" dirty="0" smtClean="0">
                  <a:cs typeface="Times New Roman" panose="02020603050405020304" pitchFamily="18" charset="0"/>
                </a:rPr>
                <a:t>2 </a:t>
              </a:r>
              <a:r>
                <a:rPr lang="en-US" sz="2400" dirty="0" smtClean="0">
                  <a:cs typeface="Times New Roman" panose="02020603050405020304" pitchFamily="18" charset="0"/>
                </a:rPr>
                <a:t>= 4 E</a:t>
              </a:r>
              <a:r>
                <a:rPr lang="en-US" sz="2400" baseline="-25000" dirty="0" smtClean="0">
                  <a:cs typeface="Times New Roman" panose="02020603050405020304" pitchFamily="18" charset="0"/>
                </a:rPr>
                <a:t>1</a:t>
              </a:r>
              <a:endParaRPr lang="en-US" sz="2400" baseline="-250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70337" y="3659199"/>
            <a:ext cx="3676067" cy="461665"/>
            <a:chOff x="5513695" y="5052817"/>
            <a:chExt cx="3676067" cy="461665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513695" y="5297605"/>
              <a:ext cx="2442949" cy="0"/>
            </a:xfrm>
            <a:prstGeom prst="line">
              <a:avLst/>
            </a:pr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8011234" y="5052817"/>
              <a:ext cx="11785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cs typeface="Times New Roman" panose="02020603050405020304" pitchFamily="18" charset="0"/>
                </a:rPr>
                <a:t>E</a:t>
              </a:r>
              <a:r>
                <a:rPr lang="en-US" sz="2400" baseline="-25000" dirty="0" smtClean="0">
                  <a:cs typeface="Times New Roman" panose="02020603050405020304" pitchFamily="18" charset="0"/>
                </a:rPr>
                <a:t>3 </a:t>
              </a:r>
              <a:r>
                <a:rPr lang="en-US" sz="2400" dirty="0" smtClean="0">
                  <a:cs typeface="Times New Roman" panose="02020603050405020304" pitchFamily="18" charset="0"/>
                </a:rPr>
                <a:t>= 9 E</a:t>
              </a:r>
              <a:r>
                <a:rPr lang="en-US" sz="2400" baseline="-25000" dirty="0" smtClean="0">
                  <a:cs typeface="Times New Roman" panose="02020603050405020304" pitchFamily="18" charset="0"/>
                </a:rPr>
                <a:t>1</a:t>
              </a:r>
              <a:endParaRPr lang="en-US" sz="2400" baseline="-250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70337" y="2829267"/>
            <a:ext cx="3772247" cy="461665"/>
            <a:chOff x="5513695" y="4222885"/>
            <a:chExt cx="3772247" cy="461665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5513695" y="4457098"/>
              <a:ext cx="2442949" cy="0"/>
            </a:xfrm>
            <a:prstGeom prst="line">
              <a:avLst/>
            </a:prstGeom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8011234" y="4222885"/>
              <a:ext cx="12747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err="1" smtClean="0">
                  <a:cs typeface="Times New Roman" panose="02020603050405020304" pitchFamily="18" charset="0"/>
                </a:rPr>
                <a:t>E</a:t>
              </a:r>
              <a:r>
                <a:rPr lang="en-US" sz="2400" baseline="-25000" dirty="0" err="1" smtClean="0">
                  <a:cs typeface="Times New Roman" panose="02020603050405020304" pitchFamily="18" charset="0"/>
                </a:rPr>
                <a:t>n</a:t>
              </a:r>
              <a:r>
                <a:rPr lang="en-US" sz="2400" baseline="-25000" dirty="0" smtClean="0">
                  <a:cs typeface="Times New Roman" panose="02020603050405020304" pitchFamily="18" charset="0"/>
                </a:rPr>
                <a:t> </a:t>
              </a:r>
              <a:r>
                <a:rPr lang="en-US" sz="2400" dirty="0" smtClean="0">
                  <a:cs typeface="Times New Roman" panose="02020603050405020304" pitchFamily="18" charset="0"/>
                </a:rPr>
                <a:t>= n</a:t>
              </a:r>
              <a:r>
                <a:rPr lang="en-US" sz="2400" baseline="30000" dirty="0" smtClean="0">
                  <a:cs typeface="Times New Roman" panose="02020603050405020304" pitchFamily="18" charset="0"/>
                </a:rPr>
                <a:t>2</a:t>
              </a:r>
              <a:r>
                <a:rPr lang="en-US" sz="2400" dirty="0" smtClean="0">
                  <a:cs typeface="Times New Roman" panose="02020603050405020304" pitchFamily="18" charset="0"/>
                </a:rPr>
                <a:t> E</a:t>
              </a:r>
              <a:r>
                <a:rPr lang="en-US" sz="2400" baseline="-25000" dirty="0" smtClean="0">
                  <a:cs typeface="Times New Roman" panose="02020603050405020304" pitchFamily="18" charset="0"/>
                </a:rPr>
                <a:t>1</a:t>
              </a:r>
              <a:endParaRPr lang="en-US" sz="2400" baseline="-25000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970337" y="4701251"/>
            <a:ext cx="412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e</a:t>
            </a:r>
            <a:r>
              <a:rPr lang="en-US" sz="2800" baseline="30000" dirty="0" smtClean="0">
                <a:latin typeface="+mj-lt"/>
              </a:rPr>
              <a:t>-</a:t>
            </a:r>
            <a:endParaRPr lang="en-US" sz="2800" baseline="30000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73918" y="4221119"/>
            <a:ext cx="412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e</a:t>
            </a:r>
            <a:r>
              <a:rPr lang="en-US" sz="2800" baseline="30000" dirty="0" smtClean="0">
                <a:latin typeface="+mj-lt"/>
              </a:rPr>
              <a:t>-</a:t>
            </a:r>
            <a:endParaRPr lang="en-US" sz="2800" baseline="30000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90825" y="3605555"/>
            <a:ext cx="412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e</a:t>
            </a:r>
            <a:r>
              <a:rPr lang="en-US" sz="2800" baseline="30000" dirty="0" smtClean="0">
                <a:latin typeface="+mj-lt"/>
              </a:rPr>
              <a:t>-</a:t>
            </a:r>
            <a:endParaRPr lang="en-US" sz="2800" baseline="30000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29363" y="2774246"/>
            <a:ext cx="412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e</a:t>
            </a:r>
            <a:r>
              <a:rPr lang="en-US" sz="2800" baseline="30000" dirty="0" smtClean="0">
                <a:latin typeface="+mj-lt"/>
              </a:rPr>
              <a:t>-</a:t>
            </a:r>
            <a:endParaRPr lang="en-US" sz="2800" baseline="300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47628" y="773116"/>
                <a:ext cx="3304046" cy="833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en-US" sz="2400" b="0" i="0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aseline="3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4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mL</m:t>
                          </m:r>
                          <m:r>
                            <a:rPr lang="en-US" sz="2400" baseline="3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………(6)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8" y="773116"/>
                <a:ext cx="3304046" cy="8334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218263" y="2815619"/>
            <a:ext cx="6767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cs typeface="Times New Roman" panose="02020603050405020304" pitchFamily="18" charset="0"/>
              </a:rPr>
              <a:t>n</a:t>
            </a:r>
            <a:r>
              <a:rPr lang="en-US" sz="2000" dirty="0" smtClean="0">
                <a:cs typeface="Times New Roman" panose="02020603050405020304" pitchFamily="18" charset="0"/>
              </a:rPr>
              <a:t> = n</a:t>
            </a:r>
            <a:endParaRPr lang="en-US" sz="2000" dirty="0"/>
          </a:p>
        </p:txBody>
      </p:sp>
      <p:sp>
        <p:nvSpPr>
          <p:cNvPr id="37" name="Rectangle 36"/>
          <p:cNvSpPr/>
          <p:nvPr/>
        </p:nvSpPr>
        <p:spPr>
          <a:xfrm>
            <a:off x="218263" y="3674363"/>
            <a:ext cx="6767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cs typeface="Times New Roman" panose="02020603050405020304" pitchFamily="18" charset="0"/>
              </a:rPr>
              <a:t>n</a:t>
            </a:r>
            <a:r>
              <a:rPr lang="en-US" sz="2000" dirty="0" smtClean="0">
                <a:cs typeface="Times New Roman" panose="02020603050405020304" pitchFamily="18" charset="0"/>
              </a:rPr>
              <a:t> = 3</a:t>
            </a:r>
            <a:endParaRPr lang="en-US" sz="2000" dirty="0"/>
          </a:p>
        </p:txBody>
      </p:sp>
      <p:sp>
        <p:nvSpPr>
          <p:cNvPr id="38" name="Rectangle 37"/>
          <p:cNvSpPr/>
          <p:nvPr/>
        </p:nvSpPr>
        <p:spPr>
          <a:xfrm>
            <a:off x="218263" y="4273579"/>
            <a:ext cx="6767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cs typeface="Times New Roman" panose="02020603050405020304" pitchFamily="18" charset="0"/>
              </a:rPr>
              <a:t>n</a:t>
            </a:r>
            <a:r>
              <a:rPr lang="en-US" sz="2000" dirty="0" smtClean="0">
                <a:cs typeface="Times New Roman" panose="02020603050405020304" pitchFamily="18" charset="0"/>
              </a:rPr>
              <a:t> = 2</a:t>
            </a:r>
            <a:endParaRPr lang="en-US" sz="2000" dirty="0"/>
          </a:p>
        </p:txBody>
      </p:sp>
      <p:sp>
        <p:nvSpPr>
          <p:cNvPr id="39" name="Rectangle 38"/>
          <p:cNvSpPr/>
          <p:nvPr/>
        </p:nvSpPr>
        <p:spPr>
          <a:xfrm>
            <a:off x="218263" y="4776454"/>
            <a:ext cx="6767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cs typeface="Times New Roman" panose="02020603050405020304" pitchFamily="18" charset="0"/>
              </a:rPr>
              <a:t>n</a:t>
            </a:r>
            <a:r>
              <a:rPr lang="en-US" sz="2000" dirty="0" smtClean="0">
                <a:cs typeface="Times New Roman" panose="02020603050405020304" pitchFamily="18" charset="0"/>
              </a:rPr>
              <a:t> = 1</a:t>
            </a:r>
            <a:endParaRPr lang="en-US" sz="2000" dirty="0"/>
          </a:p>
        </p:txBody>
      </p:sp>
      <p:sp>
        <p:nvSpPr>
          <p:cNvPr id="40" name="Rectangle 39"/>
          <p:cNvSpPr/>
          <p:nvPr/>
        </p:nvSpPr>
        <p:spPr>
          <a:xfrm>
            <a:off x="147628" y="5296016"/>
            <a:ext cx="53387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  <a:cs typeface="Times New Roman" panose="02020603050405020304" pitchFamily="18" charset="0"/>
              </a:rPr>
              <a:t>Value 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of constant B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in 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equ. 5 obtained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by </a:t>
            </a:r>
            <a:endParaRPr lang="en-US" sz="2400" dirty="0" smtClean="0">
              <a:latin typeface="+mj-lt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applying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the normalization condition 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to get </a:t>
            </a:r>
          </a:p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the value of wave function </a:t>
            </a:r>
            <a:r>
              <a:rPr lang="el-GR" sz="2400" dirty="0" smtClean="0">
                <a:latin typeface="+mj-lt"/>
                <a:cs typeface="Times New Roman" panose="02020603050405020304" pitchFamily="18" charset="0"/>
              </a:rPr>
              <a:t>ψ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.</a:t>
            </a:r>
            <a:endParaRPr lang="en-US" sz="24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78030" y="77311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>
                <a:solidFill>
                  <a:srgbClr val="202124"/>
                </a:solidFill>
              </a:rPr>
              <a:t>Normalizing </a:t>
            </a:r>
            <a:r>
              <a:rPr lang="en-US" sz="2400" dirty="0">
                <a:solidFill>
                  <a:srgbClr val="202124"/>
                </a:solidFill>
              </a:rPr>
              <a:t>the </a:t>
            </a:r>
            <a:r>
              <a:rPr lang="en-US" sz="2400" dirty="0">
                <a:solidFill>
                  <a:srgbClr val="0070C0"/>
                </a:solidFill>
              </a:rPr>
              <a:t>wave function</a:t>
            </a:r>
            <a:r>
              <a:rPr lang="en-US" sz="2400" dirty="0">
                <a:solidFill>
                  <a:srgbClr val="202124"/>
                </a:solidFill>
              </a:rPr>
              <a:t> means you find </a:t>
            </a:r>
            <a:endParaRPr lang="en-US" sz="2400" dirty="0" smtClean="0">
              <a:solidFill>
                <a:srgbClr val="202124"/>
              </a:solidFill>
            </a:endParaRPr>
          </a:p>
          <a:p>
            <a:r>
              <a:rPr lang="en-US" sz="2400" dirty="0" smtClean="0">
                <a:solidFill>
                  <a:srgbClr val="202124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exact form of </a:t>
            </a:r>
            <a:r>
              <a:rPr lang="en-US" sz="2400" dirty="0" smtClean="0">
                <a:solidFill>
                  <a:srgbClr val="0070C0"/>
                </a:solidFill>
              </a:rPr>
              <a:t>probability </a:t>
            </a:r>
            <a:r>
              <a:rPr lang="en-US" sz="2400" dirty="0" smtClean="0">
                <a:solidFill>
                  <a:srgbClr val="202124"/>
                </a:solidFill>
              </a:rPr>
              <a:t>(</a:t>
            </a:r>
            <a:r>
              <a:rPr lang="el-GR" sz="2400" dirty="0">
                <a:cs typeface="Times New Roman" panose="02020603050405020304" pitchFamily="18" charset="0"/>
              </a:rPr>
              <a:t>ψ</a:t>
            </a:r>
            <a:r>
              <a:rPr lang="en-US" sz="2400" dirty="0" smtClean="0">
                <a:solidFill>
                  <a:srgbClr val="202124"/>
                </a:solidFill>
              </a:rPr>
              <a:t>) of </a:t>
            </a:r>
            <a:r>
              <a:rPr lang="en-US" sz="2400" dirty="0">
                <a:solidFill>
                  <a:srgbClr val="202124"/>
                </a:solidFill>
              </a:rPr>
              <a:t>the particle </a:t>
            </a:r>
            <a:endParaRPr lang="en-US" sz="2400" dirty="0" smtClean="0">
              <a:solidFill>
                <a:srgbClr val="202124"/>
              </a:solidFill>
            </a:endParaRPr>
          </a:p>
          <a:p>
            <a:r>
              <a:rPr lang="en-US" sz="2400" dirty="0" smtClean="0">
                <a:solidFill>
                  <a:srgbClr val="202124"/>
                </a:solidFill>
              </a:rPr>
              <a:t>which </a:t>
            </a:r>
            <a:r>
              <a:rPr lang="en-US" sz="2400" dirty="0">
                <a:solidFill>
                  <a:srgbClr val="0070C0"/>
                </a:solidFill>
              </a:rPr>
              <a:t>found</a:t>
            </a:r>
            <a:r>
              <a:rPr lang="en-US" sz="2400" dirty="0">
                <a:solidFill>
                  <a:srgbClr val="202124"/>
                </a:solidFill>
              </a:rPr>
              <a:t> somewhere in </a:t>
            </a:r>
            <a:r>
              <a:rPr lang="en-US" sz="2400" dirty="0">
                <a:solidFill>
                  <a:srgbClr val="0070C0"/>
                </a:solidFill>
              </a:rPr>
              <a:t>space </a:t>
            </a:r>
            <a:r>
              <a:rPr lang="en-US" sz="2400" dirty="0"/>
              <a:t>is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smtClean="0">
                <a:solidFill>
                  <a:srgbClr val="0070C0"/>
                </a:solidFill>
              </a:rPr>
              <a:t>1</a:t>
            </a:r>
            <a:r>
              <a:rPr lang="en-US" sz="2400" dirty="0" smtClean="0">
                <a:solidFill>
                  <a:srgbClr val="202124"/>
                </a:solidFill>
              </a:rPr>
              <a:t>.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01919" y="2140382"/>
                <a:ext cx="2172198" cy="796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nary>
                        <m:nary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IN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4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  <m:sup>
                              <m: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919" y="2140382"/>
                <a:ext cx="2172198" cy="796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043098" y="3065937"/>
                <a:ext cx="3784819" cy="838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nary>
                        <m:nary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sSup>
                            <m:sSup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I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4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nπx</m:t>
                                  </m:r>
                                  <m:r>
                                    <a:rPr lang="en-US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098" y="3065937"/>
                <a:ext cx="3784819" cy="8380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5984764" y="5787478"/>
                <a:ext cx="3724012" cy="6697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200" i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20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200" i="0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200" i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200" b="0" i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i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200" i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200" i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200" i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200" i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200" i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200" b="0" i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…(5)</m:t>
                      </m:r>
                    </m:oMath>
                  </m:oMathPara>
                </a14:m>
                <a:endParaRPr lang="en-US" sz="22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764" y="5787478"/>
                <a:ext cx="3724012" cy="669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322406" y="2121005"/>
                <a:ext cx="2478178" cy="694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e>
                        <m:sup>
                          <m:r>
                            <a:rPr lang="en-IN" sz="2400" b="0" i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IN" sz="2400" b="0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en-IN" sz="2400" b="0" i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num>
                        <m:den>
                          <m:r>
                            <a:rPr lang="en-IN" sz="2400" b="0" i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4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406" y="2121005"/>
                <a:ext cx="2478178" cy="6946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055412" y="4028868"/>
                <a:ext cx="4349845" cy="849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a:rPr lang="en-US" sz="2400" i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400" i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40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412" y="4028868"/>
                <a:ext cx="4349845" cy="8490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055411" y="4997869"/>
                <a:ext cx="5186420" cy="849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a:rPr lang="en-US" sz="2400" i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a:rPr lang="en-US" sz="240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πnx</m:t>
                                  </m:r>
                                  <m:r>
                                    <a:rPr lang="en-US" sz="240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411" y="4997869"/>
                <a:ext cx="5186420" cy="8490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7637760" y="2291011"/>
            <a:ext cx="2629098" cy="1982568"/>
            <a:chOff x="2155691" y="1027895"/>
            <a:chExt cx="6775086" cy="4919247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3034950" y="1173704"/>
              <a:ext cx="0" cy="383502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3014058" y="4981431"/>
              <a:ext cx="5916719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>
              <a:off x="2313053" y="4981431"/>
              <a:ext cx="721900" cy="51946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3034951" y="1929899"/>
              <a:ext cx="5048769" cy="3051531"/>
            </a:xfrm>
            <a:prstGeom prst="rect">
              <a:avLst/>
            </a:prstGeom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062270" y="3297194"/>
              <a:ext cx="1122115" cy="771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2060"/>
                  </a:solidFill>
                  <a:latin typeface="+mj-lt"/>
                </a:rPr>
                <a:t>e</a:t>
              </a:r>
              <a:r>
                <a:rPr lang="en-US" sz="2000" b="1" baseline="30000" dirty="0" smtClean="0">
                  <a:solidFill>
                    <a:srgbClr val="002060"/>
                  </a:solidFill>
                  <a:latin typeface="+mj-lt"/>
                </a:rPr>
                <a:t>-</a:t>
              </a:r>
              <a:endParaRPr lang="en-US" sz="2800" b="1" baseline="30000" dirty="0"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201131" y="3962579"/>
              <a:ext cx="439282" cy="616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  <a:cs typeface="Times New Roman" panose="02020603050405020304" pitchFamily="18" charset="0"/>
                </a:rPr>
                <a:t>X</a:t>
              </a:r>
              <a:endParaRPr lang="en-US" sz="1600" baseline="30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092875" y="1027895"/>
              <a:ext cx="439282" cy="616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  <a:cs typeface="Times New Roman" panose="02020603050405020304" pitchFamily="18" charset="0"/>
                </a:rPr>
                <a:t>Y</a:t>
              </a:r>
              <a:endParaRPr lang="en-US" sz="1600" baseline="30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55691" y="4270854"/>
              <a:ext cx="439282" cy="616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  <a:cs typeface="Times New Roman" panose="02020603050405020304" pitchFamily="18" charset="0"/>
                </a:rPr>
                <a:t>Z</a:t>
              </a:r>
              <a:endParaRPr lang="en-US" sz="1600" baseline="30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>
              <a:off x="6026767" y="3547346"/>
              <a:ext cx="1678674" cy="491327"/>
            </a:xfrm>
            <a:custGeom>
              <a:avLst/>
              <a:gdLst>
                <a:gd name="connsiteX0" fmla="*/ 0 w 1678675"/>
                <a:gd name="connsiteY0" fmla="*/ 0 h 491327"/>
                <a:gd name="connsiteX1" fmla="*/ 177421 w 1678675"/>
                <a:gd name="connsiteY1" fmla="*/ 491319 h 491327"/>
                <a:gd name="connsiteX2" fmla="*/ 395785 w 1678675"/>
                <a:gd name="connsiteY2" fmla="*/ 13647 h 491327"/>
                <a:gd name="connsiteX3" fmla="*/ 600502 w 1678675"/>
                <a:gd name="connsiteY3" fmla="*/ 491319 h 491327"/>
                <a:gd name="connsiteX4" fmla="*/ 764275 w 1678675"/>
                <a:gd name="connsiteY4" fmla="*/ 27295 h 491327"/>
                <a:gd name="connsiteX5" fmla="*/ 1009934 w 1678675"/>
                <a:gd name="connsiteY5" fmla="*/ 464024 h 491327"/>
                <a:gd name="connsiteX6" fmla="*/ 1146412 w 1678675"/>
                <a:gd name="connsiteY6" fmla="*/ 13647 h 491327"/>
                <a:gd name="connsiteX7" fmla="*/ 1364776 w 1678675"/>
                <a:gd name="connsiteY7" fmla="*/ 464024 h 491327"/>
                <a:gd name="connsiteX8" fmla="*/ 1528549 w 1678675"/>
                <a:gd name="connsiteY8" fmla="*/ 40943 h 491327"/>
                <a:gd name="connsiteX9" fmla="*/ 1678675 w 1678675"/>
                <a:gd name="connsiteY9" fmla="*/ 300250 h 49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8675" h="491327">
                  <a:moveTo>
                    <a:pt x="0" y="0"/>
                  </a:moveTo>
                  <a:cubicBezTo>
                    <a:pt x="55728" y="244522"/>
                    <a:pt x="111457" y="489045"/>
                    <a:pt x="177421" y="491319"/>
                  </a:cubicBezTo>
                  <a:cubicBezTo>
                    <a:pt x="243385" y="493593"/>
                    <a:pt x="325272" y="13647"/>
                    <a:pt x="395785" y="13647"/>
                  </a:cubicBezTo>
                  <a:cubicBezTo>
                    <a:pt x="466298" y="13647"/>
                    <a:pt x="539087" y="489044"/>
                    <a:pt x="600502" y="491319"/>
                  </a:cubicBezTo>
                  <a:cubicBezTo>
                    <a:pt x="661917" y="493594"/>
                    <a:pt x="696036" y="31844"/>
                    <a:pt x="764275" y="27295"/>
                  </a:cubicBezTo>
                  <a:cubicBezTo>
                    <a:pt x="832514" y="22746"/>
                    <a:pt x="946245" y="466299"/>
                    <a:pt x="1009934" y="464024"/>
                  </a:cubicBezTo>
                  <a:cubicBezTo>
                    <a:pt x="1073623" y="461749"/>
                    <a:pt x="1087272" y="13647"/>
                    <a:pt x="1146412" y="13647"/>
                  </a:cubicBezTo>
                  <a:cubicBezTo>
                    <a:pt x="1205552" y="13647"/>
                    <a:pt x="1301087" y="459475"/>
                    <a:pt x="1364776" y="464024"/>
                  </a:cubicBezTo>
                  <a:cubicBezTo>
                    <a:pt x="1428465" y="468573"/>
                    <a:pt x="1476233" y="68239"/>
                    <a:pt x="1528549" y="40943"/>
                  </a:cubicBezTo>
                  <a:cubicBezTo>
                    <a:pt x="1580865" y="13647"/>
                    <a:pt x="1629770" y="156948"/>
                    <a:pt x="1678675" y="300250"/>
                  </a:cubicBezTo>
                </a:path>
              </a:pathLst>
            </a:custGeom>
            <a:noFill/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 flipH="1">
              <a:off x="3413228" y="3547346"/>
              <a:ext cx="1678674" cy="491327"/>
            </a:xfrm>
            <a:custGeom>
              <a:avLst/>
              <a:gdLst>
                <a:gd name="connsiteX0" fmla="*/ 0 w 1678675"/>
                <a:gd name="connsiteY0" fmla="*/ 0 h 491327"/>
                <a:gd name="connsiteX1" fmla="*/ 177421 w 1678675"/>
                <a:gd name="connsiteY1" fmla="*/ 491319 h 491327"/>
                <a:gd name="connsiteX2" fmla="*/ 395785 w 1678675"/>
                <a:gd name="connsiteY2" fmla="*/ 13647 h 491327"/>
                <a:gd name="connsiteX3" fmla="*/ 600502 w 1678675"/>
                <a:gd name="connsiteY3" fmla="*/ 491319 h 491327"/>
                <a:gd name="connsiteX4" fmla="*/ 764275 w 1678675"/>
                <a:gd name="connsiteY4" fmla="*/ 27295 h 491327"/>
                <a:gd name="connsiteX5" fmla="*/ 1009934 w 1678675"/>
                <a:gd name="connsiteY5" fmla="*/ 464024 h 491327"/>
                <a:gd name="connsiteX6" fmla="*/ 1146412 w 1678675"/>
                <a:gd name="connsiteY6" fmla="*/ 13647 h 491327"/>
                <a:gd name="connsiteX7" fmla="*/ 1364776 w 1678675"/>
                <a:gd name="connsiteY7" fmla="*/ 464024 h 491327"/>
                <a:gd name="connsiteX8" fmla="*/ 1528549 w 1678675"/>
                <a:gd name="connsiteY8" fmla="*/ 40943 h 491327"/>
                <a:gd name="connsiteX9" fmla="*/ 1678675 w 1678675"/>
                <a:gd name="connsiteY9" fmla="*/ 300250 h 49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8675" h="491327">
                  <a:moveTo>
                    <a:pt x="0" y="0"/>
                  </a:moveTo>
                  <a:cubicBezTo>
                    <a:pt x="55728" y="244522"/>
                    <a:pt x="111457" y="489045"/>
                    <a:pt x="177421" y="491319"/>
                  </a:cubicBezTo>
                  <a:cubicBezTo>
                    <a:pt x="243385" y="493593"/>
                    <a:pt x="325272" y="13647"/>
                    <a:pt x="395785" y="13647"/>
                  </a:cubicBezTo>
                  <a:cubicBezTo>
                    <a:pt x="466298" y="13647"/>
                    <a:pt x="539087" y="489044"/>
                    <a:pt x="600502" y="491319"/>
                  </a:cubicBezTo>
                  <a:cubicBezTo>
                    <a:pt x="661917" y="493594"/>
                    <a:pt x="696036" y="31844"/>
                    <a:pt x="764275" y="27295"/>
                  </a:cubicBezTo>
                  <a:cubicBezTo>
                    <a:pt x="832514" y="22746"/>
                    <a:pt x="946245" y="466299"/>
                    <a:pt x="1009934" y="464024"/>
                  </a:cubicBezTo>
                  <a:cubicBezTo>
                    <a:pt x="1073623" y="461749"/>
                    <a:pt x="1087272" y="13647"/>
                    <a:pt x="1146412" y="13647"/>
                  </a:cubicBezTo>
                  <a:cubicBezTo>
                    <a:pt x="1205552" y="13647"/>
                    <a:pt x="1301087" y="459475"/>
                    <a:pt x="1364776" y="464024"/>
                  </a:cubicBezTo>
                  <a:cubicBezTo>
                    <a:pt x="1428465" y="468573"/>
                    <a:pt x="1476233" y="68239"/>
                    <a:pt x="1528549" y="40943"/>
                  </a:cubicBezTo>
                  <a:cubicBezTo>
                    <a:pt x="1580865" y="13647"/>
                    <a:pt x="1629770" y="156948"/>
                    <a:pt x="1678675" y="300250"/>
                  </a:cubicBezTo>
                </a:path>
              </a:pathLst>
            </a:custGeom>
            <a:noFill/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416703" y="2326713"/>
              <a:ext cx="1940944" cy="61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600" b="1" dirty="0" smtClean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ψ</a:t>
              </a:r>
              <a:r>
                <a:rPr lang="en-US" sz="1600" b="1" dirty="0" smtClean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 ≠ 0</a:t>
              </a:r>
              <a:endParaRPr lang="en-US" sz="1600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3022942" y="5303454"/>
              <a:ext cx="5048771" cy="0"/>
            </a:xfrm>
            <a:prstGeom prst="straightConnector1">
              <a:avLst/>
            </a:prstGeom>
            <a:ln w="57150">
              <a:solidFill>
                <a:schemeClr val="accent4">
                  <a:lumMod val="75000"/>
                </a:schemeClr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5340177" y="5331008"/>
              <a:ext cx="495011" cy="6161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L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711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-4.375E-6 -0.16157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-4.16667E-7 -0.21389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2.59259E-6 L -2.08333E-6 0.27778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10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10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000"/>
                            </p:stCondLst>
                            <p:childTnLst>
                              <p:par>
                                <p:cTn id="1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31" grpId="0"/>
      <p:bldP spid="31" grpId="1"/>
      <p:bldP spid="32" grpId="0"/>
      <p:bldP spid="32" grpId="1"/>
      <p:bldP spid="33" grpId="0"/>
      <p:bldP spid="34" grpId="0"/>
      <p:bldP spid="34" grpId="1"/>
      <p:bldP spid="36" grpId="0"/>
      <p:bldP spid="23" grpId="0"/>
      <p:bldP spid="37" grpId="0"/>
      <p:bldP spid="38" grpId="0"/>
      <p:bldP spid="39" grpId="0"/>
      <p:bldP spid="40" grpId="0" uiExpand="1" build="p"/>
      <p:bldP spid="3" grpId="0" uiExpand="1" build="p"/>
      <p:bldP spid="5" grpId="0"/>
      <p:bldP spid="42" grpId="0"/>
      <p:bldP spid="43" grpId="0"/>
      <p:bldP spid="43" grpId="1"/>
      <p:bldP spid="6" grpId="0"/>
      <p:bldP spid="6" grpId="1"/>
      <p:bldP spid="44" grpId="0"/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1064525" y="1828800"/>
            <a:ext cx="9962866" cy="3411940"/>
          </a:xfrm>
          <a:prstGeom prst="horizontalScroll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5400" b="1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Introduction </a:t>
            </a:r>
            <a:r>
              <a:rPr lang="en-US" sz="5400" b="1" dirty="0">
                <a:solidFill>
                  <a:srgbClr val="002060"/>
                </a:solidFill>
                <a:cs typeface="Times New Roman" panose="02020603050405020304" pitchFamily="18" charset="0"/>
              </a:rPr>
              <a:t>to </a:t>
            </a:r>
            <a:endParaRPr lang="en-US" sz="5400" b="1" dirty="0" smtClean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lvl="0" algn="ctr"/>
            <a:r>
              <a:rPr lang="en-US" sz="5400" b="1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electronic </a:t>
            </a:r>
            <a:r>
              <a:rPr lang="en-US" sz="5400" b="1" dirty="0">
                <a:solidFill>
                  <a:srgbClr val="002060"/>
                </a:solidFill>
                <a:cs typeface="Times New Roman" panose="02020603050405020304" pitchFamily="18" charset="0"/>
              </a:rPr>
              <a:t>materials</a:t>
            </a:r>
          </a:p>
        </p:txBody>
      </p:sp>
    </p:spTree>
    <p:extLst>
      <p:ext uri="{BB962C8B-B14F-4D97-AF65-F5344CB8AC3E}">
        <p14:creationId xmlns:p14="http://schemas.microsoft.com/office/powerpoint/2010/main" val="272367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Particle in one dimensional box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275871" y="776892"/>
                <a:ext cx="5365828" cy="841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a:rPr lang="en-US" sz="2400" i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a:rPr lang="en-US" sz="2400" i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US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4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πnx</m:t>
                                  </m:r>
                                  <m:r>
                                    <a:rPr lang="en-IN" sz="2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871" y="776892"/>
                <a:ext cx="5365828" cy="8416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0" y="826781"/>
                <a:ext cx="4001737" cy="1352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b>
                          <m: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 i="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f>
                                <m:fPr>
                                  <m:ctrlPr>
                                    <a:rPr lang="en-IN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400" i="0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IN" sz="2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πn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2400" i="0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400" i="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num>
                                <m:den>
                                  <m:f>
                                    <m:fPr>
                                      <m:ctrlPr>
                                        <a:rPr 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4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πn</m:t>
                                      </m:r>
                                      <m:r>
                                        <a:rPr lang="en-IN" sz="24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4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</m:sSubSup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26781"/>
                <a:ext cx="4001737" cy="13521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2441556"/>
                <a:ext cx="4609339" cy="827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b>
                          <m: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p>
                      </m:sSubSup>
                      <m:r>
                        <a:rPr lang="en-US" sz="240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πn</m:t>
                          </m:r>
                          <m: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 i="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πn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</m:sSubSup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41556"/>
                <a:ext cx="4609339" cy="8273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3531508"/>
                <a:ext cx="6133666" cy="827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d>
                      <m:r>
                        <a:rPr lang="en-US" sz="240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πn</m:t>
                          </m:r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 i="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πn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den>
                              </m:f>
                              <m:r>
                                <a:rPr lang="en-IN" sz="2400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400" i="0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πn</m:t>
                                  </m:r>
                                  <m:r>
                                    <a:rPr lang="en-IN" sz="2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</m:sSubSup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31508"/>
                <a:ext cx="6133666" cy="8273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4621460"/>
                <a:ext cx="1808829" cy="738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I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</m:d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21460"/>
                <a:ext cx="1808829" cy="73872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5451629"/>
                <a:ext cx="1459951" cy="1091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451629"/>
                <a:ext cx="1459951" cy="109119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6204768" y="826781"/>
            <a:ext cx="0" cy="5716044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275871" y="965536"/>
            <a:ext cx="41296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Putting this value in equation (5)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691529" y="5633345"/>
                <a:ext cx="4494061" cy="7277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1" i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𝛙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b="1" i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US" sz="2400" b="1" i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𝐬𝐢𝐧</m:t>
                      </m:r>
                      <m:r>
                        <a:rPr lang="en-US" sz="2400" b="1" i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  <m:r>
                                <a:rPr lang="en-US" sz="2400" b="1" i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𝛑</m:t>
                              </m:r>
                              <m:r>
                                <a:rPr lang="en-US" sz="2400" b="1" i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400" b="1" i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𝐋</m:t>
                              </m:r>
                            </m:den>
                          </m:f>
                          <m:r>
                            <a:rPr lang="en-US" sz="2400" b="1" i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b="1" i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……(</m:t>
                      </m:r>
                      <m:r>
                        <a:rPr lang="en-US" sz="2400" b="1" i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400" b="1" i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529" y="5633345"/>
                <a:ext cx="4494061" cy="7277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275871" y="1697533"/>
                <a:ext cx="4932060" cy="11835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2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den>
                          </m:f>
                        </m:e>
                      </m:rad>
                      <m:r>
                        <m:rPr>
                          <m:sty m:val="p"/>
                        </m:rPr>
                        <a:rPr lang="en-US" sz="240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40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 b="0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………(7)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871" y="1697533"/>
                <a:ext cx="4932060" cy="118352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6342971" y="2941440"/>
            <a:ext cx="56226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This equation gives the value of probability </a:t>
            </a:r>
          </a:p>
          <a:p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of electron in a confined system.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571059" y="3666279"/>
            <a:ext cx="3307424" cy="2438686"/>
            <a:chOff x="2155691" y="1027895"/>
            <a:chExt cx="6775086" cy="4919247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3034950" y="1173704"/>
              <a:ext cx="0" cy="383502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3014058" y="4981431"/>
              <a:ext cx="5916719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2313053" y="4981431"/>
              <a:ext cx="721900" cy="51946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3034951" y="1929899"/>
              <a:ext cx="5048769" cy="3051531"/>
            </a:xfrm>
            <a:prstGeom prst="rect">
              <a:avLst/>
            </a:prstGeom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62270" y="3297194"/>
              <a:ext cx="1122115" cy="771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2060"/>
                  </a:solidFill>
                  <a:latin typeface="+mj-lt"/>
                </a:rPr>
                <a:t>e</a:t>
              </a:r>
              <a:r>
                <a:rPr lang="en-US" sz="2000" b="1" baseline="30000" dirty="0" smtClean="0">
                  <a:solidFill>
                    <a:srgbClr val="002060"/>
                  </a:solidFill>
                  <a:latin typeface="+mj-lt"/>
                </a:rPr>
                <a:t>-</a:t>
              </a:r>
              <a:endParaRPr lang="en-US" sz="2800" b="1" baseline="30000" dirty="0"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201131" y="3962579"/>
              <a:ext cx="439282" cy="616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  <a:cs typeface="Times New Roman" panose="02020603050405020304" pitchFamily="18" charset="0"/>
                </a:rPr>
                <a:t>X</a:t>
              </a:r>
              <a:endParaRPr lang="en-US" sz="1600" baseline="30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92875" y="1027895"/>
              <a:ext cx="439282" cy="616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  <a:cs typeface="Times New Roman" panose="02020603050405020304" pitchFamily="18" charset="0"/>
                </a:rPr>
                <a:t>Y</a:t>
              </a:r>
              <a:endParaRPr lang="en-US" sz="1600" baseline="30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55691" y="4270854"/>
              <a:ext cx="439282" cy="616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  <a:cs typeface="Times New Roman" panose="02020603050405020304" pitchFamily="18" charset="0"/>
                </a:rPr>
                <a:t>Z</a:t>
              </a:r>
              <a:endParaRPr lang="en-US" sz="1600" baseline="30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6026767" y="3547346"/>
              <a:ext cx="1678674" cy="491327"/>
            </a:xfrm>
            <a:custGeom>
              <a:avLst/>
              <a:gdLst>
                <a:gd name="connsiteX0" fmla="*/ 0 w 1678675"/>
                <a:gd name="connsiteY0" fmla="*/ 0 h 491327"/>
                <a:gd name="connsiteX1" fmla="*/ 177421 w 1678675"/>
                <a:gd name="connsiteY1" fmla="*/ 491319 h 491327"/>
                <a:gd name="connsiteX2" fmla="*/ 395785 w 1678675"/>
                <a:gd name="connsiteY2" fmla="*/ 13647 h 491327"/>
                <a:gd name="connsiteX3" fmla="*/ 600502 w 1678675"/>
                <a:gd name="connsiteY3" fmla="*/ 491319 h 491327"/>
                <a:gd name="connsiteX4" fmla="*/ 764275 w 1678675"/>
                <a:gd name="connsiteY4" fmla="*/ 27295 h 491327"/>
                <a:gd name="connsiteX5" fmla="*/ 1009934 w 1678675"/>
                <a:gd name="connsiteY5" fmla="*/ 464024 h 491327"/>
                <a:gd name="connsiteX6" fmla="*/ 1146412 w 1678675"/>
                <a:gd name="connsiteY6" fmla="*/ 13647 h 491327"/>
                <a:gd name="connsiteX7" fmla="*/ 1364776 w 1678675"/>
                <a:gd name="connsiteY7" fmla="*/ 464024 h 491327"/>
                <a:gd name="connsiteX8" fmla="*/ 1528549 w 1678675"/>
                <a:gd name="connsiteY8" fmla="*/ 40943 h 491327"/>
                <a:gd name="connsiteX9" fmla="*/ 1678675 w 1678675"/>
                <a:gd name="connsiteY9" fmla="*/ 300250 h 49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8675" h="491327">
                  <a:moveTo>
                    <a:pt x="0" y="0"/>
                  </a:moveTo>
                  <a:cubicBezTo>
                    <a:pt x="55728" y="244522"/>
                    <a:pt x="111457" y="489045"/>
                    <a:pt x="177421" y="491319"/>
                  </a:cubicBezTo>
                  <a:cubicBezTo>
                    <a:pt x="243385" y="493593"/>
                    <a:pt x="325272" y="13647"/>
                    <a:pt x="395785" y="13647"/>
                  </a:cubicBezTo>
                  <a:cubicBezTo>
                    <a:pt x="466298" y="13647"/>
                    <a:pt x="539087" y="489044"/>
                    <a:pt x="600502" y="491319"/>
                  </a:cubicBezTo>
                  <a:cubicBezTo>
                    <a:pt x="661917" y="493594"/>
                    <a:pt x="696036" y="31844"/>
                    <a:pt x="764275" y="27295"/>
                  </a:cubicBezTo>
                  <a:cubicBezTo>
                    <a:pt x="832514" y="22746"/>
                    <a:pt x="946245" y="466299"/>
                    <a:pt x="1009934" y="464024"/>
                  </a:cubicBezTo>
                  <a:cubicBezTo>
                    <a:pt x="1073623" y="461749"/>
                    <a:pt x="1087272" y="13647"/>
                    <a:pt x="1146412" y="13647"/>
                  </a:cubicBezTo>
                  <a:cubicBezTo>
                    <a:pt x="1205552" y="13647"/>
                    <a:pt x="1301087" y="459475"/>
                    <a:pt x="1364776" y="464024"/>
                  </a:cubicBezTo>
                  <a:cubicBezTo>
                    <a:pt x="1428465" y="468573"/>
                    <a:pt x="1476233" y="68239"/>
                    <a:pt x="1528549" y="40943"/>
                  </a:cubicBezTo>
                  <a:cubicBezTo>
                    <a:pt x="1580865" y="13647"/>
                    <a:pt x="1629770" y="156948"/>
                    <a:pt x="1678675" y="300250"/>
                  </a:cubicBezTo>
                </a:path>
              </a:pathLst>
            </a:custGeom>
            <a:noFill/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 flipH="1">
              <a:off x="3413228" y="3547346"/>
              <a:ext cx="1678674" cy="491327"/>
            </a:xfrm>
            <a:custGeom>
              <a:avLst/>
              <a:gdLst>
                <a:gd name="connsiteX0" fmla="*/ 0 w 1678675"/>
                <a:gd name="connsiteY0" fmla="*/ 0 h 491327"/>
                <a:gd name="connsiteX1" fmla="*/ 177421 w 1678675"/>
                <a:gd name="connsiteY1" fmla="*/ 491319 h 491327"/>
                <a:gd name="connsiteX2" fmla="*/ 395785 w 1678675"/>
                <a:gd name="connsiteY2" fmla="*/ 13647 h 491327"/>
                <a:gd name="connsiteX3" fmla="*/ 600502 w 1678675"/>
                <a:gd name="connsiteY3" fmla="*/ 491319 h 491327"/>
                <a:gd name="connsiteX4" fmla="*/ 764275 w 1678675"/>
                <a:gd name="connsiteY4" fmla="*/ 27295 h 491327"/>
                <a:gd name="connsiteX5" fmla="*/ 1009934 w 1678675"/>
                <a:gd name="connsiteY5" fmla="*/ 464024 h 491327"/>
                <a:gd name="connsiteX6" fmla="*/ 1146412 w 1678675"/>
                <a:gd name="connsiteY6" fmla="*/ 13647 h 491327"/>
                <a:gd name="connsiteX7" fmla="*/ 1364776 w 1678675"/>
                <a:gd name="connsiteY7" fmla="*/ 464024 h 491327"/>
                <a:gd name="connsiteX8" fmla="*/ 1528549 w 1678675"/>
                <a:gd name="connsiteY8" fmla="*/ 40943 h 491327"/>
                <a:gd name="connsiteX9" fmla="*/ 1678675 w 1678675"/>
                <a:gd name="connsiteY9" fmla="*/ 300250 h 49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8675" h="491327">
                  <a:moveTo>
                    <a:pt x="0" y="0"/>
                  </a:moveTo>
                  <a:cubicBezTo>
                    <a:pt x="55728" y="244522"/>
                    <a:pt x="111457" y="489045"/>
                    <a:pt x="177421" y="491319"/>
                  </a:cubicBezTo>
                  <a:cubicBezTo>
                    <a:pt x="243385" y="493593"/>
                    <a:pt x="325272" y="13647"/>
                    <a:pt x="395785" y="13647"/>
                  </a:cubicBezTo>
                  <a:cubicBezTo>
                    <a:pt x="466298" y="13647"/>
                    <a:pt x="539087" y="489044"/>
                    <a:pt x="600502" y="491319"/>
                  </a:cubicBezTo>
                  <a:cubicBezTo>
                    <a:pt x="661917" y="493594"/>
                    <a:pt x="696036" y="31844"/>
                    <a:pt x="764275" y="27295"/>
                  </a:cubicBezTo>
                  <a:cubicBezTo>
                    <a:pt x="832514" y="22746"/>
                    <a:pt x="946245" y="466299"/>
                    <a:pt x="1009934" y="464024"/>
                  </a:cubicBezTo>
                  <a:cubicBezTo>
                    <a:pt x="1073623" y="461749"/>
                    <a:pt x="1087272" y="13647"/>
                    <a:pt x="1146412" y="13647"/>
                  </a:cubicBezTo>
                  <a:cubicBezTo>
                    <a:pt x="1205552" y="13647"/>
                    <a:pt x="1301087" y="459475"/>
                    <a:pt x="1364776" y="464024"/>
                  </a:cubicBezTo>
                  <a:cubicBezTo>
                    <a:pt x="1428465" y="468573"/>
                    <a:pt x="1476233" y="68239"/>
                    <a:pt x="1528549" y="40943"/>
                  </a:cubicBezTo>
                  <a:cubicBezTo>
                    <a:pt x="1580865" y="13647"/>
                    <a:pt x="1629770" y="156948"/>
                    <a:pt x="1678675" y="300250"/>
                  </a:cubicBezTo>
                </a:path>
              </a:pathLst>
            </a:custGeom>
            <a:noFill/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16703" y="2326713"/>
              <a:ext cx="1940944" cy="616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sz="1600" b="1" dirty="0" smtClean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ψ</a:t>
              </a:r>
              <a:r>
                <a:rPr lang="en-US" sz="1600" b="1" dirty="0" smtClean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 ≠ 0</a:t>
              </a:r>
              <a:endParaRPr lang="en-US" sz="1600" b="1" dirty="0">
                <a:solidFill>
                  <a:schemeClr val="accent3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3022942" y="5303454"/>
              <a:ext cx="5048771" cy="0"/>
            </a:xfrm>
            <a:prstGeom prst="straightConnector1">
              <a:avLst/>
            </a:prstGeom>
            <a:ln w="57150">
              <a:solidFill>
                <a:schemeClr val="accent4">
                  <a:lumMod val="75000"/>
                </a:schemeClr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5340177" y="5331008"/>
              <a:ext cx="495011" cy="6161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rPr>
                <a:t>L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205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58" grpId="0"/>
      <p:bldP spid="5" grpId="0"/>
      <p:bldP spid="6" grpId="0"/>
      <p:bldP spid="7" grpId="0"/>
      <p:bldP spid="8" grpId="0"/>
      <p:bldP spid="11" grpId="0"/>
      <p:bldP spid="12" grpId="0"/>
      <p:bldP spid="12" grpId="1"/>
      <p:bldP spid="13" grpId="0"/>
      <p:bldP spid="14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Straight Connector 82"/>
          <p:cNvCxnSpPr/>
          <p:nvPr/>
        </p:nvCxnSpPr>
        <p:spPr>
          <a:xfrm>
            <a:off x="5930755" y="4156992"/>
            <a:ext cx="34120" cy="1407098"/>
          </a:xfrm>
          <a:prstGeom prst="line">
            <a:avLst/>
          </a:prstGeom>
          <a:noFill/>
          <a:ln w="38100">
            <a:solidFill>
              <a:schemeClr val="tx1">
                <a:lumMod val="90000"/>
                <a:lumOff val="1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1" name="Freeform 80"/>
          <p:cNvSpPr/>
          <p:nvPr/>
        </p:nvSpPr>
        <p:spPr>
          <a:xfrm>
            <a:off x="4778411" y="4156935"/>
            <a:ext cx="2336492" cy="1414194"/>
          </a:xfrm>
          <a:custGeom>
            <a:avLst/>
            <a:gdLst>
              <a:gd name="connsiteX0" fmla="*/ 0 w 2388358"/>
              <a:gd name="connsiteY0" fmla="*/ 1407397 h 1421045"/>
              <a:gd name="connsiteX1" fmla="*/ 272955 w 2388358"/>
              <a:gd name="connsiteY1" fmla="*/ 725009 h 1421045"/>
              <a:gd name="connsiteX2" fmla="*/ 723332 w 2388358"/>
              <a:gd name="connsiteY2" fmla="*/ 179099 h 1421045"/>
              <a:gd name="connsiteX3" fmla="*/ 1132764 w 2388358"/>
              <a:gd name="connsiteY3" fmla="*/ 1678 h 1421045"/>
              <a:gd name="connsiteX4" fmla="*/ 1692323 w 2388358"/>
              <a:gd name="connsiteY4" fmla="*/ 260985 h 1421045"/>
              <a:gd name="connsiteX5" fmla="*/ 2169994 w 2388358"/>
              <a:gd name="connsiteY5" fmla="*/ 888782 h 1421045"/>
              <a:gd name="connsiteX6" fmla="*/ 2388358 w 2388358"/>
              <a:gd name="connsiteY6" fmla="*/ 1421045 h 1421045"/>
              <a:gd name="connsiteX7" fmla="*/ 2388358 w 2388358"/>
              <a:gd name="connsiteY7" fmla="*/ 1421045 h 1421045"/>
              <a:gd name="connsiteX0" fmla="*/ 0 w 2388358"/>
              <a:gd name="connsiteY0" fmla="*/ 1405736 h 1419384"/>
              <a:gd name="connsiteX1" fmla="*/ 272955 w 2388358"/>
              <a:gd name="connsiteY1" fmla="*/ 723348 h 1419384"/>
              <a:gd name="connsiteX2" fmla="*/ 657591 w 2388358"/>
              <a:gd name="connsiteY2" fmla="*/ 249155 h 1419384"/>
              <a:gd name="connsiteX3" fmla="*/ 1132764 w 2388358"/>
              <a:gd name="connsiteY3" fmla="*/ 17 h 1419384"/>
              <a:gd name="connsiteX4" fmla="*/ 1692323 w 2388358"/>
              <a:gd name="connsiteY4" fmla="*/ 259324 h 1419384"/>
              <a:gd name="connsiteX5" fmla="*/ 2169994 w 2388358"/>
              <a:gd name="connsiteY5" fmla="*/ 887121 h 1419384"/>
              <a:gd name="connsiteX6" fmla="*/ 2388358 w 2388358"/>
              <a:gd name="connsiteY6" fmla="*/ 1419384 h 1419384"/>
              <a:gd name="connsiteX7" fmla="*/ 2388358 w 2388358"/>
              <a:gd name="connsiteY7" fmla="*/ 1419384 h 1419384"/>
              <a:gd name="connsiteX0" fmla="*/ 0 w 2388358"/>
              <a:gd name="connsiteY0" fmla="*/ 1405736 h 1419384"/>
              <a:gd name="connsiteX1" fmla="*/ 272955 w 2388358"/>
              <a:gd name="connsiteY1" fmla="*/ 723348 h 1419384"/>
              <a:gd name="connsiteX2" fmla="*/ 657591 w 2388358"/>
              <a:gd name="connsiteY2" fmla="*/ 249155 h 1419384"/>
              <a:gd name="connsiteX3" fmla="*/ 1162646 w 2388358"/>
              <a:gd name="connsiteY3" fmla="*/ 17 h 1419384"/>
              <a:gd name="connsiteX4" fmla="*/ 1692323 w 2388358"/>
              <a:gd name="connsiteY4" fmla="*/ 259324 h 1419384"/>
              <a:gd name="connsiteX5" fmla="*/ 2169994 w 2388358"/>
              <a:gd name="connsiteY5" fmla="*/ 887121 h 1419384"/>
              <a:gd name="connsiteX6" fmla="*/ 2388358 w 2388358"/>
              <a:gd name="connsiteY6" fmla="*/ 1419384 h 1419384"/>
              <a:gd name="connsiteX7" fmla="*/ 2388358 w 2388358"/>
              <a:gd name="connsiteY7" fmla="*/ 1419384 h 1419384"/>
              <a:gd name="connsiteX0" fmla="*/ 0 w 2388358"/>
              <a:gd name="connsiteY0" fmla="*/ 1405739 h 1419387"/>
              <a:gd name="connsiteX1" fmla="*/ 195260 w 2388358"/>
              <a:gd name="connsiteY1" fmla="*/ 872763 h 1419387"/>
              <a:gd name="connsiteX2" fmla="*/ 657591 w 2388358"/>
              <a:gd name="connsiteY2" fmla="*/ 249158 h 1419387"/>
              <a:gd name="connsiteX3" fmla="*/ 1162646 w 2388358"/>
              <a:gd name="connsiteY3" fmla="*/ 20 h 1419387"/>
              <a:gd name="connsiteX4" fmla="*/ 1692323 w 2388358"/>
              <a:gd name="connsiteY4" fmla="*/ 259327 h 1419387"/>
              <a:gd name="connsiteX5" fmla="*/ 2169994 w 2388358"/>
              <a:gd name="connsiteY5" fmla="*/ 887124 h 1419387"/>
              <a:gd name="connsiteX6" fmla="*/ 2388358 w 2388358"/>
              <a:gd name="connsiteY6" fmla="*/ 1419387 h 1419387"/>
              <a:gd name="connsiteX7" fmla="*/ 2388358 w 2388358"/>
              <a:gd name="connsiteY7" fmla="*/ 1419387 h 1419387"/>
              <a:gd name="connsiteX0" fmla="*/ 0 w 2388358"/>
              <a:gd name="connsiteY0" fmla="*/ 1405739 h 1419387"/>
              <a:gd name="connsiteX1" fmla="*/ 195260 w 2388358"/>
              <a:gd name="connsiteY1" fmla="*/ 872763 h 1419387"/>
              <a:gd name="connsiteX2" fmla="*/ 657591 w 2388358"/>
              <a:gd name="connsiteY2" fmla="*/ 249158 h 1419387"/>
              <a:gd name="connsiteX3" fmla="*/ 1162646 w 2388358"/>
              <a:gd name="connsiteY3" fmla="*/ 20 h 1419387"/>
              <a:gd name="connsiteX4" fmla="*/ 1692323 w 2388358"/>
              <a:gd name="connsiteY4" fmla="*/ 259327 h 1419387"/>
              <a:gd name="connsiteX5" fmla="*/ 2169994 w 2388358"/>
              <a:gd name="connsiteY5" fmla="*/ 887124 h 1419387"/>
              <a:gd name="connsiteX6" fmla="*/ 2388358 w 2388358"/>
              <a:gd name="connsiteY6" fmla="*/ 1419387 h 1419387"/>
              <a:gd name="connsiteX0" fmla="*/ 0 w 2382381"/>
              <a:gd name="connsiteY0" fmla="*/ 1405739 h 1407434"/>
              <a:gd name="connsiteX1" fmla="*/ 195260 w 2382381"/>
              <a:gd name="connsiteY1" fmla="*/ 872763 h 1407434"/>
              <a:gd name="connsiteX2" fmla="*/ 657591 w 2382381"/>
              <a:gd name="connsiteY2" fmla="*/ 249158 h 1407434"/>
              <a:gd name="connsiteX3" fmla="*/ 1162646 w 2382381"/>
              <a:gd name="connsiteY3" fmla="*/ 20 h 1407434"/>
              <a:gd name="connsiteX4" fmla="*/ 1692323 w 2382381"/>
              <a:gd name="connsiteY4" fmla="*/ 259327 h 1407434"/>
              <a:gd name="connsiteX5" fmla="*/ 2169994 w 2382381"/>
              <a:gd name="connsiteY5" fmla="*/ 887124 h 1407434"/>
              <a:gd name="connsiteX6" fmla="*/ 2382381 w 2382381"/>
              <a:gd name="connsiteY6" fmla="*/ 1407434 h 1407434"/>
              <a:gd name="connsiteX0" fmla="*/ 0 w 2394334"/>
              <a:gd name="connsiteY0" fmla="*/ 1399763 h 1407434"/>
              <a:gd name="connsiteX1" fmla="*/ 207213 w 2394334"/>
              <a:gd name="connsiteY1" fmla="*/ 872763 h 1407434"/>
              <a:gd name="connsiteX2" fmla="*/ 669544 w 2394334"/>
              <a:gd name="connsiteY2" fmla="*/ 249158 h 1407434"/>
              <a:gd name="connsiteX3" fmla="*/ 1174599 w 2394334"/>
              <a:gd name="connsiteY3" fmla="*/ 20 h 1407434"/>
              <a:gd name="connsiteX4" fmla="*/ 1704276 w 2394334"/>
              <a:gd name="connsiteY4" fmla="*/ 259327 h 1407434"/>
              <a:gd name="connsiteX5" fmla="*/ 2181947 w 2394334"/>
              <a:gd name="connsiteY5" fmla="*/ 887124 h 1407434"/>
              <a:gd name="connsiteX6" fmla="*/ 2394334 w 2394334"/>
              <a:gd name="connsiteY6" fmla="*/ 1407434 h 1407434"/>
              <a:gd name="connsiteX0" fmla="*/ 0 w 2394334"/>
              <a:gd name="connsiteY0" fmla="*/ 1399763 h 1407434"/>
              <a:gd name="connsiteX1" fmla="*/ 249048 w 2394334"/>
              <a:gd name="connsiteY1" fmla="*/ 872763 h 1407434"/>
              <a:gd name="connsiteX2" fmla="*/ 669544 w 2394334"/>
              <a:gd name="connsiteY2" fmla="*/ 249158 h 1407434"/>
              <a:gd name="connsiteX3" fmla="*/ 1174599 w 2394334"/>
              <a:gd name="connsiteY3" fmla="*/ 20 h 1407434"/>
              <a:gd name="connsiteX4" fmla="*/ 1704276 w 2394334"/>
              <a:gd name="connsiteY4" fmla="*/ 259327 h 1407434"/>
              <a:gd name="connsiteX5" fmla="*/ 2181947 w 2394334"/>
              <a:gd name="connsiteY5" fmla="*/ 887124 h 1407434"/>
              <a:gd name="connsiteX6" fmla="*/ 2394334 w 2394334"/>
              <a:gd name="connsiteY6" fmla="*/ 1407434 h 1407434"/>
              <a:gd name="connsiteX0" fmla="*/ 0 w 2376405"/>
              <a:gd name="connsiteY0" fmla="*/ 1399763 h 1407434"/>
              <a:gd name="connsiteX1" fmla="*/ 231119 w 2376405"/>
              <a:gd name="connsiteY1" fmla="*/ 872763 h 1407434"/>
              <a:gd name="connsiteX2" fmla="*/ 651615 w 2376405"/>
              <a:gd name="connsiteY2" fmla="*/ 249158 h 1407434"/>
              <a:gd name="connsiteX3" fmla="*/ 1156670 w 2376405"/>
              <a:gd name="connsiteY3" fmla="*/ 20 h 1407434"/>
              <a:gd name="connsiteX4" fmla="*/ 1686347 w 2376405"/>
              <a:gd name="connsiteY4" fmla="*/ 259327 h 1407434"/>
              <a:gd name="connsiteX5" fmla="*/ 2164018 w 2376405"/>
              <a:gd name="connsiteY5" fmla="*/ 887124 h 1407434"/>
              <a:gd name="connsiteX6" fmla="*/ 2376405 w 2376405"/>
              <a:gd name="connsiteY6" fmla="*/ 1407434 h 1407434"/>
              <a:gd name="connsiteX0" fmla="*/ 0 w 2340546"/>
              <a:gd name="connsiteY0" fmla="*/ 1399763 h 1407434"/>
              <a:gd name="connsiteX1" fmla="*/ 195260 w 2340546"/>
              <a:gd name="connsiteY1" fmla="*/ 872763 h 1407434"/>
              <a:gd name="connsiteX2" fmla="*/ 615756 w 2340546"/>
              <a:gd name="connsiteY2" fmla="*/ 249158 h 1407434"/>
              <a:gd name="connsiteX3" fmla="*/ 1120811 w 2340546"/>
              <a:gd name="connsiteY3" fmla="*/ 20 h 1407434"/>
              <a:gd name="connsiteX4" fmla="*/ 1650488 w 2340546"/>
              <a:gd name="connsiteY4" fmla="*/ 259327 h 1407434"/>
              <a:gd name="connsiteX5" fmla="*/ 2128159 w 2340546"/>
              <a:gd name="connsiteY5" fmla="*/ 887124 h 1407434"/>
              <a:gd name="connsiteX6" fmla="*/ 2340546 w 2340546"/>
              <a:gd name="connsiteY6" fmla="*/ 1407434 h 1407434"/>
              <a:gd name="connsiteX0" fmla="*/ 0 w 2340546"/>
              <a:gd name="connsiteY0" fmla="*/ 1399835 h 1407506"/>
              <a:gd name="connsiteX1" fmla="*/ 195260 w 2340546"/>
              <a:gd name="connsiteY1" fmla="*/ 872835 h 1407506"/>
              <a:gd name="connsiteX2" fmla="*/ 615756 w 2340546"/>
              <a:gd name="connsiteY2" fmla="*/ 249230 h 1407506"/>
              <a:gd name="connsiteX3" fmla="*/ 1120811 w 2340546"/>
              <a:gd name="connsiteY3" fmla="*/ 92 h 1407506"/>
              <a:gd name="connsiteX4" fmla="*/ 1572794 w 2340546"/>
              <a:gd name="connsiteY4" fmla="*/ 229516 h 1407506"/>
              <a:gd name="connsiteX5" fmla="*/ 2128159 w 2340546"/>
              <a:gd name="connsiteY5" fmla="*/ 887196 h 1407506"/>
              <a:gd name="connsiteX6" fmla="*/ 2340546 w 2340546"/>
              <a:gd name="connsiteY6" fmla="*/ 1407506 h 1407506"/>
              <a:gd name="connsiteX0" fmla="*/ 0 w 2340546"/>
              <a:gd name="connsiteY0" fmla="*/ 1399835 h 1407506"/>
              <a:gd name="connsiteX1" fmla="*/ 195260 w 2340546"/>
              <a:gd name="connsiteY1" fmla="*/ 872835 h 1407506"/>
              <a:gd name="connsiteX2" fmla="*/ 615756 w 2340546"/>
              <a:gd name="connsiteY2" fmla="*/ 249230 h 1407506"/>
              <a:gd name="connsiteX3" fmla="*/ 1120811 w 2340546"/>
              <a:gd name="connsiteY3" fmla="*/ 92 h 1407506"/>
              <a:gd name="connsiteX4" fmla="*/ 1572794 w 2340546"/>
              <a:gd name="connsiteY4" fmla="*/ 229516 h 1407506"/>
              <a:gd name="connsiteX5" fmla="*/ 2068394 w 2340546"/>
              <a:gd name="connsiteY5" fmla="*/ 887196 h 1407506"/>
              <a:gd name="connsiteX6" fmla="*/ 2340546 w 2340546"/>
              <a:gd name="connsiteY6" fmla="*/ 1407506 h 1407506"/>
              <a:gd name="connsiteX0" fmla="*/ 0 w 2298711"/>
              <a:gd name="connsiteY0" fmla="*/ 1399835 h 1407506"/>
              <a:gd name="connsiteX1" fmla="*/ 195260 w 2298711"/>
              <a:gd name="connsiteY1" fmla="*/ 872835 h 1407506"/>
              <a:gd name="connsiteX2" fmla="*/ 615756 w 2298711"/>
              <a:gd name="connsiteY2" fmla="*/ 249230 h 1407506"/>
              <a:gd name="connsiteX3" fmla="*/ 1120811 w 2298711"/>
              <a:gd name="connsiteY3" fmla="*/ 92 h 1407506"/>
              <a:gd name="connsiteX4" fmla="*/ 1572794 w 2298711"/>
              <a:gd name="connsiteY4" fmla="*/ 229516 h 1407506"/>
              <a:gd name="connsiteX5" fmla="*/ 2068394 w 2298711"/>
              <a:gd name="connsiteY5" fmla="*/ 887196 h 1407506"/>
              <a:gd name="connsiteX6" fmla="*/ 2298711 w 2298711"/>
              <a:gd name="connsiteY6" fmla="*/ 1407506 h 1407506"/>
              <a:gd name="connsiteX0" fmla="*/ 0 w 2298711"/>
              <a:gd name="connsiteY0" fmla="*/ 1399835 h 1407506"/>
              <a:gd name="connsiteX1" fmla="*/ 195260 w 2298711"/>
              <a:gd name="connsiteY1" fmla="*/ 872835 h 1407506"/>
              <a:gd name="connsiteX2" fmla="*/ 615756 w 2298711"/>
              <a:gd name="connsiteY2" fmla="*/ 249230 h 1407506"/>
              <a:gd name="connsiteX3" fmla="*/ 1090929 w 2298711"/>
              <a:gd name="connsiteY3" fmla="*/ 92 h 1407506"/>
              <a:gd name="connsiteX4" fmla="*/ 1572794 w 2298711"/>
              <a:gd name="connsiteY4" fmla="*/ 229516 h 1407506"/>
              <a:gd name="connsiteX5" fmla="*/ 2068394 w 2298711"/>
              <a:gd name="connsiteY5" fmla="*/ 887196 h 1407506"/>
              <a:gd name="connsiteX6" fmla="*/ 2298711 w 2298711"/>
              <a:gd name="connsiteY6" fmla="*/ 1407506 h 1407506"/>
              <a:gd name="connsiteX0" fmla="*/ 0 w 2298711"/>
              <a:gd name="connsiteY0" fmla="*/ 1399835 h 1407506"/>
              <a:gd name="connsiteX1" fmla="*/ 195260 w 2298711"/>
              <a:gd name="connsiteY1" fmla="*/ 872835 h 1407506"/>
              <a:gd name="connsiteX2" fmla="*/ 615756 w 2298711"/>
              <a:gd name="connsiteY2" fmla="*/ 249230 h 1407506"/>
              <a:gd name="connsiteX3" fmla="*/ 1090929 w 2298711"/>
              <a:gd name="connsiteY3" fmla="*/ 92 h 1407506"/>
              <a:gd name="connsiteX4" fmla="*/ 1572794 w 2298711"/>
              <a:gd name="connsiteY4" fmla="*/ 229516 h 1407506"/>
              <a:gd name="connsiteX5" fmla="*/ 2068394 w 2298711"/>
              <a:gd name="connsiteY5" fmla="*/ 887196 h 1407506"/>
              <a:gd name="connsiteX6" fmla="*/ 2298711 w 2298711"/>
              <a:gd name="connsiteY6" fmla="*/ 1407506 h 1407506"/>
              <a:gd name="connsiteX0" fmla="*/ 0 w 2304687"/>
              <a:gd name="connsiteY0" fmla="*/ 1399835 h 1413482"/>
              <a:gd name="connsiteX1" fmla="*/ 195260 w 2304687"/>
              <a:gd name="connsiteY1" fmla="*/ 872835 h 1413482"/>
              <a:gd name="connsiteX2" fmla="*/ 615756 w 2304687"/>
              <a:gd name="connsiteY2" fmla="*/ 249230 h 1413482"/>
              <a:gd name="connsiteX3" fmla="*/ 1090929 w 2304687"/>
              <a:gd name="connsiteY3" fmla="*/ 92 h 1413482"/>
              <a:gd name="connsiteX4" fmla="*/ 1572794 w 2304687"/>
              <a:gd name="connsiteY4" fmla="*/ 229516 h 1413482"/>
              <a:gd name="connsiteX5" fmla="*/ 2068394 w 2304687"/>
              <a:gd name="connsiteY5" fmla="*/ 887196 h 1413482"/>
              <a:gd name="connsiteX6" fmla="*/ 2304687 w 2304687"/>
              <a:gd name="connsiteY6" fmla="*/ 1413482 h 1413482"/>
              <a:gd name="connsiteX0" fmla="*/ 0 w 2304687"/>
              <a:gd name="connsiteY0" fmla="*/ 1399835 h 1413482"/>
              <a:gd name="connsiteX1" fmla="*/ 195260 w 2304687"/>
              <a:gd name="connsiteY1" fmla="*/ 872835 h 1413482"/>
              <a:gd name="connsiteX2" fmla="*/ 615756 w 2304687"/>
              <a:gd name="connsiteY2" fmla="*/ 249230 h 1413482"/>
              <a:gd name="connsiteX3" fmla="*/ 1090929 w 2304687"/>
              <a:gd name="connsiteY3" fmla="*/ 92 h 1413482"/>
              <a:gd name="connsiteX4" fmla="*/ 1572794 w 2304687"/>
              <a:gd name="connsiteY4" fmla="*/ 229516 h 1413482"/>
              <a:gd name="connsiteX5" fmla="*/ 2068394 w 2304687"/>
              <a:gd name="connsiteY5" fmla="*/ 887196 h 1413482"/>
              <a:gd name="connsiteX6" fmla="*/ 2304687 w 2304687"/>
              <a:gd name="connsiteY6" fmla="*/ 1413482 h 1413482"/>
              <a:gd name="connsiteX0" fmla="*/ 0 w 2304687"/>
              <a:gd name="connsiteY0" fmla="*/ 1399835 h 1413482"/>
              <a:gd name="connsiteX1" fmla="*/ 195260 w 2304687"/>
              <a:gd name="connsiteY1" fmla="*/ 872835 h 1413482"/>
              <a:gd name="connsiteX2" fmla="*/ 615756 w 2304687"/>
              <a:gd name="connsiteY2" fmla="*/ 249230 h 1413482"/>
              <a:gd name="connsiteX3" fmla="*/ 1090929 w 2304687"/>
              <a:gd name="connsiteY3" fmla="*/ 92 h 1413482"/>
              <a:gd name="connsiteX4" fmla="*/ 1572794 w 2304687"/>
              <a:gd name="connsiteY4" fmla="*/ 229516 h 1413482"/>
              <a:gd name="connsiteX5" fmla="*/ 2068394 w 2304687"/>
              <a:gd name="connsiteY5" fmla="*/ 887196 h 1413482"/>
              <a:gd name="connsiteX6" fmla="*/ 2304687 w 2304687"/>
              <a:gd name="connsiteY6" fmla="*/ 1413482 h 1413482"/>
              <a:gd name="connsiteX0" fmla="*/ 0 w 2304687"/>
              <a:gd name="connsiteY0" fmla="*/ 1399835 h 1413482"/>
              <a:gd name="connsiteX1" fmla="*/ 195260 w 2304687"/>
              <a:gd name="connsiteY1" fmla="*/ 872835 h 1413482"/>
              <a:gd name="connsiteX2" fmla="*/ 615756 w 2304687"/>
              <a:gd name="connsiteY2" fmla="*/ 249230 h 1413482"/>
              <a:gd name="connsiteX3" fmla="*/ 1090929 w 2304687"/>
              <a:gd name="connsiteY3" fmla="*/ 92 h 1413482"/>
              <a:gd name="connsiteX4" fmla="*/ 1572794 w 2304687"/>
              <a:gd name="connsiteY4" fmla="*/ 229516 h 1413482"/>
              <a:gd name="connsiteX5" fmla="*/ 2068394 w 2304687"/>
              <a:gd name="connsiteY5" fmla="*/ 887196 h 1413482"/>
              <a:gd name="connsiteX6" fmla="*/ 2304687 w 2304687"/>
              <a:gd name="connsiteY6" fmla="*/ 1413482 h 1413482"/>
              <a:gd name="connsiteX0" fmla="*/ 0 w 2262852"/>
              <a:gd name="connsiteY0" fmla="*/ 1399835 h 1401529"/>
              <a:gd name="connsiteX1" fmla="*/ 195260 w 2262852"/>
              <a:gd name="connsiteY1" fmla="*/ 872835 h 1401529"/>
              <a:gd name="connsiteX2" fmla="*/ 615756 w 2262852"/>
              <a:gd name="connsiteY2" fmla="*/ 249230 h 1401529"/>
              <a:gd name="connsiteX3" fmla="*/ 1090929 w 2262852"/>
              <a:gd name="connsiteY3" fmla="*/ 92 h 1401529"/>
              <a:gd name="connsiteX4" fmla="*/ 1572794 w 2262852"/>
              <a:gd name="connsiteY4" fmla="*/ 229516 h 1401529"/>
              <a:gd name="connsiteX5" fmla="*/ 2068394 w 2262852"/>
              <a:gd name="connsiteY5" fmla="*/ 887196 h 1401529"/>
              <a:gd name="connsiteX6" fmla="*/ 2262852 w 2262852"/>
              <a:gd name="connsiteY6" fmla="*/ 1401529 h 1401529"/>
              <a:gd name="connsiteX0" fmla="*/ 0 w 2296971"/>
              <a:gd name="connsiteY0" fmla="*/ 1399835 h 1401529"/>
              <a:gd name="connsiteX1" fmla="*/ 195260 w 2296971"/>
              <a:gd name="connsiteY1" fmla="*/ 872835 h 1401529"/>
              <a:gd name="connsiteX2" fmla="*/ 615756 w 2296971"/>
              <a:gd name="connsiteY2" fmla="*/ 249230 h 1401529"/>
              <a:gd name="connsiteX3" fmla="*/ 1090929 w 2296971"/>
              <a:gd name="connsiteY3" fmla="*/ 92 h 1401529"/>
              <a:gd name="connsiteX4" fmla="*/ 1572794 w 2296971"/>
              <a:gd name="connsiteY4" fmla="*/ 229516 h 1401529"/>
              <a:gd name="connsiteX5" fmla="*/ 2068394 w 2296971"/>
              <a:gd name="connsiteY5" fmla="*/ 887196 h 1401529"/>
              <a:gd name="connsiteX6" fmla="*/ 2296971 w 2296971"/>
              <a:gd name="connsiteY6" fmla="*/ 1401529 h 1401529"/>
              <a:gd name="connsiteX0" fmla="*/ 0 w 2296971"/>
              <a:gd name="connsiteY0" fmla="*/ 1399751 h 1401445"/>
              <a:gd name="connsiteX1" fmla="*/ 195260 w 2296971"/>
              <a:gd name="connsiteY1" fmla="*/ 872751 h 1401445"/>
              <a:gd name="connsiteX2" fmla="*/ 615756 w 2296971"/>
              <a:gd name="connsiteY2" fmla="*/ 249146 h 1401445"/>
              <a:gd name="connsiteX3" fmla="*/ 1090929 w 2296971"/>
              <a:gd name="connsiteY3" fmla="*/ 8 h 1401445"/>
              <a:gd name="connsiteX4" fmla="*/ 1641033 w 2296971"/>
              <a:gd name="connsiteY4" fmla="*/ 243080 h 1401445"/>
              <a:gd name="connsiteX5" fmla="*/ 2068394 w 2296971"/>
              <a:gd name="connsiteY5" fmla="*/ 887112 h 1401445"/>
              <a:gd name="connsiteX6" fmla="*/ 2296971 w 2296971"/>
              <a:gd name="connsiteY6" fmla="*/ 1401445 h 1401445"/>
              <a:gd name="connsiteX0" fmla="*/ 0 w 2296971"/>
              <a:gd name="connsiteY0" fmla="*/ 1399751 h 1401445"/>
              <a:gd name="connsiteX1" fmla="*/ 195260 w 2296971"/>
              <a:gd name="connsiteY1" fmla="*/ 872751 h 1401445"/>
              <a:gd name="connsiteX2" fmla="*/ 615756 w 2296971"/>
              <a:gd name="connsiteY2" fmla="*/ 249146 h 1401445"/>
              <a:gd name="connsiteX3" fmla="*/ 1131872 w 2296971"/>
              <a:gd name="connsiteY3" fmla="*/ 8 h 1401445"/>
              <a:gd name="connsiteX4" fmla="*/ 1641033 w 2296971"/>
              <a:gd name="connsiteY4" fmla="*/ 243080 h 1401445"/>
              <a:gd name="connsiteX5" fmla="*/ 2068394 w 2296971"/>
              <a:gd name="connsiteY5" fmla="*/ 887112 h 1401445"/>
              <a:gd name="connsiteX6" fmla="*/ 2296971 w 2296971"/>
              <a:gd name="connsiteY6" fmla="*/ 1401445 h 1401445"/>
              <a:gd name="connsiteX0" fmla="*/ 0 w 2296971"/>
              <a:gd name="connsiteY0" fmla="*/ 1399751 h 1401445"/>
              <a:gd name="connsiteX1" fmla="*/ 195260 w 2296971"/>
              <a:gd name="connsiteY1" fmla="*/ 872751 h 1401445"/>
              <a:gd name="connsiteX2" fmla="*/ 636228 w 2296971"/>
              <a:gd name="connsiteY2" fmla="*/ 249146 h 1401445"/>
              <a:gd name="connsiteX3" fmla="*/ 1131872 w 2296971"/>
              <a:gd name="connsiteY3" fmla="*/ 8 h 1401445"/>
              <a:gd name="connsiteX4" fmla="*/ 1641033 w 2296971"/>
              <a:gd name="connsiteY4" fmla="*/ 243080 h 1401445"/>
              <a:gd name="connsiteX5" fmla="*/ 2068394 w 2296971"/>
              <a:gd name="connsiteY5" fmla="*/ 887112 h 1401445"/>
              <a:gd name="connsiteX6" fmla="*/ 2296971 w 2296971"/>
              <a:gd name="connsiteY6" fmla="*/ 1401445 h 1401445"/>
              <a:gd name="connsiteX0" fmla="*/ 0 w 2296971"/>
              <a:gd name="connsiteY0" fmla="*/ 1399751 h 1401445"/>
              <a:gd name="connsiteX1" fmla="*/ 215732 w 2296971"/>
              <a:gd name="connsiteY1" fmla="*/ 859104 h 1401445"/>
              <a:gd name="connsiteX2" fmla="*/ 636228 w 2296971"/>
              <a:gd name="connsiteY2" fmla="*/ 249146 h 1401445"/>
              <a:gd name="connsiteX3" fmla="*/ 1131872 w 2296971"/>
              <a:gd name="connsiteY3" fmla="*/ 8 h 1401445"/>
              <a:gd name="connsiteX4" fmla="*/ 1641033 w 2296971"/>
              <a:gd name="connsiteY4" fmla="*/ 243080 h 1401445"/>
              <a:gd name="connsiteX5" fmla="*/ 2068394 w 2296971"/>
              <a:gd name="connsiteY5" fmla="*/ 887112 h 1401445"/>
              <a:gd name="connsiteX6" fmla="*/ 2296971 w 2296971"/>
              <a:gd name="connsiteY6" fmla="*/ 1401445 h 1401445"/>
              <a:gd name="connsiteX0" fmla="*/ 0 w 2324266"/>
              <a:gd name="connsiteY0" fmla="*/ 1399751 h 1401445"/>
              <a:gd name="connsiteX1" fmla="*/ 243027 w 2324266"/>
              <a:gd name="connsiteY1" fmla="*/ 859104 h 1401445"/>
              <a:gd name="connsiteX2" fmla="*/ 663523 w 2324266"/>
              <a:gd name="connsiteY2" fmla="*/ 249146 h 1401445"/>
              <a:gd name="connsiteX3" fmla="*/ 1159167 w 2324266"/>
              <a:gd name="connsiteY3" fmla="*/ 8 h 1401445"/>
              <a:gd name="connsiteX4" fmla="*/ 1668328 w 2324266"/>
              <a:gd name="connsiteY4" fmla="*/ 243080 h 1401445"/>
              <a:gd name="connsiteX5" fmla="*/ 2095689 w 2324266"/>
              <a:gd name="connsiteY5" fmla="*/ 887112 h 1401445"/>
              <a:gd name="connsiteX6" fmla="*/ 2324266 w 2324266"/>
              <a:gd name="connsiteY6" fmla="*/ 1401445 h 1401445"/>
              <a:gd name="connsiteX0" fmla="*/ 0 w 2303794"/>
              <a:gd name="connsiteY0" fmla="*/ 1399751 h 1401445"/>
              <a:gd name="connsiteX1" fmla="*/ 222555 w 2303794"/>
              <a:gd name="connsiteY1" fmla="*/ 859104 h 1401445"/>
              <a:gd name="connsiteX2" fmla="*/ 643051 w 2303794"/>
              <a:gd name="connsiteY2" fmla="*/ 249146 h 1401445"/>
              <a:gd name="connsiteX3" fmla="*/ 1138695 w 2303794"/>
              <a:gd name="connsiteY3" fmla="*/ 8 h 1401445"/>
              <a:gd name="connsiteX4" fmla="*/ 1647856 w 2303794"/>
              <a:gd name="connsiteY4" fmla="*/ 243080 h 1401445"/>
              <a:gd name="connsiteX5" fmla="*/ 2075217 w 2303794"/>
              <a:gd name="connsiteY5" fmla="*/ 887112 h 1401445"/>
              <a:gd name="connsiteX6" fmla="*/ 2303794 w 2303794"/>
              <a:gd name="connsiteY6" fmla="*/ 1401445 h 1401445"/>
              <a:gd name="connsiteX0" fmla="*/ 0 w 2317442"/>
              <a:gd name="connsiteY0" fmla="*/ 1399751 h 1401445"/>
              <a:gd name="connsiteX1" fmla="*/ 236203 w 2317442"/>
              <a:gd name="connsiteY1" fmla="*/ 859104 h 1401445"/>
              <a:gd name="connsiteX2" fmla="*/ 656699 w 2317442"/>
              <a:gd name="connsiteY2" fmla="*/ 249146 h 1401445"/>
              <a:gd name="connsiteX3" fmla="*/ 1152343 w 2317442"/>
              <a:gd name="connsiteY3" fmla="*/ 8 h 1401445"/>
              <a:gd name="connsiteX4" fmla="*/ 1661504 w 2317442"/>
              <a:gd name="connsiteY4" fmla="*/ 243080 h 1401445"/>
              <a:gd name="connsiteX5" fmla="*/ 2088865 w 2317442"/>
              <a:gd name="connsiteY5" fmla="*/ 887112 h 1401445"/>
              <a:gd name="connsiteX6" fmla="*/ 2317442 w 2317442"/>
              <a:gd name="connsiteY6" fmla="*/ 1401445 h 1401445"/>
              <a:gd name="connsiteX0" fmla="*/ 0 w 2317442"/>
              <a:gd name="connsiteY0" fmla="*/ 1399751 h 1401445"/>
              <a:gd name="connsiteX1" fmla="*/ 236203 w 2317442"/>
              <a:gd name="connsiteY1" fmla="*/ 859104 h 1401445"/>
              <a:gd name="connsiteX2" fmla="*/ 656699 w 2317442"/>
              <a:gd name="connsiteY2" fmla="*/ 249146 h 1401445"/>
              <a:gd name="connsiteX3" fmla="*/ 1152343 w 2317442"/>
              <a:gd name="connsiteY3" fmla="*/ 8 h 1401445"/>
              <a:gd name="connsiteX4" fmla="*/ 1661504 w 2317442"/>
              <a:gd name="connsiteY4" fmla="*/ 243080 h 1401445"/>
              <a:gd name="connsiteX5" fmla="*/ 2088865 w 2317442"/>
              <a:gd name="connsiteY5" fmla="*/ 887112 h 1401445"/>
              <a:gd name="connsiteX6" fmla="*/ 2317442 w 2317442"/>
              <a:gd name="connsiteY6" fmla="*/ 1401445 h 1401445"/>
              <a:gd name="connsiteX0" fmla="*/ 0 w 2317442"/>
              <a:gd name="connsiteY0" fmla="*/ 1399822 h 1401516"/>
              <a:gd name="connsiteX1" fmla="*/ 236203 w 2317442"/>
              <a:gd name="connsiteY1" fmla="*/ 859175 h 1401516"/>
              <a:gd name="connsiteX2" fmla="*/ 656699 w 2317442"/>
              <a:gd name="connsiteY2" fmla="*/ 262864 h 1401516"/>
              <a:gd name="connsiteX3" fmla="*/ 1152343 w 2317442"/>
              <a:gd name="connsiteY3" fmla="*/ 79 h 1401516"/>
              <a:gd name="connsiteX4" fmla="*/ 1661504 w 2317442"/>
              <a:gd name="connsiteY4" fmla="*/ 243151 h 1401516"/>
              <a:gd name="connsiteX5" fmla="*/ 2088865 w 2317442"/>
              <a:gd name="connsiteY5" fmla="*/ 887183 h 1401516"/>
              <a:gd name="connsiteX6" fmla="*/ 2317442 w 2317442"/>
              <a:gd name="connsiteY6" fmla="*/ 1401516 h 1401516"/>
              <a:gd name="connsiteX0" fmla="*/ 0 w 2317442"/>
              <a:gd name="connsiteY0" fmla="*/ 1399822 h 1401516"/>
              <a:gd name="connsiteX1" fmla="*/ 236203 w 2317442"/>
              <a:gd name="connsiteY1" fmla="*/ 859175 h 1401516"/>
              <a:gd name="connsiteX2" fmla="*/ 656699 w 2317442"/>
              <a:gd name="connsiteY2" fmla="*/ 262864 h 1401516"/>
              <a:gd name="connsiteX3" fmla="*/ 1152343 w 2317442"/>
              <a:gd name="connsiteY3" fmla="*/ 79 h 1401516"/>
              <a:gd name="connsiteX4" fmla="*/ 1661504 w 2317442"/>
              <a:gd name="connsiteY4" fmla="*/ 243151 h 1401516"/>
              <a:gd name="connsiteX5" fmla="*/ 2102513 w 2317442"/>
              <a:gd name="connsiteY5" fmla="*/ 887183 h 1401516"/>
              <a:gd name="connsiteX6" fmla="*/ 2317442 w 2317442"/>
              <a:gd name="connsiteY6" fmla="*/ 1401516 h 1401516"/>
              <a:gd name="connsiteX0" fmla="*/ 0 w 2349192"/>
              <a:gd name="connsiteY0" fmla="*/ 1399822 h 1401516"/>
              <a:gd name="connsiteX1" fmla="*/ 236203 w 2349192"/>
              <a:gd name="connsiteY1" fmla="*/ 859175 h 1401516"/>
              <a:gd name="connsiteX2" fmla="*/ 656699 w 2349192"/>
              <a:gd name="connsiteY2" fmla="*/ 262864 h 1401516"/>
              <a:gd name="connsiteX3" fmla="*/ 1152343 w 2349192"/>
              <a:gd name="connsiteY3" fmla="*/ 79 h 1401516"/>
              <a:gd name="connsiteX4" fmla="*/ 1661504 w 2349192"/>
              <a:gd name="connsiteY4" fmla="*/ 243151 h 1401516"/>
              <a:gd name="connsiteX5" fmla="*/ 2102513 w 2349192"/>
              <a:gd name="connsiteY5" fmla="*/ 887183 h 1401516"/>
              <a:gd name="connsiteX6" fmla="*/ 2349192 w 2349192"/>
              <a:gd name="connsiteY6" fmla="*/ 1401516 h 1401516"/>
              <a:gd name="connsiteX0" fmla="*/ 0 w 2349192"/>
              <a:gd name="connsiteY0" fmla="*/ 1399822 h 1401516"/>
              <a:gd name="connsiteX1" fmla="*/ 236203 w 2349192"/>
              <a:gd name="connsiteY1" fmla="*/ 859175 h 1401516"/>
              <a:gd name="connsiteX2" fmla="*/ 656699 w 2349192"/>
              <a:gd name="connsiteY2" fmla="*/ 262864 h 1401516"/>
              <a:gd name="connsiteX3" fmla="*/ 1152343 w 2349192"/>
              <a:gd name="connsiteY3" fmla="*/ 79 h 1401516"/>
              <a:gd name="connsiteX4" fmla="*/ 1655154 w 2349192"/>
              <a:gd name="connsiteY4" fmla="*/ 243151 h 1401516"/>
              <a:gd name="connsiteX5" fmla="*/ 2102513 w 2349192"/>
              <a:gd name="connsiteY5" fmla="*/ 887183 h 1401516"/>
              <a:gd name="connsiteX6" fmla="*/ 2349192 w 2349192"/>
              <a:gd name="connsiteY6" fmla="*/ 1401516 h 1401516"/>
              <a:gd name="connsiteX0" fmla="*/ 0 w 2349192"/>
              <a:gd name="connsiteY0" fmla="*/ 1399800 h 1401494"/>
              <a:gd name="connsiteX1" fmla="*/ 236203 w 2349192"/>
              <a:gd name="connsiteY1" fmla="*/ 859153 h 1401494"/>
              <a:gd name="connsiteX2" fmla="*/ 656699 w 2349192"/>
              <a:gd name="connsiteY2" fmla="*/ 262842 h 1401494"/>
              <a:gd name="connsiteX3" fmla="*/ 1152343 w 2349192"/>
              <a:gd name="connsiteY3" fmla="*/ 57 h 1401494"/>
              <a:gd name="connsiteX4" fmla="*/ 1655154 w 2349192"/>
              <a:gd name="connsiteY4" fmla="*/ 243129 h 1401494"/>
              <a:gd name="connsiteX5" fmla="*/ 2102513 w 2349192"/>
              <a:gd name="connsiteY5" fmla="*/ 887161 h 1401494"/>
              <a:gd name="connsiteX6" fmla="*/ 2349192 w 2349192"/>
              <a:gd name="connsiteY6" fmla="*/ 1401494 h 1401494"/>
              <a:gd name="connsiteX0" fmla="*/ 0 w 2349192"/>
              <a:gd name="connsiteY0" fmla="*/ 1399800 h 1401494"/>
              <a:gd name="connsiteX1" fmla="*/ 236203 w 2349192"/>
              <a:gd name="connsiteY1" fmla="*/ 859153 h 1401494"/>
              <a:gd name="connsiteX2" fmla="*/ 656699 w 2349192"/>
              <a:gd name="connsiteY2" fmla="*/ 262842 h 1401494"/>
              <a:gd name="connsiteX3" fmla="*/ 1152343 w 2349192"/>
              <a:gd name="connsiteY3" fmla="*/ 57 h 1401494"/>
              <a:gd name="connsiteX4" fmla="*/ 1655154 w 2349192"/>
              <a:gd name="connsiteY4" fmla="*/ 243129 h 1401494"/>
              <a:gd name="connsiteX5" fmla="*/ 2102513 w 2349192"/>
              <a:gd name="connsiteY5" fmla="*/ 887161 h 1401494"/>
              <a:gd name="connsiteX6" fmla="*/ 2349192 w 2349192"/>
              <a:gd name="connsiteY6" fmla="*/ 1401494 h 1401494"/>
              <a:gd name="connsiteX0" fmla="*/ 0 w 2349192"/>
              <a:gd name="connsiteY0" fmla="*/ 1399800 h 1401494"/>
              <a:gd name="connsiteX1" fmla="*/ 236203 w 2349192"/>
              <a:gd name="connsiteY1" fmla="*/ 859153 h 1401494"/>
              <a:gd name="connsiteX2" fmla="*/ 656699 w 2349192"/>
              <a:gd name="connsiteY2" fmla="*/ 262842 h 1401494"/>
              <a:gd name="connsiteX3" fmla="*/ 1152343 w 2349192"/>
              <a:gd name="connsiteY3" fmla="*/ 57 h 1401494"/>
              <a:gd name="connsiteX4" fmla="*/ 1655154 w 2349192"/>
              <a:gd name="connsiteY4" fmla="*/ 243129 h 1401494"/>
              <a:gd name="connsiteX5" fmla="*/ 2102513 w 2349192"/>
              <a:gd name="connsiteY5" fmla="*/ 887161 h 1401494"/>
              <a:gd name="connsiteX6" fmla="*/ 2349192 w 2349192"/>
              <a:gd name="connsiteY6" fmla="*/ 1401494 h 1401494"/>
              <a:gd name="connsiteX0" fmla="*/ 0 w 2361892"/>
              <a:gd name="connsiteY0" fmla="*/ 1399800 h 1401494"/>
              <a:gd name="connsiteX1" fmla="*/ 236203 w 2361892"/>
              <a:gd name="connsiteY1" fmla="*/ 859153 h 1401494"/>
              <a:gd name="connsiteX2" fmla="*/ 656699 w 2361892"/>
              <a:gd name="connsiteY2" fmla="*/ 262842 h 1401494"/>
              <a:gd name="connsiteX3" fmla="*/ 1152343 w 2361892"/>
              <a:gd name="connsiteY3" fmla="*/ 57 h 1401494"/>
              <a:gd name="connsiteX4" fmla="*/ 1655154 w 2361892"/>
              <a:gd name="connsiteY4" fmla="*/ 243129 h 1401494"/>
              <a:gd name="connsiteX5" fmla="*/ 2102513 w 2361892"/>
              <a:gd name="connsiteY5" fmla="*/ 887161 h 1401494"/>
              <a:gd name="connsiteX6" fmla="*/ 2361892 w 2361892"/>
              <a:gd name="connsiteY6" fmla="*/ 1401494 h 1401494"/>
              <a:gd name="connsiteX0" fmla="*/ 0 w 2361892"/>
              <a:gd name="connsiteY0" fmla="*/ 1399800 h 1401494"/>
              <a:gd name="connsiteX1" fmla="*/ 236203 w 2361892"/>
              <a:gd name="connsiteY1" fmla="*/ 859153 h 1401494"/>
              <a:gd name="connsiteX2" fmla="*/ 656699 w 2361892"/>
              <a:gd name="connsiteY2" fmla="*/ 262842 h 1401494"/>
              <a:gd name="connsiteX3" fmla="*/ 1152343 w 2361892"/>
              <a:gd name="connsiteY3" fmla="*/ 57 h 1401494"/>
              <a:gd name="connsiteX4" fmla="*/ 1655154 w 2361892"/>
              <a:gd name="connsiteY4" fmla="*/ 243129 h 1401494"/>
              <a:gd name="connsiteX5" fmla="*/ 2102513 w 2361892"/>
              <a:gd name="connsiteY5" fmla="*/ 861761 h 1401494"/>
              <a:gd name="connsiteX6" fmla="*/ 2361892 w 2361892"/>
              <a:gd name="connsiteY6" fmla="*/ 1401494 h 1401494"/>
              <a:gd name="connsiteX0" fmla="*/ 0 w 2361892"/>
              <a:gd name="connsiteY0" fmla="*/ 1399800 h 1401494"/>
              <a:gd name="connsiteX1" fmla="*/ 236203 w 2361892"/>
              <a:gd name="connsiteY1" fmla="*/ 859153 h 1401494"/>
              <a:gd name="connsiteX2" fmla="*/ 656699 w 2361892"/>
              <a:gd name="connsiteY2" fmla="*/ 262842 h 1401494"/>
              <a:gd name="connsiteX3" fmla="*/ 1152343 w 2361892"/>
              <a:gd name="connsiteY3" fmla="*/ 57 h 1401494"/>
              <a:gd name="connsiteX4" fmla="*/ 1655154 w 2361892"/>
              <a:gd name="connsiteY4" fmla="*/ 243129 h 1401494"/>
              <a:gd name="connsiteX5" fmla="*/ 2102513 w 2361892"/>
              <a:gd name="connsiteY5" fmla="*/ 861761 h 1401494"/>
              <a:gd name="connsiteX6" fmla="*/ 2361892 w 2361892"/>
              <a:gd name="connsiteY6" fmla="*/ 1401494 h 1401494"/>
              <a:gd name="connsiteX0" fmla="*/ 0 w 2336492"/>
              <a:gd name="connsiteY0" fmla="*/ 1399800 h 1414194"/>
              <a:gd name="connsiteX1" fmla="*/ 236203 w 2336492"/>
              <a:gd name="connsiteY1" fmla="*/ 859153 h 1414194"/>
              <a:gd name="connsiteX2" fmla="*/ 656699 w 2336492"/>
              <a:gd name="connsiteY2" fmla="*/ 262842 h 1414194"/>
              <a:gd name="connsiteX3" fmla="*/ 1152343 w 2336492"/>
              <a:gd name="connsiteY3" fmla="*/ 57 h 1414194"/>
              <a:gd name="connsiteX4" fmla="*/ 1655154 w 2336492"/>
              <a:gd name="connsiteY4" fmla="*/ 243129 h 1414194"/>
              <a:gd name="connsiteX5" fmla="*/ 2102513 w 2336492"/>
              <a:gd name="connsiteY5" fmla="*/ 861761 h 1414194"/>
              <a:gd name="connsiteX6" fmla="*/ 2336492 w 2336492"/>
              <a:gd name="connsiteY6" fmla="*/ 1414194 h 141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36492" h="1414194">
                <a:moveTo>
                  <a:pt x="0" y="1399800"/>
                </a:moveTo>
                <a:cubicBezTo>
                  <a:pt x="76200" y="1160964"/>
                  <a:pt x="126753" y="1048646"/>
                  <a:pt x="236203" y="859153"/>
                </a:cubicBezTo>
                <a:cubicBezTo>
                  <a:pt x="345653" y="669660"/>
                  <a:pt x="504009" y="406025"/>
                  <a:pt x="656699" y="262842"/>
                </a:cubicBezTo>
                <a:cubicBezTo>
                  <a:pt x="809389" y="119659"/>
                  <a:pt x="979584" y="-3008"/>
                  <a:pt x="1152343" y="57"/>
                </a:cubicBezTo>
                <a:cubicBezTo>
                  <a:pt x="1325102" y="3122"/>
                  <a:pt x="1496793" y="99512"/>
                  <a:pt x="1655154" y="243129"/>
                </a:cubicBezTo>
                <a:cubicBezTo>
                  <a:pt x="1813515" y="386746"/>
                  <a:pt x="1988957" y="666584"/>
                  <a:pt x="2102513" y="861761"/>
                </a:cubicBezTo>
                <a:cubicBezTo>
                  <a:pt x="2216069" y="1056938"/>
                  <a:pt x="2336492" y="1414194"/>
                  <a:pt x="2336492" y="1414194"/>
                </a:cubicBezTo>
              </a:path>
            </a:pathLst>
          </a:custGeom>
          <a:noFill/>
          <a:ln w="38100">
            <a:solidFill>
              <a:srgbClr val="45C4FD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Particle in one dimensional box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454368"/>
          </a:xfrm>
        </p:spPr>
        <p:txBody>
          <a:bodyPr/>
          <a:lstStyle/>
          <a:p>
            <a:r>
              <a:rPr lang="en-US" sz="2400" dirty="0">
                <a:cs typeface="Times New Roman" panose="02020603050405020304" pitchFamily="18" charset="0"/>
              </a:rPr>
              <a:t>Based on the value of energy we can apply probability function on a </a:t>
            </a:r>
            <a:r>
              <a:rPr lang="en-US" sz="2400" dirty="0" smtClean="0">
                <a:cs typeface="Times New Roman" panose="02020603050405020304" pitchFamily="18" charset="0"/>
              </a:rPr>
              <a:t>closed system</a:t>
            </a:r>
            <a:r>
              <a:rPr lang="en-US" sz="2400" dirty="0">
                <a:cs typeface="Times New Roman" panose="02020603050405020304" pitchFamily="18" charset="0"/>
              </a:rPr>
              <a:t>.</a:t>
            </a:r>
          </a:p>
          <a:p>
            <a:endParaRPr lang="en-IN" sz="2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131181" y="1416270"/>
            <a:ext cx="3832653" cy="2210559"/>
            <a:chOff x="218263" y="2710390"/>
            <a:chExt cx="4978192" cy="2624303"/>
          </a:xfrm>
        </p:grpSpPr>
        <p:grpSp>
          <p:nvGrpSpPr>
            <p:cNvPr id="4" name="Group 3"/>
            <p:cNvGrpSpPr/>
            <p:nvPr/>
          </p:nvGrpSpPr>
          <p:grpSpPr>
            <a:xfrm>
              <a:off x="1040202" y="4786620"/>
              <a:ext cx="3010159" cy="548073"/>
              <a:chOff x="5583560" y="5934575"/>
              <a:chExt cx="3010159" cy="548073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5583560" y="6141493"/>
                <a:ext cx="2442950" cy="0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" name="Rectangle 5"/>
              <p:cNvSpPr/>
              <p:nvPr/>
            </p:nvSpPr>
            <p:spPr>
              <a:xfrm>
                <a:off x="8024884" y="5934575"/>
                <a:ext cx="568835" cy="5480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cs typeface="Times New Roman" panose="02020603050405020304" pitchFamily="18" charset="0"/>
                  </a:rPr>
                  <a:t>E</a:t>
                </a:r>
                <a:r>
                  <a:rPr lang="en-US" sz="2400" baseline="-25000" dirty="0" smtClean="0">
                    <a:cs typeface="Times New Roman" panose="02020603050405020304" pitchFamily="18" charset="0"/>
                  </a:rPr>
                  <a:t>1</a:t>
                </a:r>
                <a:endParaRPr lang="en-US" sz="2400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040202" y="4279193"/>
              <a:ext cx="3972100" cy="548073"/>
              <a:chOff x="5583560" y="5481739"/>
              <a:chExt cx="3972100" cy="548073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583560" y="5718409"/>
                <a:ext cx="2442950" cy="0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Rectangle 8"/>
              <p:cNvSpPr/>
              <p:nvPr/>
            </p:nvSpPr>
            <p:spPr>
              <a:xfrm>
                <a:off x="8024883" y="5481739"/>
                <a:ext cx="1530777" cy="5480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cs typeface="Times New Roman" panose="02020603050405020304" pitchFamily="18" charset="0"/>
                  </a:rPr>
                  <a:t>E</a:t>
                </a:r>
                <a:r>
                  <a:rPr lang="en-US" sz="2400" baseline="-25000" dirty="0" smtClean="0">
                    <a:cs typeface="Times New Roman" panose="02020603050405020304" pitchFamily="18" charset="0"/>
                  </a:rPr>
                  <a:t>2 </a:t>
                </a:r>
                <a:r>
                  <a:rPr lang="en-US" sz="2400" dirty="0" smtClean="0">
                    <a:cs typeface="Times New Roman" panose="02020603050405020304" pitchFamily="18" charset="0"/>
                  </a:rPr>
                  <a:t>= 4 E</a:t>
                </a:r>
                <a:r>
                  <a:rPr lang="en-US" sz="2400" baseline="-25000" dirty="0" smtClean="0">
                    <a:cs typeface="Times New Roman" panose="02020603050405020304" pitchFamily="18" charset="0"/>
                  </a:rPr>
                  <a:t>1</a:t>
                </a:r>
                <a:endParaRPr lang="en-US" sz="2400" baseline="-25000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040201" y="3659199"/>
              <a:ext cx="3958453" cy="548073"/>
              <a:chOff x="5583559" y="5052817"/>
              <a:chExt cx="3958453" cy="548073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>
                <a:off x="5583559" y="5297605"/>
                <a:ext cx="2442951" cy="0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Rectangle 11"/>
              <p:cNvSpPr/>
              <p:nvPr/>
            </p:nvSpPr>
            <p:spPr>
              <a:xfrm>
                <a:off x="8011235" y="5052817"/>
                <a:ext cx="1530777" cy="5480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cs typeface="Times New Roman" panose="02020603050405020304" pitchFamily="18" charset="0"/>
                  </a:rPr>
                  <a:t>E</a:t>
                </a:r>
                <a:r>
                  <a:rPr lang="en-US" sz="2400" baseline="-25000" dirty="0" smtClean="0">
                    <a:cs typeface="Times New Roman" panose="02020603050405020304" pitchFamily="18" charset="0"/>
                  </a:rPr>
                  <a:t>3 </a:t>
                </a:r>
                <a:r>
                  <a:rPr lang="en-US" sz="2400" dirty="0" smtClean="0">
                    <a:cs typeface="Times New Roman" panose="02020603050405020304" pitchFamily="18" charset="0"/>
                  </a:rPr>
                  <a:t>= 9 E</a:t>
                </a:r>
                <a:r>
                  <a:rPr lang="en-US" sz="2400" baseline="-25000" dirty="0" smtClean="0">
                    <a:cs typeface="Times New Roman" panose="02020603050405020304" pitchFamily="18" charset="0"/>
                  </a:rPr>
                  <a:t>1</a:t>
                </a:r>
                <a:endParaRPr lang="en-US" sz="2400" baseline="-250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40201" y="2829267"/>
              <a:ext cx="4156254" cy="548073"/>
              <a:chOff x="5583559" y="4222885"/>
              <a:chExt cx="4156254" cy="548073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583559" y="4457099"/>
                <a:ext cx="2442950" cy="0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Rectangle 14"/>
              <p:cNvSpPr/>
              <p:nvPr/>
            </p:nvSpPr>
            <p:spPr>
              <a:xfrm>
                <a:off x="8011233" y="4222885"/>
                <a:ext cx="1728580" cy="5480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cs typeface="Times New Roman" panose="02020603050405020304" pitchFamily="18" charset="0"/>
                  </a:rPr>
                  <a:t>E</a:t>
                </a:r>
                <a:r>
                  <a:rPr lang="en-US" sz="2400" baseline="-25000" dirty="0" smtClean="0">
                    <a:cs typeface="Times New Roman" panose="02020603050405020304" pitchFamily="18" charset="0"/>
                  </a:rPr>
                  <a:t>4 </a:t>
                </a:r>
                <a:r>
                  <a:rPr lang="en-US" sz="2400" dirty="0" smtClean="0">
                    <a:cs typeface="Times New Roman" panose="02020603050405020304" pitchFamily="18" charset="0"/>
                  </a:rPr>
                  <a:t>= 16 E</a:t>
                </a:r>
                <a:r>
                  <a:rPr lang="en-US" sz="2400" baseline="-25000" dirty="0" smtClean="0">
                    <a:cs typeface="Times New Roman" panose="02020603050405020304" pitchFamily="18" charset="0"/>
                  </a:rPr>
                  <a:t>1</a:t>
                </a:r>
                <a:endParaRPr lang="en-US" sz="2400" baseline="-25000" dirty="0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144998" y="4637395"/>
              <a:ext cx="535522" cy="621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e</a:t>
              </a:r>
              <a:r>
                <a:rPr lang="en-US" sz="2800" baseline="30000" dirty="0" smtClean="0">
                  <a:latin typeface="+mj-lt"/>
                </a:rPr>
                <a:t>-</a:t>
              </a:r>
              <a:endParaRPr lang="en-US" sz="2800" baseline="30000" dirty="0"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48579" y="4157263"/>
              <a:ext cx="535522" cy="621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e</a:t>
              </a:r>
              <a:r>
                <a:rPr lang="en-US" sz="2800" baseline="30000" dirty="0" smtClean="0">
                  <a:latin typeface="+mj-lt"/>
                </a:rPr>
                <a:t>-</a:t>
              </a:r>
              <a:endParaRPr lang="en-US" sz="2800" baseline="30000" dirty="0"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65486" y="3541699"/>
              <a:ext cx="535522" cy="621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e</a:t>
              </a:r>
              <a:r>
                <a:rPr lang="en-US" sz="2800" baseline="30000" dirty="0" smtClean="0">
                  <a:latin typeface="+mj-lt"/>
                </a:rPr>
                <a:t>-</a:t>
              </a:r>
              <a:endParaRPr lang="en-US" sz="2800" baseline="30000" dirty="0"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08821" y="2710390"/>
              <a:ext cx="535522" cy="6211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e</a:t>
              </a:r>
              <a:r>
                <a:rPr lang="en-US" sz="2800" baseline="30000" dirty="0" smtClean="0">
                  <a:latin typeface="+mj-lt"/>
                </a:rPr>
                <a:t>-</a:t>
              </a:r>
              <a:endParaRPr lang="en-US" sz="2800" baseline="30000" dirty="0">
                <a:latin typeface="+mj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18263" y="2815619"/>
              <a:ext cx="879073" cy="474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cs typeface="Times New Roman" panose="02020603050405020304" pitchFamily="18" charset="0"/>
                </a:rPr>
                <a:t>n</a:t>
              </a:r>
              <a:r>
                <a:rPr lang="en-US" sz="2000" dirty="0" smtClean="0">
                  <a:cs typeface="Times New Roman" panose="02020603050405020304" pitchFamily="18" charset="0"/>
                </a:rPr>
                <a:t> = 4</a:t>
              </a:r>
              <a:endParaRPr lang="en-US" sz="20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18263" y="3674363"/>
              <a:ext cx="879073" cy="474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cs typeface="Times New Roman" panose="02020603050405020304" pitchFamily="18" charset="0"/>
                </a:rPr>
                <a:t>n</a:t>
              </a:r>
              <a:r>
                <a:rPr lang="en-US" sz="2000" dirty="0" smtClean="0">
                  <a:cs typeface="Times New Roman" panose="02020603050405020304" pitchFamily="18" charset="0"/>
                </a:rPr>
                <a:t> = 3</a:t>
              </a:r>
              <a:endParaRPr lang="en-US" sz="2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263" y="4273580"/>
              <a:ext cx="879073" cy="474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cs typeface="Times New Roman" panose="02020603050405020304" pitchFamily="18" charset="0"/>
                </a:rPr>
                <a:t>n</a:t>
              </a:r>
              <a:r>
                <a:rPr lang="en-US" sz="2000" dirty="0" smtClean="0">
                  <a:cs typeface="Times New Roman" panose="02020603050405020304" pitchFamily="18" charset="0"/>
                </a:rPr>
                <a:t> = 2</a:t>
              </a:r>
              <a:endParaRPr lang="en-US" sz="20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8263" y="4776454"/>
              <a:ext cx="879073" cy="474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>
                  <a:cs typeface="Times New Roman" panose="02020603050405020304" pitchFamily="18" charset="0"/>
                </a:rPr>
                <a:t>n</a:t>
              </a:r>
              <a:r>
                <a:rPr lang="en-US" sz="2000" dirty="0" smtClean="0">
                  <a:cs typeface="Times New Roman" panose="02020603050405020304" pitchFamily="18" charset="0"/>
                </a:rPr>
                <a:t> = 1</a:t>
              </a:r>
              <a:endParaRPr lang="en-US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9401520" y="1230826"/>
                <a:ext cx="2931302" cy="10016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𝛙</m:t>
                      </m:r>
                      <m:d>
                        <m:dPr>
                          <m:ctrlPr>
                            <a:rPr lang="en-US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000" b="1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N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IN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𝐋</m:t>
                              </m:r>
                            </m:den>
                          </m:f>
                        </m:e>
                      </m:rad>
                      <m:r>
                        <a:rPr lang="en-US" sz="2000" b="1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𝐬𝐢𝐧</m:t>
                      </m:r>
                      <m:r>
                        <a:rPr lang="en-US" sz="2000" b="1" i="0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1" i="1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𝐧</m:t>
                              </m:r>
                              <m:r>
                                <a:rPr 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𝛑</m:t>
                              </m:r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  <m:r>
                                <a:rPr lang="en-IN" sz="20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𝐋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520" y="1230826"/>
                <a:ext cx="2931302" cy="100168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107857" y="3572284"/>
            <a:ext cx="3714199" cy="2907917"/>
            <a:chOff x="107857" y="3572284"/>
            <a:chExt cx="3714199" cy="2907917"/>
          </a:xfrm>
        </p:grpSpPr>
        <p:grpSp>
          <p:nvGrpSpPr>
            <p:cNvPr id="27" name="Group 26"/>
            <p:cNvGrpSpPr/>
            <p:nvPr/>
          </p:nvGrpSpPr>
          <p:grpSpPr>
            <a:xfrm>
              <a:off x="107857" y="3572284"/>
              <a:ext cx="3714199" cy="2907917"/>
              <a:chOff x="1928364" y="700757"/>
              <a:chExt cx="7462586" cy="608569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 flipV="1">
                <a:off x="3034950" y="1173704"/>
                <a:ext cx="0" cy="383502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3014058" y="4981431"/>
                <a:ext cx="5916719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H="1">
                <a:off x="2313053" y="4981431"/>
                <a:ext cx="721900" cy="51946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>
                <a:off x="3034950" y="1929900"/>
                <a:ext cx="5048770" cy="3051531"/>
              </a:xfrm>
              <a:prstGeom prst="rect">
                <a:avLst/>
              </a:prstGeom>
              <a:ln w="571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379647" y="2686890"/>
                <a:ext cx="853589" cy="837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002060"/>
                    </a:solidFill>
                    <a:latin typeface="+mj-lt"/>
                  </a:rPr>
                  <a:t>e</a:t>
                </a:r>
                <a:r>
                  <a:rPr lang="en-US" sz="2000" b="1" baseline="30000" dirty="0" smtClean="0">
                    <a:solidFill>
                      <a:srgbClr val="002060"/>
                    </a:solidFill>
                    <a:latin typeface="+mj-lt"/>
                  </a:rPr>
                  <a:t>-</a:t>
                </a:r>
                <a:endParaRPr lang="en-US" sz="2800" b="1" baseline="30000" dirty="0">
                  <a:solidFill>
                    <a:srgbClr val="002060"/>
                  </a:solidFill>
                  <a:latin typeface="+mj-lt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951669" y="4777894"/>
                <a:ext cx="439281" cy="616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+mj-lt"/>
                    <a:cs typeface="Times New Roman" panose="02020603050405020304" pitchFamily="18" charset="0"/>
                  </a:rPr>
                  <a:t>X</a:t>
                </a:r>
                <a:endParaRPr lang="en-US" sz="1600" baseline="30000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842016" y="700757"/>
                <a:ext cx="439281" cy="616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  <a:cs typeface="Times New Roman" panose="02020603050405020304" pitchFamily="18" charset="0"/>
                  </a:rPr>
                  <a:t>Y</a:t>
                </a:r>
                <a:endParaRPr lang="en-US" sz="1600" baseline="30000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928364" y="5444344"/>
                <a:ext cx="439281" cy="616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+mj-lt"/>
                    <a:cs typeface="Times New Roman" panose="02020603050405020304" pitchFamily="18" charset="0"/>
                  </a:rPr>
                  <a:t>Z</a:t>
                </a:r>
                <a:endParaRPr lang="en-US" sz="1600" baseline="30000" dirty="0">
                  <a:latin typeface="+mj-lt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1" name="Straight Arrow Connector 40"/>
              <p:cNvCxnSpPr/>
              <p:nvPr/>
            </p:nvCxnSpPr>
            <p:spPr>
              <a:xfrm>
                <a:off x="3022943" y="5632414"/>
                <a:ext cx="5048772" cy="0"/>
              </a:xfrm>
              <a:prstGeom prst="straightConnector1">
                <a:avLst/>
              </a:prstGeom>
              <a:ln w="57150">
                <a:solidFill>
                  <a:schemeClr val="accent4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Rectangle 41"/>
              <p:cNvSpPr/>
              <p:nvPr/>
            </p:nvSpPr>
            <p:spPr>
              <a:xfrm>
                <a:off x="5387176" y="4965750"/>
                <a:ext cx="495012" cy="616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  <a:cs typeface="Times New Roman" panose="02020603050405020304" pitchFamily="18" charset="0"/>
                  </a:rPr>
                  <a:t>L</a:t>
                </a:r>
                <a:endParaRPr lang="en-US" sz="1200" dirty="0">
                  <a:solidFill>
                    <a:schemeClr val="accent6">
                      <a:lumMod val="75000"/>
                    </a:schemeClr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598488" y="5665246"/>
                <a:ext cx="1403040" cy="616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ED524F"/>
                    </a:solidFill>
                    <a:latin typeface="+mj-lt"/>
                    <a:cs typeface="Times New Roman" panose="02020603050405020304" pitchFamily="18" charset="0"/>
                  </a:rPr>
                  <a:t>X = 0</a:t>
                </a:r>
                <a:endParaRPr lang="en-US" sz="1600" baseline="30000" dirty="0">
                  <a:solidFill>
                    <a:srgbClr val="ED524F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542415" y="5649209"/>
                <a:ext cx="1409256" cy="616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solidFill>
                      <a:srgbClr val="ED524F"/>
                    </a:solidFill>
                    <a:latin typeface="+mj-lt"/>
                    <a:cs typeface="Times New Roman" panose="02020603050405020304" pitchFamily="18" charset="0"/>
                  </a:rPr>
                  <a:t>X = L</a:t>
                </a:r>
                <a:endParaRPr lang="en-US" sz="1600" baseline="30000" dirty="0">
                  <a:solidFill>
                    <a:srgbClr val="ED524F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598488" y="6077924"/>
                <a:ext cx="1585154" cy="708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dirty="0" smtClean="0">
                    <a:solidFill>
                      <a:srgbClr val="ED524F"/>
                    </a:solidFill>
                    <a:latin typeface="+mj-lt"/>
                    <a:cs typeface="Times New Roman" panose="02020603050405020304" pitchFamily="18" charset="0"/>
                  </a:rPr>
                  <a:t>ψ</a:t>
                </a:r>
                <a:r>
                  <a:rPr lang="en-US" sz="1600" dirty="0" smtClean="0">
                    <a:solidFill>
                      <a:srgbClr val="ED524F"/>
                    </a:solidFill>
                    <a:latin typeface="+mj-lt"/>
                    <a:cs typeface="Times New Roman" panose="02020603050405020304" pitchFamily="18" charset="0"/>
                  </a:rPr>
                  <a:t> = 0</a:t>
                </a:r>
                <a:endParaRPr lang="en-US" sz="1600" dirty="0">
                  <a:solidFill>
                    <a:srgbClr val="ED524F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7542415" y="6077924"/>
                <a:ext cx="1342776" cy="616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1600" dirty="0" smtClean="0">
                    <a:solidFill>
                      <a:srgbClr val="ED524F"/>
                    </a:solidFill>
                    <a:latin typeface="+mj-lt"/>
                    <a:cs typeface="Times New Roman" panose="02020603050405020304" pitchFamily="18" charset="0"/>
                  </a:rPr>
                  <a:t>ψ</a:t>
                </a:r>
                <a:r>
                  <a:rPr lang="en-US" sz="1600" dirty="0" smtClean="0">
                    <a:solidFill>
                      <a:srgbClr val="ED524F"/>
                    </a:solidFill>
                    <a:latin typeface="+mj-lt"/>
                    <a:cs typeface="Times New Roman" panose="02020603050405020304" pitchFamily="18" charset="0"/>
                  </a:rPr>
                  <a:t> = 0</a:t>
                </a:r>
                <a:endParaRPr lang="en-US" sz="1600" dirty="0">
                  <a:solidFill>
                    <a:srgbClr val="ED524F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1284118" y="4943376"/>
              <a:ext cx="4248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2060"/>
                  </a:solidFill>
                  <a:latin typeface="+mj-lt"/>
                </a:rPr>
                <a:t>e</a:t>
              </a:r>
              <a:r>
                <a:rPr lang="en-US" sz="2000" b="1" baseline="30000" dirty="0" smtClean="0">
                  <a:solidFill>
                    <a:srgbClr val="002060"/>
                  </a:solidFill>
                  <a:latin typeface="+mj-lt"/>
                </a:rPr>
                <a:t>-</a:t>
              </a:r>
              <a:endParaRPr lang="en-US" sz="2800" b="1" baseline="30000" dirty="0"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745840" y="4521315"/>
              <a:ext cx="4248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2060"/>
                  </a:solidFill>
                  <a:latin typeface="+mj-lt"/>
                </a:rPr>
                <a:t>e</a:t>
              </a:r>
              <a:r>
                <a:rPr lang="en-US" sz="2000" b="1" baseline="30000" dirty="0" smtClean="0">
                  <a:solidFill>
                    <a:srgbClr val="002060"/>
                  </a:solidFill>
                  <a:latin typeface="+mj-lt"/>
                </a:rPr>
                <a:t>-</a:t>
              </a:r>
              <a:endParaRPr lang="en-US" sz="2800" b="1" baseline="30000" dirty="0"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209891" y="4956876"/>
              <a:ext cx="4248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2060"/>
                  </a:solidFill>
                  <a:latin typeface="+mj-lt"/>
                </a:rPr>
                <a:t>e</a:t>
              </a:r>
              <a:r>
                <a:rPr lang="en-US" sz="2000" b="1" baseline="30000" dirty="0" smtClean="0">
                  <a:solidFill>
                    <a:srgbClr val="002060"/>
                  </a:solidFill>
                  <a:latin typeface="+mj-lt"/>
                </a:rPr>
                <a:t>-</a:t>
              </a:r>
              <a:endParaRPr lang="en-US" sz="2800" b="1" baseline="30000" dirty="0"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669283" y="4515133"/>
              <a:ext cx="4248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2060"/>
                  </a:solidFill>
                  <a:latin typeface="+mj-lt"/>
                </a:rPr>
                <a:t>e</a:t>
              </a:r>
              <a:r>
                <a:rPr lang="en-US" sz="2000" b="1" baseline="30000" dirty="0" smtClean="0">
                  <a:solidFill>
                    <a:srgbClr val="002060"/>
                  </a:solidFill>
                  <a:latin typeface="+mj-lt"/>
                </a:rPr>
                <a:t>-</a:t>
              </a:r>
              <a:endParaRPr lang="en-US" sz="2800" b="1" baseline="30000" dirty="0">
                <a:solidFill>
                  <a:srgbClr val="002060"/>
                </a:solidFill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5827133" y="2086212"/>
                <a:ext cx="1479316" cy="461665"/>
              </a:xfrm>
              <a:prstGeom prst="rect">
                <a:avLst/>
              </a:prstGeom>
            </p:spPr>
            <p:txBody>
              <a:bodyPr wrap="none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sz="2400" b="0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Zero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133" y="2086212"/>
                <a:ext cx="1479316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4136754" y="1579520"/>
                <a:ext cx="5484194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</m:t>
                      </m:r>
                      <m:r>
                        <a:rPr lang="en-IN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what</m:t>
                      </m:r>
                      <m:r>
                        <a:rPr lang="en-IN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point</m:t>
                      </m:r>
                      <m:r>
                        <a:rPr lang="en-IN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2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IN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value</m:t>
                      </m:r>
                      <m:r>
                        <a:rPr lang="en-IN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will</m:t>
                      </m:r>
                      <m:r>
                        <a:rPr lang="en-IN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be</m:t>
                      </m:r>
                      <m:r>
                        <a:rPr lang="en-IN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zero</m:t>
                      </m:r>
                      <m:r>
                        <a:rPr lang="en-IN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and</m:t>
                      </m:r>
                      <m:r>
                        <a:rPr lang="en-IN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IN" sz="2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754" y="1579520"/>
                <a:ext cx="5484194" cy="430887"/>
              </a:xfrm>
              <a:prstGeom prst="rect">
                <a:avLst/>
              </a:prstGeom>
              <a:blipFill>
                <a:blip r:embed="rId21"/>
                <a:stretch>
                  <a:fillRect l="-111" b="-169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7349557" y="2073149"/>
                <a:ext cx="10016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557" y="2073149"/>
                <a:ext cx="1001621" cy="461665"/>
              </a:xfrm>
              <a:prstGeom prst="rect">
                <a:avLst/>
              </a:prstGeom>
              <a:blipFill>
                <a:blip r:embed="rId22"/>
                <a:stretch>
                  <a:fillRect l="-18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8485727" y="2060700"/>
                <a:ext cx="10016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727" y="2060700"/>
                <a:ext cx="1001621" cy="461665"/>
              </a:xfrm>
              <a:prstGeom prst="rect">
                <a:avLst/>
              </a:prstGeom>
              <a:blipFill>
                <a:blip r:embed="rId23"/>
                <a:stretch>
                  <a:fillRect l="-12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5851193" y="2734546"/>
                <a:ext cx="1490536" cy="461665"/>
              </a:xfrm>
              <a:prstGeom prst="rect">
                <a:avLst/>
              </a:prstGeom>
            </p:spPr>
            <p:txBody>
              <a:bodyPr wrap="none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sz="2400" b="0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IN" sz="2400" b="0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193" y="2734546"/>
                <a:ext cx="1490536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4259586" y="2417700"/>
                <a:ext cx="1440000" cy="468000"/>
              </a:xfrm>
              <a:prstGeom prst="rect">
                <a:avLst/>
              </a:prstGeom>
              <a:ln w="28575">
                <a:solidFill>
                  <a:schemeClr val="tx2">
                    <a:lumMod val="50000"/>
                  </a:schemeClr>
                </a:solidFill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IN" sz="2400" b="0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IN" sz="2400" b="0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586" y="2417700"/>
                <a:ext cx="1440000" cy="468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28575">
                <a:solidFill>
                  <a:schemeClr val="tx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7360989" y="2555682"/>
                <a:ext cx="1001621" cy="781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989" y="2555682"/>
                <a:ext cx="1001621" cy="78136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/>
          <p:cNvCxnSpPr/>
          <p:nvPr/>
        </p:nvCxnSpPr>
        <p:spPr>
          <a:xfrm flipV="1">
            <a:off x="4755865" y="3424576"/>
            <a:ext cx="0" cy="21668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4734973" y="5577537"/>
            <a:ext cx="267099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443945" y="5627702"/>
            <a:ext cx="74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X = 0</a:t>
            </a:r>
            <a:endParaRPr lang="en-US" b="1" baseline="30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748529" y="5640765"/>
            <a:ext cx="67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X = 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285153" y="5946151"/>
            <a:ext cx="96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 smtClean="0">
                <a:latin typeface="+mj-lt"/>
                <a:cs typeface="Times New Roman" panose="02020603050405020304" pitchFamily="18" charset="0"/>
              </a:rPr>
              <a:t>ψ</a:t>
            </a:r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 = 0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35466" y="5959214"/>
            <a:ext cx="733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l-GR" dirty="0"/>
              <a:t>ψ</a:t>
            </a:r>
            <a:r>
              <a:rPr lang="en-US" dirty="0"/>
              <a:t>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144348" y="4238881"/>
                <a:ext cx="59597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𝛙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348" y="4238881"/>
                <a:ext cx="595971" cy="461665"/>
              </a:xfrm>
              <a:prstGeom prst="rect">
                <a:avLst/>
              </a:prstGeom>
              <a:blipFill>
                <a:blip r:embed="rId27"/>
                <a:stretch>
                  <a:fillRect l="-7143" b="-184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7268684" y="5276770"/>
                <a:ext cx="59597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684" y="5276770"/>
                <a:ext cx="595971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Connector 73"/>
          <p:cNvCxnSpPr/>
          <p:nvPr/>
        </p:nvCxnSpPr>
        <p:spPr>
          <a:xfrm>
            <a:off x="4062460" y="1317813"/>
            <a:ext cx="0" cy="5162388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589637" y="5640765"/>
            <a:ext cx="84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X = </a:t>
            </a:r>
            <a:r>
              <a:rPr lang="en-US" dirty="0" smtClean="0"/>
              <a:t>L/2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5559753" y="5946151"/>
            <a:ext cx="733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latin typeface="+mj-lt"/>
                <a:cs typeface="Times New Roman" panose="02020603050405020304" pitchFamily="18" charset="0"/>
              </a:defRPr>
            </a:lvl1pPr>
          </a:lstStyle>
          <a:p>
            <a:r>
              <a:rPr lang="el-GR" dirty="0"/>
              <a:t>ψ</a:t>
            </a:r>
            <a:r>
              <a:rPr lang="en-US" dirty="0"/>
              <a:t> = </a:t>
            </a:r>
            <a:r>
              <a:rPr lang="en-US" dirty="0" smtClean="0"/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8481804" y="2497165"/>
                <a:ext cx="3306786" cy="1022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𝛙</m:t>
                          </m:r>
                        </m:e>
                        <m:sub>
                          <m:r>
                            <a:rPr lang="en-IN" sz="2000" b="1" i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sz="2000" b="1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𝐰𝐚𝐯𝐞</m:t>
                      </m:r>
                      <m:r>
                        <a:rPr lang="en-US" sz="2000" b="1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𝐟𝐮𝐧𝐜𝐭𝐢𝐨𝐧</m:t>
                      </m:r>
                    </m:oMath>
                  </m:oMathPara>
                </a14:m>
                <a:endParaRPr lang="en-US" sz="2000" b="1" dirty="0" smtClean="0">
                  <a:solidFill>
                    <a:schemeClr val="accent4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en-US" sz="20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𝛙</m:t>
                          </m:r>
                        </m:e>
                        <m:sub>
                          <m:r>
                            <a:rPr lang="en-IN" sz="2000" b="1" i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sub>
                        <m:sup>
                          <m:r>
                            <a:rPr lang="en-US" sz="2000" b="1" i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2000" b="1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1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𝐏𝐫𝐨𝐛𝐚𝐛𝐢𝐥𝐢𝐭𝐲</m:t>
                      </m:r>
                      <m:r>
                        <a:rPr lang="en-US" sz="2000" b="1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𝐟𝐮𝐧𝐜𝐭𝐢𝐨𝐧</m:t>
                      </m:r>
                    </m:oMath>
                  </m:oMathPara>
                </a14:m>
                <a:endParaRPr lang="en-IN" sz="2000" b="1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804" y="2497165"/>
                <a:ext cx="3306786" cy="1022652"/>
              </a:xfrm>
              <a:prstGeom prst="rect">
                <a:avLst/>
              </a:prstGeom>
              <a:blipFill>
                <a:blip r:embed="rId29"/>
                <a:stretch>
                  <a:fillRect l="-737" b="-59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7579170" y="3444626"/>
            <a:ext cx="3720307" cy="2585521"/>
            <a:chOff x="7940885" y="3227354"/>
            <a:chExt cx="3720307" cy="2585521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9727292" y="3959770"/>
              <a:ext cx="34120" cy="1407098"/>
            </a:xfrm>
            <a:prstGeom prst="line">
              <a:avLst/>
            </a:prstGeom>
            <a:noFill/>
            <a:ln w="38100">
              <a:solidFill>
                <a:schemeClr val="tx1">
                  <a:lumMod val="90000"/>
                  <a:lumOff val="1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0" name="Freeform 69"/>
            <p:cNvSpPr/>
            <p:nvPr/>
          </p:nvSpPr>
          <p:spPr>
            <a:xfrm>
              <a:off x="8574948" y="3959713"/>
              <a:ext cx="2336492" cy="1414194"/>
            </a:xfrm>
            <a:custGeom>
              <a:avLst/>
              <a:gdLst>
                <a:gd name="connsiteX0" fmla="*/ 0 w 2388358"/>
                <a:gd name="connsiteY0" fmla="*/ 1407397 h 1421045"/>
                <a:gd name="connsiteX1" fmla="*/ 272955 w 2388358"/>
                <a:gd name="connsiteY1" fmla="*/ 725009 h 1421045"/>
                <a:gd name="connsiteX2" fmla="*/ 723332 w 2388358"/>
                <a:gd name="connsiteY2" fmla="*/ 179099 h 1421045"/>
                <a:gd name="connsiteX3" fmla="*/ 1132764 w 2388358"/>
                <a:gd name="connsiteY3" fmla="*/ 1678 h 1421045"/>
                <a:gd name="connsiteX4" fmla="*/ 1692323 w 2388358"/>
                <a:gd name="connsiteY4" fmla="*/ 260985 h 1421045"/>
                <a:gd name="connsiteX5" fmla="*/ 2169994 w 2388358"/>
                <a:gd name="connsiteY5" fmla="*/ 888782 h 1421045"/>
                <a:gd name="connsiteX6" fmla="*/ 2388358 w 2388358"/>
                <a:gd name="connsiteY6" fmla="*/ 1421045 h 1421045"/>
                <a:gd name="connsiteX7" fmla="*/ 2388358 w 2388358"/>
                <a:gd name="connsiteY7" fmla="*/ 1421045 h 1421045"/>
                <a:gd name="connsiteX0" fmla="*/ 0 w 2388358"/>
                <a:gd name="connsiteY0" fmla="*/ 1405736 h 1419384"/>
                <a:gd name="connsiteX1" fmla="*/ 272955 w 2388358"/>
                <a:gd name="connsiteY1" fmla="*/ 723348 h 1419384"/>
                <a:gd name="connsiteX2" fmla="*/ 657591 w 2388358"/>
                <a:gd name="connsiteY2" fmla="*/ 249155 h 1419384"/>
                <a:gd name="connsiteX3" fmla="*/ 1132764 w 2388358"/>
                <a:gd name="connsiteY3" fmla="*/ 17 h 1419384"/>
                <a:gd name="connsiteX4" fmla="*/ 1692323 w 2388358"/>
                <a:gd name="connsiteY4" fmla="*/ 259324 h 1419384"/>
                <a:gd name="connsiteX5" fmla="*/ 2169994 w 2388358"/>
                <a:gd name="connsiteY5" fmla="*/ 887121 h 1419384"/>
                <a:gd name="connsiteX6" fmla="*/ 2388358 w 2388358"/>
                <a:gd name="connsiteY6" fmla="*/ 1419384 h 1419384"/>
                <a:gd name="connsiteX7" fmla="*/ 2388358 w 2388358"/>
                <a:gd name="connsiteY7" fmla="*/ 1419384 h 1419384"/>
                <a:gd name="connsiteX0" fmla="*/ 0 w 2388358"/>
                <a:gd name="connsiteY0" fmla="*/ 1405736 h 1419384"/>
                <a:gd name="connsiteX1" fmla="*/ 272955 w 2388358"/>
                <a:gd name="connsiteY1" fmla="*/ 723348 h 1419384"/>
                <a:gd name="connsiteX2" fmla="*/ 657591 w 2388358"/>
                <a:gd name="connsiteY2" fmla="*/ 249155 h 1419384"/>
                <a:gd name="connsiteX3" fmla="*/ 1162646 w 2388358"/>
                <a:gd name="connsiteY3" fmla="*/ 17 h 1419384"/>
                <a:gd name="connsiteX4" fmla="*/ 1692323 w 2388358"/>
                <a:gd name="connsiteY4" fmla="*/ 259324 h 1419384"/>
                <a:gd name="connsiteX5" fmla="*/ 2169994 w 2388358"/>
                <a:gd name="connsiteY5" fmla="*/ 887121 h 1419384"/>
                <a:gd name="connsiteX6" fmla="*/ 2388358 w 2388358"/>
                <a:gd name="connsiteY6" fmla="*/ 1419384 h 1419384"/>
                <a:gd name="connsiteX7" fmla="*/ 2388358 w 2388358"/>
                <a:gd name="connsiteY7" fmla="*/ 1419384 h 1419384"/>
                <a:gd name="connsiteX0" fmla="*/ 0 w 2388358"/>
                <a:gd name="connsiteY0" fmla="*/ 1405739 h 1419387"/>
                <a:gd name="connsiteX1" fmla="*/ 195260 w 2388358"/>
                <a:gd name="connsiteY1" fmla="*/ 872763 h 1419387"/>
                <a:gd name="connsiteX2" fmla="*/ 657591 w 2388358"/>
                <a:gd name="connsiteY2" fmla="*/ 249158 h 1419387"/>
                <a:gd name="connsiteX3" fmla="*/ 1162646 w 2388358"/>
                <a:gd name="connsiteY3" fmla="*/ 20 h 1419387"/>
                <a:gd name="connsiteX4" fmla="*/ 1692323 w 2388358"/>
                <a:gd name="connsiteY4" fmla="*/ 259327 h 1419387"/>
                <a:gd name="connsiteX5" fmla="*/ 2169994 w 2388358"/>
                <a:gd name="connsiteY5" fmla="*/ 887124 h 1419387"/>
                <a:gd name="connsiteX6" fmla="*/ 2388358 w 2388358"/>
                <a:gd name="connsiteY6" fmla="*/ 1419387 h 1419387"/>
                <a:gd name="connsiteX7" fmla="*/ 2388358 w 2388358"/>
                <a:gd name="connsiteY7" fmla="*/ 1419387 h 1419387"/>
                <a:gd name="connsiteX0" fmla="*/ 0 w 2388358"/>
                <a:gd name="connsiteY0" fmla="*/ 1405739 h 1419387"/>
                <a:gd name="connsiteX1" fmla="*/ 195260 w 2388358"/>
                <a:gd name="connsiteY1" fmla="*/ 872763 h 1419387"/>
                <a:gd name="connsiteX2" fmla="*/ 657591 w 2388358"/>
                <a:gd name="connsiteY2" fmla="*/ 249158 h 1419387"/>
                <a:gd name="connsiteX3" fmla="*/ 1162646 w 2388358"/>
                <a:gd name="connsiteY3" fmla="*/ 20 h 1419387"/>
                <a:gd name="connsiteX4" fmla="*/ 1692323 w 2388358"/>
                <a:gd name="connsiteY4" fmla="*/ 259327 h 1419387"/>
                <a:gd name="connsiteX5" fmla="*/ 2169994 w 2388358"/>
                <a:gd name="connsiteY5" fmla="*/ 887124 h 1419387"/>
                <a:gd name="connsiteX6" fmla="*/ 2388358 w 2388358"/>
                <a:gd name="connsiteY6" fmla="*/ 1419387 h 1419387"/>
                <a:gd name="connsiteX0" fmla="*/ 0 w 2382381"/>
                <a:gd name="connsiteY0" fmla="*/ 1405739 h 1407434"/>
                <a:gd name="connsiteX1" fmla="*/ 195260 w 2382381"/>
                <a:gd name="connsiteY1" fmla="*/ 872763 h 1407434"/>
                <a:gd name="connsiteX2" fmla="*/ 657591 w 2382381"/>
                <a:gd name="connsiteY2" fmla="*/ 249158 h 1407434"/>
                <a:gd name="connsiteX3" fmla="*/ 1162646 w 2382381"/>
                <a:gd name="connsiteY3" fmla="*/ 20 h 1407434"/>
                <a:gd name="connsiteX4" fmla="*/ 1692323 w 2382381"/>
                <a:gd name="connsiteY4" fmla="*/ 259327 h 1407434"/>
                <a:gd name="connsiteX5" fmla="*/ 2169994 w 2382381"/>
                <a:gd name="connsiteY5" fmla="*/ 887124 h 1407434"/>
                <a:gd name="connsiteX6" fmla="*/ 2382381 w 2382381"/>
                <a:gd name="connsiteY6" fmla="*/ 1407434 h 1407434"/>
                <a:gd name="connsiteX0" fmla="*/ 0 w 2394334"/>
                <a:gd name="connsiteY0" fmla="*/ 1399763 h 1407434"/>
                <a:gd name="connsiteX1" fmla="*/ 207213 w 2394334"/>
                <a:gd name="connsiteY1" fmla="*/ 872763 h 1407434"/>
                <a:gd name="connsiteX2" fmla="*/ 669544 w 2394334"/>
                <a:gd name="connsiteY2" fmla="*/ 249158 h 1407434"/>
                <a:gd name="connsiteX3" fmla="*/ 1174599 w 2394334"/>
                <a:gd name="connsiteY3" fmla="*/ 20 h 1407434"/>
                <a:gd name="connsiteX4" fmla="*/ 1704276 w 2394334"/>
                <a:gd name="connsiteY4" fmla="*/ 259327 h 1407434"/>
                <a:gd name="connsiteX5" fmla="*/ 2181947 w 2394334"/>
                <a:gd name="connsiteY5" fmla="*/ 887124 h 1407434"/>
                <a:gd name="connsiteX6" fmla="*/ 2394334 w 2394334"/>
                <a:gd name="connsiteY6" fmla="*/ 1407434 h 1407434"/>
                <a:gd name="connsiteX0" fmla="*/ 0 w 2394334"/>
                <a:gd name="connsiteY0" fmla="*/ 1399763 h 1407434"/>
                <a:gd name="connsiteX1" fmla="*/ 249048 w 2394334"/>
                <a:gd name="connsiteY1" fmla="*/ 872763 h 1407434"/>
                <a:gd name="connsiteX2" fmla="*/ 669544 w 2394334"/>
                <a:gd name="connsiteY2" fmla="*/ 249158 h 1407434"/>
                <a:gd name="connsiteX3" fmla="*/ 1174599 w 2394334"/>
                <a:gd name="connsiteY3" fmla="*/ 20 h 1407434"/>
                <a:gd name="connsiteX4" fmla="*/ 1704276 w 2394334"/>
                <a:gd name="connsiteY4" fmla="*/ 259327 h 1407434"/>
                <a:gd name="connsiteX5" fmla="*/ 2181947 w 2394334"/>
                <a:gd name="connsiteY5" fmla="*/ 887124 h 1407434"/>
                <a:gd name="connsiteX6" fmla="*/ 2394334 w 2394334"/>
                <a:gd name="connsiteY6" fmla="*/ 1407434 h 1407434"/>
                <a:gd name="connsiteX0" fmla="*/ 0 w 2376405"/>
                <a:gd name="connsiteY0" fmla="*/ 1399763 h 1407434"/>
                <a:gd name="connsiteX1" fmla="*/ 231119 w 2376405"/>
                <a:gd name="connsiteY1" fmla="*/ 872763 h 1407434"/>
                <a:gd name="connsiteX2" fmla="*/ 651615 w 2376405"/>
                <a:gd name="connsiteY2" fmla="*/ 249158 h 1407434"/>
                <a:gd name="connsiteX3" fmla="*/ 1156670 w 2376405"/>
                <a:gd name="connsiteY3" fmla="*/ 20 h 1407434"/>
                <a:gd name="connsiteX4" fmla="*/ 1686347 w 2376405"/>
                <a:gd name="connsiteY4" fmla="*/ 259327 h 1407434"/>
                <a:gd name="connsiteX5" fmla="*/ 2164018 w 2376405"/>
                <a:gd name="connsiteY5" fmla="*/ 887124 h 1407434"/>
                <a:gd name="connsiteX6" fmla="*/ 2376405 w 2376405"/>
                <a:gd name="connsiteY6" fmla="*/ 1407434 h 1407434"/>
                <a:gd name="connsiteX0" fmla="*/ 0 w 2340546"/>
                <a:gd name="connsiteY0" fmla="*/ 1399763 h 1407434"/>
                <a:gd name="connsiteX1" fmla="*/ 195260 w 2340546"/>
                <a:gd name="connsiteY1" fmla="*/ 872763 h 1407434"/>
                <a:gd name="connsiteX2" fmla="*/ 615756 w 2340546"/>
                <a:gd name="connsiteY2" fmla="*/ 249158 h 1407434"/>
                <a:gd name="connsiteX3" fmla="*/ 1120811 w 2340546"/>
                <a:gd name="connsiteY3" fmla="*/ 20 h 1407434"/>
                <a:gd name="connsiteX4" fmla="*/ 1650488 w 2340546"/>
                <a:gd name="connsiteY4" fmla="*/ 259327 h 1407434"/>
                <a:gd name="connsiteX5" fmla="*/ 2128159 w 2340546"/>
                <a:gd name="connsiteY5" fmla="*/ 887124 h 1407434"/>
                <a:gd name="connsiteX6" fmla="*/ 2340546 w 2340546"/>
                <a:gd name="connsiteY6" fmla="*/ 1407434 h 1407434"/>
                <a:gd name="connsiteX0" fmla="*/ 0 w 2340546"/>
                <a:gd name="connsiteY0" fmla="*/ 1399835 h 1407506"/>
                <a:gd name="connsiteX1" fmla="*/ 195260 w 2340546"/>
                <a:gd name="connsiteY1" fmla="*/ 872835 h 1407506"/>
                <a:gd name="connsiteX2" fmla="*/ 615756 w 2340546"/>
                <a:gd name="connsiteY2" fmla="*/ 249230 h 1407506"/>
                <a:gd name="connsiteX3" fmla="*/ 1120811 w 2340546"/>
                <a:gd name="connsiteY3" fmla="*/ 92 h 1407506"/>
                <a:gd name="connsiteX4" fmla="*/ 1572794 w 2340546"/>
                <a:gd name="connsiteY4" fmla="*/ 229516 h 1407506"/>
                <a:gd name="connsiteX5" fmla="*/ 2128159 w 2340546"/>
                <a:gd name="connsiteY5" fmla="*/ 887196 h 1407506"/>
                <a:gd name="connsiteX6" fmla="*/ 2340546 w 2340546"/>
                <a:gd name="connsiteY6" fmla="*/ 1407506 h 1407506"/>
                <a:gd name="connsiteX0" fmla="*/ 0 w 2340546"/>
                <a:gd name="connsiteY0" fmla="*/ 1399835 h 1407506"/>
                <a:gd name="connsiteX1" fmla="*/ 195260 w 2340546"/>
                <a:gd name="connsiteY1" fmla="*/ 872835 h 1407506"/>
                <a:gd name="connsiteX2" fmla="*/ 615756 w 2340546"/>
                <a:gd name="connsiteY2" fmla="*/ 249230 h 1407506"/>
                <a:gd name="connsiteX3" fmla="*/ 1120811 w 2340546"/>
                <a:gd name="connsiteY3" fmla="*/ 92 h 1407506"/>
                <a:gd name="connsiteX4" fmla="*/ 1572794 w 2340546"/>
                <a:gd name="connsiteY4" fmla="*/ 229516 h 1407506"/>
                <a:gd name="connsiteX5" fmla="*/ 2068394 w 2340546"/>
                <a:gd name="connsiteY5" fmla="*/ 887196 h 1407506"/>
                <a:gd name="connsiteX6" fmla="*/ 2340546 w 2340546"/>
                <a:gd name="connsiteY6" fmla="*/ 1407506 h 1407506"/>
                <a:gd name="connsiteX0" fmla="*/ 0 w 2298711"/>
                <a:gd name="connsiteY0" fmla="*/ 1399835 h 1407506"/>
                <a:gd name="connsiteX1" fmla="*/ 195260 w 2298711"/>
                <a:gd name="connsiteY1" fmla="*/ 872835 h 1407506"/>
                <a:gd name="connsiteX2" fmla="*/ 615756 w 2298711"/>
                <a:gd name="connsiteY2" fmla="*/ 249230 h 1407506"/>
                <a:gd name="connsiteX3" fmla="*/ 1120811 w 2298711"/>
                <a:gd name="connsiteY3" fmla="*/ 92 h 1407506"/>
                <a:gd name="connsiteX4" fmla="*/ 1572794 w 2298711"/>
                <a:gd name="connsiteY4" fmla="*/ 229516 h 1407506"/>
                <a:gd name="connsiteX5" fmla="*/ 2068394 w 2298711"/>
                <a:gd name="connsiteY5" fmla="*/ 887196 h 1407506"/>
                <a:gd name="connsiteX6" fmla="*/ 2298711 w 2298711"/>
                <a:gd name="connsiteY6" fmla="*/ 1407506 h 1407506"/>
                <a:gd name="connsiteX0" fmla="*/ 0 w 2298711"/>
                <a:gd name="connsiteY0" fmla="*/ 1399835 h 1407506"/>
                <a:gd name="connsiteX1" fmla="*/ 195260 w 2298711"/>
                <a:gd name="connsiteY1" fmla="*/ 872835 h 1407506"/>
                <a:gd name="connsiteX2" fmla="*/ 615756 w 2298711"/>
                <a:gd name="connsiteY2" fmla="*/ 249230 h 1407506"/>
                <a:gd name="connsiteX3" fmla="*/ 1090929 w 2298711"/>
                <a:gd name="connsiteY3" fmla="*/ 92 h 1407506"/>
                <a:gd name="connsiteX4" fmla="*/ 1572794 w 2298711"/>
                <a:gd name="connsiteY4" fmla="*/ 229516 h 1407506"/>
                <a:gd name="connsiteX5" fmla="*/ 2068394 w 2298711"/>
                <a:gd name="connsiteY5" fmla="*/ 887196 h 1407506"/>
                <a:gd name="connsiteX6" fmla="*/ 2298711 w 2298711"/>
                <a:gd name="connsiteY6" fmla="*/ 1407506 h 1407506"/>
                <a:gd name="connsiteX0" fmla="*/ 0 w 2298711"/>
                <a:gd name="connsiteY0" fmla="*/ 1399835 h 1407506"/>
                <a:gd name="connsiteX1" fmla="*/ 195260 w 2298711"/>
                <a:gd name="connsiteY1" fmla="*/ 872835 h 1407506"/>
                <a:gd name="connsiteX2" fmla="*/ 615756 w 2298711"/>
                <a:gd name="connsiteY2" fmla="*/ 249230 h 1407506"/>
                <a:gd name="connsiteX3" fmla="*/ 1090929 w 2298711"/>
                <a:gd name="connsiteY3" fmla="*/ 92 h 1407506"/>
                <a:gd name="connsiteX4" fmla="*/ 1572794 w 2298711"/>
                <a:gd name="connsiteY4" fmla="*/ 229516 h 1407506"/>
                <a:gd name="connsiteX5" fmla="*/ 2068394 w 2298711"/>
                <a:gd name="connsiteY5" fmla="*/ 887196 h 1407506"/>
                <a:gd name="connsiteX6" fmla="*/ 2298711 w 2298711"/>
                <a:gd name="connsiteY6" fmla="*/ 1407506 h 1407506"/>
                <a:gd name="connsiteX0" fmla="*/ 0 w 2304687"/>
                <a:gd name="connsiteY0" fmla="*/ 1399835 h 1413482"/>
                <a:gd name="connsiteX1" fmla="*/ 195260 w 2304687"/>
                <a:gd name="connsiteY1" fmla="*/ 872835 h 1413482"/>
                <a:gd name="connsiteX2" fmla="*/ 615756 w 2304687"/>
                <a:gd name="connsiteY2" fmla="*/ 249230 h 1413482"/>
                <a:gd name="connsiteX3" fmla="*/ 1090929 w 2304687"/>
                <a:gd name="connsiteY3" fmla="*/ 92 h 1413482"/>
                <a:gd name="connsiteX4" fmla="*/ 1572794 w 2304687"/>
                <a:gd name="connsiteY4" fmla="*/ 229516 h 1413482"/>
                <a:gd name="connsiteX5" fmla="*/ 2068394 w 2304687"/>
                <a:gd name="connsiteY5" fmla="*/ 887196 h 1413482"/>
                <a:gd name="connsiteX6" fmla="*/ 2304687 w 2304687"/>
                <a:gd name="connsiteY6" fmla="*/ 1413482 h 1413482"/>
                <a:gd name="connsiteX0" fmla="*/ 0 w 2304687"/>
                <a:gd name="connsiteY0" fmla="*/ 1399835 h 1413482"/>
                <a:gd name="connsiteX1" fmla="*/ 195260 w 2304687"/>
                <a:gd name="connsiteY1" fmla="*/ 872835 h 1413482"/>
                <a:gd name="connsiteX2" fmla="*/ 615756 w 2304687"/>
                <a:gd name="connsiteY2" fmla="*/ 249230 h 1413482"/>
                <a:gd name="connsiteX3" fmla="*/ 1090929 w 2304687"/>
                <a:gd name="connsiteY3" fmla="*/ 92 h 1413482"/>
                <a:gd name="connsiteX4" fmla="*/ 1572794 w 2304687"/>
                <a:gd name="connsiteY4" fmla="*/ 229516 h 1413482"/>
                <a:gd name="connsiteX5" fmla="*/ 2068394 w 2304687"/>
                <a:gd name="connsiteY5" fmla="*/ 887196 h 1413482"/>
                <a:gd name="connsiteX6" fmla="*/ 2304687 w 2304687"/>
                <a:gd name="connsiteY6" fmla="*/ 1413482 h 1413482"/>
                <a:gd name="connsiteX0" fmla="*/ 0 w 2304687"/>
                <a:gd name="connsiteY0" fmla="*/ 1399835 h 1413482"/>
                <a:gd name="connsiteX1" fmla="*/ 195260 w 2304687"/>
                <a:gd name="connsiteY1" fmla="*/ 872835 h 1413482"/>
                <a:gd name="connsiteX2" fmla="*/ 615756 w 2304687"/>
                <a:gd name="connsiteY2" fmla="*/ 249230 h 1413482"/>
                <a:gd name="connsiteX3" fmla="*/ 1090929 w 2304687"/>
                <a:gd name="connsiteY3" fmla="*/ 92 h 1413482"/>
                <a:gd name="connsiteX4" fmla="*/ 1572794 w 2304687"/>
                <a:gd name="connsiteY4" fmla="*/ 229516 h 1413482"/>
                <a:gd name="connsiteX5" fmla="*/ 2068394 w 2304687"/>
                <a:gd name="connsiteY5" fmla="*/ 887196 h 1413482"/>
                <a:gd name="connsiteX6" fmla="*/ 2304687 w 2304687"/>
                <a:gd name="connsiteY6" fmla="*/ 1413482 h 1413482"/>
                <a:gd name="connsiteX0" fmla="*/ 0 w 2304687"/>
                <a:gd name="connsiteY0" fmla="*/ 1399835 h 1413482"/>
                <a:gd name="connsiteX1" fmla="*/ 195260 w 2304687"/>
                <a:gd name="connsiteY1" fmla="*/ 872835 h 1413482"/>
                <a:gd name="connsiteX2" fmla="*/ 615756 w 2304687"/>
                <a:gd name="connsiteY2" fmla="*/ 249230 h 1413482"/>
                <a:gd name="connsiteX3" fmla="*/ 1090929 w 2304687"/>
                <a:gd name="connsiteY3" fmla="*/ 92 h 1413482"/>
                <a:gd name="connsiteX4" fmla="*/ 1572794 w 2304687"/>
                <a:gd name="connsiteY4" fmla="*/ 229516 h 1413482"/>
                <a:gd name="connsiteX5" fmla="*/ 2068394 w 2304687"/>
                <a:gd name="connsiteY5" fmla="*/ 887196 h 1413482"/>
                <a:gd name="connsiteX6" fmla="*/ 2304687 w 2304687"/>
                <a:gd name="connsiteY6" fmla="*/ 1413482 h 1413482"/>
                <a:gd name="connsiteX0" fmla="*/ 0 w 2262852"/>
                <a:gd name="connsiteY0" fmla="*/ 1399835 h 1401529"/>
                <a:gd name="connsiteX1" fmla="*/ 195260 w 2262852"/>
                <a:gd name="connsiteY1" fmla="*/ 872835 h 1401529"/>
                <a:gd name="connsiteX2" fmla="*/ 615756 w 2262852"/>
                <a:gd name="connsiteY2" fmla="*/ 249230 h 1401529"/>
                <a:gd name="connsiteX3" fmla="*/ 1090929 w 2262852"/>
                <a:gd name="connsiteY3" fmla="*/ 92 h 1401529"/>
                <a:gd name="connsiteX4" fmla="*/ 1572794 w 2262852"/>
                <a:gd name="connsiteY4" fmla="*/ 229516 h 1401529"/>
                <a:gd name="connsiteX5" fmla="*/ 2068394 w 2262852"/>
                <a:gd name="connsiteY5" fmla="*/ 887196 h 1401529"/>
                <a:gd name="connsiteX6" fmla="*/ 2262852 w 2262852"/>
                <a:gd name="connsiteY6" fmla="*/ 1401529 h 1401529"/>
                <a:gd name="connsiteX0" fmla="*/ 0 w 2296971"/>
                <a:gd name="connsiteY0" fmla="*/ 1399835 h 1401529"/>
                <a:gd name="connsiteX1" fmla="*/ 195260 w 2296971"/>
                <a:gd name="connsiteY1" fmla="*/ 872835 h 1401529"/>
                <a:gd name="connsiteX2" fmla="*/ 615756 w 2296971"/>
                <a:gd name="connsiteY2" fmla="*/ 249230 h 1401529"/>
                <a:gd name="connsiteX3" fmla="*/ 1090929 w 2296971"/>
                <a:gd name="connsiteY3" fmla="*/ 92 h 1401529"/>
                <a:gd name="connsiteX4" fmla="*/ 1572794 w 2296971"/>
                <a:gd name="connsiteY4" fmla="*/ 229516 h 1401529"/>
                <a:gd name="connsiteX5" fmla="*/ 2068394 w 2296971"/>
                <a:gd name="connsiteY5" fmla="*/ 887196 h 1401529"/>
                <a:gd name="connsiteX6" fmla="*/ 2296971 w 2296971"/>
                <a:gd name="connsiteY6" fmla="*/ 1401529 h 1401529"/>
                <a:gd name="connsiteX0" fmla="*/ 0 w 2296971"/>
                <a:gd name="connsiteY0" fmla="*/ 1399751 h 1401445"/>
                <a:gd name="connsiteX1" fmla="*/ 195260 w 2296971"/>
                <a:gd name="connsiteY1" fmla="*/ 872751 h 1401445"/>
                <a:gd name="connsiteX2" fmla="*/ 615756 w 2296971"/>
                <a:gd name="connsiteY2" fmla="*/ 249146 h 1401445"/>
                <a:gd name="connsiteX3" fmla="*/ 1090929 w 2296971"/>
                <a:gd name="connsiteY3" fmla="*/ 8 h 1401445"/>
                <a:gd name="connsiteX4" fmla="*/ 1641033 w 2296971"/>
                <a:gd name="connsiteY4" fmla="*/ 243080 h 1401445"/>
                <a:gd name="connsiteX5" fmla="*/ 2068394 w 2296971"/>
                <a:gd name="connsiteY5" fmla="*/ 887112 h 1401445"/>
                <a:gd name="connsiteX6" fmla="*/ 2296971 w 2296971"/>
                <a:gd name="connsiteY6" fmla="*/ 1401445 h 1401445"/>
                <a:gd name="connsiteX0" fmla="*/ 0 w 2296971"/>
                <a:gd name="connsiteY0" fmla="*/ 1399751 h 1401445"/>
                <a:gd name="connsiteX1" fmla="*/ 195260 w 2296971"/>
                <a:gd name="connsiteY1" fmla="*/ 872751 h 1401445"/>
                <a:gd name="connsiteX2" fmla="*/ 615756 w 2296971"/>
                <a:gd name="connsiteY2" fmla="*/ 249146 h 1401445"/>
                <a:gd name="connsiteX3" fmla="*/ 1131872 w 2296971"/>
                <a:gd name="connsiteY3" fmla="*/ 8 h 1401445"/>
                <a:gd name="connsiteX4" fmla="*/ 1641033 w 2296971"/>
                <a:gd name="connsiteY4" fmla="*/ 243080 h 1401445"/>
                <a:gd name="connsiteX5" fmla="*/ 2068394 w 2296971"/>
                <a:gd name="connsiteY5" fmla="*/ 887112 h 1401445"/>
                <a:gd name="connsiteX6" fmla="*/ 2296971 w 2296971"/>
                <a:gd name="connsiteY6" fmla="*/ 1401445 h 1401445"/>
                <a:gd name="connsiteX0" fmla="*/ 0 w 2296971"/>
                <a:gd name="connsiteY0" fmla="*/ 1399751 h 1401445"/>
                <a:gd name="connsiteX1" fmla="*/ 195260 w 2296971"/>
                <a:gd name="connsiteY1" fmla="*/ 872751 h 1401445"/>
                <a:gd name="connsiteX2" fmla="*/ 636228 w 2296971"/>
                <a:gd name="connsiteY2" fmla="*/ 249146 h 1401445"/>
                <a:gd name="connsiteX3" fmla="*/ 1131872 w 2296971"/>
                <a:gd name="connsiteY3" fmla="*/ 8 h 1401445"/>
                <a:gd name="connsiteX4" fmla="*/ 1641033 w 2296971"/>
                <a:gd name="connsiteY4" fmla="*/ 243080 h 1401445"/>
                <a:gd name="connsiteX5" fmla="*/ 2068394 w 2296971"/>
                <a:gd name="connsiteY5" fmla="*/ 887112 h 1401445"/>
                <a:gd name="connsiteX6" fmla="*/ 2296971 w 2296971"/>
                <a:gd name="connsiteY6" fmla="*/ 1401445 h 1401445"/>
                <a:gd name="connsiteX0" fmla="*/ 0 w 2296971"/>
                <a:gd name="connsiteY0" fmla="*/ 1399751 h 1401445"/>
                <a:gd name="connsiteX1" fmla="*/ 215732 w 2296971"/>
                <a:gd name="connsiteY1" fmla="*/ 859104 h 1401445"/>
                <a:gd name="connsiteX2" fmla="*/ 636228 w 2296971"/>
                <a:gd name="connsiteY2" fmla="*/ 249146 h 1401445"/>
                <a:gd name="connsiteX3" fmla="*/ 1131872 w 2296971"/>
                <a:gd name="connsiteY3" fmla="*/ 8 h 1401445"/>
                <a:gd name="connsiteX4" fmla="*/ 1641033 w 2296971"/>
                <a:gd name="connsiteY4" fmla="*/ 243080 h 1401445"/>
                <a:gd name="connsiteX5" fmla="*/ 2068394 w 2296971"/>
                <a:gd name="connsiteY5" fmla="*/ 887112 h 1401445"/>
                <a:gd name="connsiteX6" fmla="*/ 2296971 w 2296971"/>
                <a:gd name="connsiteY6" fmla="*/ 1401445 h 1401445"/>
                <a:gd name="connsiteX0" fmla="*/ 0 w 2324266"/>
                <a:gd name="connsiteY0" fmla="*/ 1399751 h 1401445"/>
                <a:gd name="connsiteX1" fmla="*/ 243027 w 2324266"/>
                <a:gd name="connsiteY1" fmla="*/ 859104 h 1401445"/>
                <a:gd name="connsiteX2" fmla="*/ 663523 w 2324266"/>
                <a:gd name="connsiteY2" fmla="*/ 249146 h 1401445"/>
                <a:gd name="connsiteX3" fmla="*/ 1159167 w 2324266"/>
                <a:gd name="connsiteY3" fmla="*/ 8 h 1401445"/>
                <a:gd name="connsiteX4" fmla="*/ 1668328 w 2324266"/>
                <a:gd name="connsiteY4" fmla="*/ 243080 h 1401445"/>
                <a:gd name="connsiteX5" fmla="*/ 2095689 w 2324266"/>
                <a:gd name="connsiteY5" fmla="*/ 887112 h 1401445"/>
                <a:gd name="connsiteX6" fmla="*/ 2324266 w 2324266"/>
                <a:gd name="connsiteY6" fmla="*/ 1401445 h 1401445"/>
                <a:gd name="connsiteX0" fmla="*/ 0 w 2303794"/>
                <a:gd name="connsiteY0" fmla="*/ 1399751 h 1401445"/>
                <a:gd name="connsiteX1" fmla="*/ 222555 w 2303794"/>
                <a:gd name="connsiteY1" fmla="*/ 859104 h 1401445"/>
                <a:gd name="connsiteX2" fmla="*/ 643051 w 2303794"/>
                <a:gd name="connsiteY2" fmla="*/ 249146 h 1401445"/>
                <a:gd name="connsiteX3" fmla="*/ 1138695 w 2303794"/>
                <a:gd name="connsiteY3" fmla="*/ 8 h 1401445"/>
                <a:gd name="connsiteX4" fmla="*/ 1647856 w 2303794"/>
                <a:gd name="connsiteY4" fmla="*/ 243080 h 1401445"/>
                <a:gd name="connsiteX5" fmla="*/ 2075217 w 2303794"/>
                <a:gd name="connsiteY5" fmla="*/ 887112 h 1401445"/>
                <a:gd name="connsiteX6" fmla="*/ 2303794 w 2303794"/>
                <a:gd name="connsiteY6" fmla="*/ 1401445 h 1401445"/>
                <a:gd name="connsiteX0" fmla="*/ 0 w 2317442"/>
                <a:gd name="connsiteY0" fmla="*/ 1399751 h 1401445"/>
                <a:gd name="connsiteX1" fmla="*/ 236203 w 2317442"/>
                <a:gd name="connsiteY1" fmla="*/ 859104 h 1401445"/>
                <a:gd name="connsiteX2" fmla="*/ 656699 w 2317442"/>
                <a:gd name="connsiteY2" fmla="*/ 249146 h 1401445"/>
                <a:gd name="connsiteX3" fmla="*/ 1152343 w 2317442"/>
                <a:gd name="connsiteY3" fmla="*/ 8 h 1401445"/>
                <a:gd name="connsiteX4" fmla="*/ 1661504 w 2317442"/>
                <a:gd name="connsiteY4" fmla="*/ 243080 h 1401445"/>
                <a:gd name="connsiteX5" fmla="*/ 2088865 w 2317442"/>
                <a:gd name="connsiteY5" fmla="*/ 887112 h 1401445"/>
                <a:gd name="connsiteX6" fmla="*/ 2317442 w 2317442"/>
                <a:gd name="connsiteY6" fmla="*/ 1401445 h 1401445"/>
                <a:gd name="connsiteX0" fmla="*/ 0 w 2317442"/>
                <a:gd name="connsiteY0" fmla="*/ 1399751 h 1401445"/>
                <a:gd name="connsiteX1" fmla="*/ 236203 w 2317442"/>
                <a:gd name="connsiteY1" fmla="*/ 859104 h 1401445"/>
                <a:gd name="connsiteX2" fmla="*/ 656699 w 2317442"/>
                <a:gd name="connsiteY2" fmla="*/ 249146 h 1401445"/>
                <a:gd name="connsiteX3" fmla="*/ 1152343 w 2317442"/>
                <a:gd name="connsiteY3" fmla="*/ 8 h 1401445"/>
                <a:gd name="connsiteX4" fmla="*/ 1661504 w 2317442"/>
                <a:gd name="connsiteY4" fmla="*/ 243080 h 1401445"/>
                <a:gd name="connsiteX5" fmla="*/ 2088865 w 2317442"/>
                <a:gd name="connsiteY5" fmla="*/ 887112 h 1401445"/>
                <a:gd name="connsiteX6" fmla="*/ 2317442 w 2317442"/>
                <a:gd name="connsiteY6" fmla="*/ 1401445 h 1401445"/>
                <a:gd name="connsiteX0" fmla="*/ 0 w 2317442"/>
                <a:gd name="connsiteY0" fmla="*/ 1399822 h 1401516"/>
                <a:gd name="connsiteX1" fmla="*/ 236203 w 2317442"/>
                <a:gd name="connsiteY1" fmla="*/ 859175 h 1401516"/>
                <a:gd name="connsiteX2" fmla="*/ 656699 w 2317442"/>
                <a:gd name="connsiteY2" fmla="*/ 262864 h 1401516"/>
                <a:gd name="connsiteX3" fmla="*/ 1152343 w 2317442"/>
                <a:gd name="connsiteY3" fmla="*/ 79 h 1401516"/>
                <a:gd name="connsiteX4" fmla="*/ 1661504 w 2317442"/>
                <a:gd name="connsiteY4" fmla="*/ 243151 h 1401516"/>
                <a:gd name="connsiteX5" fmla="*/ 2088865 w 2317442"/>
                <a:gd name="connsiteY5" fmla="*/ 887183 h 1401516"/>
                <a:gd name="connsiteX6" fmla="*/ 2317442 w 2317442"/>
                <a:gd name="connsiteY6" fmla="*/ 1401516 h 1401516"/>
                <a:gd name="connsiteX0" fmla="*/ 0 w 2317442"/>
                <a:gd name="connsiteY0" fmla="*/ 1399822 h 1401516"/>
                <a:gd name="connsiteX1" fmla="*/ 236203 w 2317442"/>
                <a:gd name="connsiteY1" fmla="*/ 859175 h 1401516"/>
                <a:gd name="connsiteX2" fmla="*/ 656699 w 2317442"/>
                <a:gd name="connsiteY2" fmla="*/ 262864 h 1401516"/>
                <a:gd name="connsiteX3" fmla="*/ 1152343 w 2317442"/>
                <a:gd name="connsiteY3" fmla="*/ 79 h 1401516"/>
                <a:gd name="connsiteX4" fmla="*/ 1661504 w 2317442"/>
                <a:gd name="connsiteY4" fmla="*/ 243151 h 1401516"/>
                <a:gd name="connsiteX5" fmla="*/ 2102513 w 2317442"/>
                <a:gd name="connsiteY5" fmla="*/ 887183 h 1401516"/>
                <a:gd name="connsiteX6" fmla="*/ 2317442 w 2317442"/>
                <a:gd name="connsiteY6" fmla="*/ 1401516 h 1401516"/>
                <a:gd name="connsiteX0" fmla="*/ 0 w 2349192"/>
                <a:gd name="connsiteY0" fmla="*/ 1399822 h 1401516"/>
                <a:gd name="connsiteX1" fmla="*/ 236203 w 2349192"/>
                <a:gd name="connsiteY1" fmla="*/ 859175 h 1401516"/>
                <a:gd name="connsiteX2" fmla="*/ 656699 w 2349192"/>
                <a:gd name="connsiteY2" fmla="*/ 262864 h 1401516"/>
                <a:gd name="connsiteX3" fmla="*/ 1152343 w 2349192"/>
                <a:gd name="connsiteY3" fmla="*/ 79 h 1401516"/>
                <a:gd name="connsiteX4" fmla="*/ 1661504 w 2349192"/>
                <a:gd name="connsiteY4" fmla="*/ 243151 h 1401516"/>
                <a:gd name="connsiteX5" fmla="*/ 2102513 w 2349192"/>
                <a:gd name="connsiteY5" fmla="*/ 887183 h 1401516"/>
                <a:gd name="connsiteX6" fmla="*/ 2349192 w 2349192"/>
                <a:gd name="connsiteY6" fmla="*/ 1401516 h 1401516"/>
                <a:gd name="connsiteX0" fmla="*/ 0 w 2349192"/>
                <a:gd name="connsiteY0" fmla="*/ 1399822 h 1401516"/>
                <a:gd name="connsiteX1" fmla="*/ 236203 w 2349192"/>
                <a:gd name="connsiteY1" fmla="*/ 859175 h 1401516"/>
                <a:gd name="connsiteX2" fmla="*/ 656699 w 2349192"/>
                <a:gd name="connsiteY2" fmla="*/ 262864 h 1401516"/>
                <a:gd name="connsiteX3" fmla="*/ 1152343 w 2349192"/>
                <a:gd name="connsiteY3" fmla="*/ 79 h 1401516"/>
                <a:gd name="connsiteX4" fmla="*/ 1655154 w 2349192"/>
                <a:gd name="connsiteY4" fmla="*/ 243151 h 1401516"/>
                <a:gd name="connsiteX5" fmla="*/ 2102513 w 2349192"/>
                <a:gd name="connsiteY5" fmla="*/ 887183 h 1401516"/>
                <a:gd name="connsiteX6" fmla="*/ 2349192 w 2349192"/>
                <a:gd name="connsiteY6" fmla="*/ 1401516 h 1401516"/>
                <a:gd name="connsiteX0" fmla="*/ 0 w 2349192"/>
                <a:gd name="connsiteY0" fmla="*/ 1399800 h 1401494"/>
                <a:gd name="connsiteX1" fmla="*/ 236203 w 2349192"/>
                <a:gd name="connsiteY1" fmla="*/ 859153 h 1401494"/>
                <a:gd name="connsiteX2" fmla="*/ 656699 w 2349192"/>
                <a:gd name="connsiteY2" fmla="*/ 262842 h 1401494"/>
                <a:gd name="connsiteX3" fmla="*/ 1152343 w 2349192"/>
                <a:gd name="connsiteY3" fmla="*/ 57 h 1401494"/>
                <a:gd name="connsiteX4" fmla="*/ 1655154 w 2349192"/>
                <a:gd name="connsiteY4" fmla="*/ 243129 h 1401494"/>
                <a:gd name="connsiteX5" fmla="*/ 2102513 w 2349192"/>
                <a:gd name="connsiteY5" fmla="*/ 887161 h 1401494"/>
                <a:gd name="connsiteX6" fmla="*/ 2349192 w 2349192"/>
                <a:gd name="connsiteY6" fmla="*/ 1401494 h 1401494"/>
                <a:gd name="connsiteX0" fmla="*/ 0 w 2349192"/>
                <a:gd name="connsiteY0" fmla="*/ 1399800 h 1401494"/>
                <a:gd name="connsiteX1" fmla="*/ 236203 w 2349192"/>
                <a:gd name="connsiteY1" fmla="*/ 859153 h 1401494"/>
                <a:gd name="connsiteX2" fmla="*/ 656699 w 2349192"/>
                <a:gd name="connsiteY2" fmla="*/ 262842 h 1401494"/>
                <a:gd name="connsiteX3" fmla="*/ 1152343 w 2349192"/>
                <a:gd name="connsiteY3" fmla="*/ 57 h 1401494"/>
                <a:gd name="connsiteX4" fmla="*/ 1655154 w 2349192"/>
                <a:gd name="connsiteY4" fmla="*/ 243129 h 1401494"/>
                <a:gd name="connsiteX5" fmla="*/ 2102513 w 2349192"/>
                <a:gd name="connsiteY5" fmla="*/ 887161 h 1401494"/>
                <a:gd name="connsiteX6" fmla="*/ 2349192 w 2349192"/>
                <a:gd name="connsiteY6" fmla="*/ 1401494 h 1401494"/>
                <a:gd name="connsiteX0" fmla="*/ 0 w 2349192"/>
                <a:gd name="connsiteY0" fmla="*/ 1399800 h 1401494"/>
                <a:gd name="connsiteX1" fmla="*/ 236203 w 2349192"/>
                <a:gd name="connsiteY1" fmla="*/ 859153 h 1401494"/>
                <a:gd name="connsiteX2" fmla="*/ 656699 w 2349192"/>
                <a:gd name="connsiteY2" fmla="*/ 262842 h 1401494"/>
                <a:gd name="connsiteX3" fmla="*/ 1152343 w 2349192"/>
                <a:gd name="connsiteY3" fmla="*/ 57 h 1401494"/>
                <a:gd name="connsiteX4" fmla="*/ 1655154 w 2349192"/>
                <a:gd name="connsiteY4" fmla="*/ 243129 h 1401494"/>
                <a:gd name="connsiteX5" fmla="*/ 2102513 w 2349192"/>
                <a:gd name="connsiteY5" fmla="*/ 887161 h 1401494"/>
                <a:gd name="connsiteX6" fmla="*/ 2349192 w 2349192"/>
                <a:gd name="connsiteY6" fmla="*/ 1401494 h 1401494"/>
                <a:gd name="connsiteX0" fmla="*/ 0 w 2361892"/>
                <a:gd name="connsiteY0" fmla="*/ 1399800 h 1401494"/>
                <a:gd name="connsiteX1" fmla="*/ 236203 w 2361892"/>
                <a:gd name="connsiteY1" fmla="*/ 859153 h 1401494"/>
                <a:gd name="connsiteX2" fmla="*/ 656699 w 2361892"/>
                <a:gd name="connsiteY2" fmla="*/ 262842 h 1401494"/>
                <a:gd name="connsiteX3" fmla="*/ 1152343 w 2361892"/>
                <a:gd name="connsiteY3" fmla="*/ 57 h 1401494"/>
                <a:gd name="connsiteX4" fmla="*/ 1655154 w 2361892"/>
                <a:gd name="connsiteY4" fmla="*/ 243129 h 1401494"/>
                <a:gd name="connsiteX5" fmla="*/ 2102513 w 2361892"/>
                <a:gd name="connsiteY5" fmla="*/ 887161 h 1401494"/>
                <a:gd name="connsiteX6" fmla="*/ 2361892 w 2361892"/>
                <a:gd name="connsiteY6" fmla="*/ 1401494 h 1401494"/>
                <a:gd name="connsiteX0" fmla="*/ 0 w 2361892"/>
                <a:gd name="connsiteY0" fmla="*/ 1399800 h 1401494"/>
                <a:gd name="connsiteX1" fmla="*/ 236203 w 2361892"/>
                <a:gd name="connsiteY1" fmla="*/ 859153 h 1401494"/>
                <a:gd name="connsiteX2" fmla="*/ 656699 w 2361892"/>
                <a:gd name="connsiteY2" fmla="*/ 262842 h 1401494"/>
                <a:gd name="connsiteX3" fmla="*/ 1152343 w 2361892"/>
                <a:gd name="connsiteY3" fmla="*/ 57 h 1401494"/>
                <a:gd name="connsiteX4" fmla="*/ 1655154 w 2361892"/>
                <a:gd name="connsiteY4" fmla="*/ 243129 h 1401494"/>
                <a:gd name="connsiteX5" fmla="*/ 2102513 w 2361892"/>
                <a:gd name="connsiteY5" fmla="*/ 861761 h 1401494"/>
                <a:gd name="connsiteX6" fmla="*/ 2361892 w 2361892"/>
                <a:gd name="connsiteY6" fmla="*/ 1401494 h 1401494"/>
                <a:gd name="connsiteX0" fmla="*/ 0 w 2361892"/>
                <a:gd name="connsiteY0" fmla="*/ 1399800 h 1401494"/>
                <a:gd name="connsiteX1" fmla="*/ 236203 w 2361892"/>
                <a:gd name="connsiteY1" fmla="*/ 859153 h 1401494"/>
                <a:gd name="connsiteX2" fmla="*/ 656699 w 2361892"/>
                <a:gd name="connsiteY2" fmla="*/ 262842 h 1401494"/>
                <a:gd name="connsiteX3" fmla="*/ 1152343 w 2361892"/>
                <a:gd name="connsiteY3" fmla="*/ 57 h 1401494"/>
                <a:gd name="connsiteX4" fmla="*/ 1655154 w 2361892"/>
                <a:gd name="connsiteY4" fmla="*/ 243129 h 1401494"/>
                <a:gd name="connsiteX5" fmla="*/ 2102513 w 2361892"/>
                <a:gd name="connsiteY5" fmla="*/ 861761 h 1401494"/>
                <a:gd name="connsiteX6" fmla="*/ 2361892 w 2361892"/>
                <a:gd name="connsiteY6" fmla="*/ 1401494 h 1401494"/>
                <a:gd name="connsiteX0" fmla="*/ 0 w 2336492"/>
                <a:gd name="connsiteY0" fmla="*/ 1399800 h 1414194"/>
                <a:gd name="connsiteX1" fmla="*/ 236203 w 2336492"/>
                <a:gd name="connsiteY1" fmla="*/ 859153 h 1414194"/>
                <a:gd name="connsiteX2" fmla="*/ 656699 w 2336492"/>
                <a:gd name="connsiteY2" fmla="*/ 262842 h 1414194"/>
                <a:gd name="connsiteX3" fmla="*/ 1152343 w 2336492"/>
                <a:gd name="connsiteY3" fmla="*/ 57 h 1414194"/>
                <a:gd name="connsiteX4" fmla="*/ 1655154 w 2336492"/>
                <a:gd name="connsiteY4" fmla="*/ 243129 h 1414194"/>
                <a:gd name="connsiteX5" fmla="*/ 2102513 w 2336492"/>
                <a:gd name="connsiteY5" fmla="*/ 861761 h 1414194"/>
                <a:gd name="connsiteX6" fmla="*/ 2336492 w 2336492"/>
                <a:gd name="connsiteY6" fmla="*/ 1414194 h 141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6492" h="1414194">
                  <a:moveTo>
                    <a:pt x="0" y="1399800"/>
                  </a:moveTo>
                  <a:cubicBezTo>
                    <a:pt x="76200" y="1160964"/>
                    <a:pt x="126753" y="1048646"/>
                    <a:pt x="236203" y="859153"/>
                  </a:cubicBezTo>
                  <a:cubicBezTo>
                    <a:pt x="345653" y="669660"/>
                    <a:pt x="504009" y="406025"/>
                    <a:pt x="656699" y="262842"/>
                  </a:cubicBezTo>
                  <a:cubicBezTo>
                    <a:pt x="809389" y="119659"/>
                    <a:pt x="979584" y="-3008"/>
                    <a:pt x="1152343" y="57"/>
                  </a:cubicBezTo>
                  <a:cubicBezTo>
                    <a:pt x="1325102" y="3122"/>
                    <a:pt x="1496793" y="99512"/>
                    <a:pt x="1655154" y="243129"/>
                  </a:cubicBezTo>
                  <a:cubicBezTo>
                    <a:pt x="1813515" y="386746"/>
                    <a:pt x="1988957" y="666584"/>
                    <a:pt x="2102513" y="861761"/>
                  </a:cubicBezTo>
                  <a:cubicBezTo>
                    <a:pt x="2216069" y="1056938"/>
                    <a:pt x="2336492" y="1414194"/>
                    <a:pt x="2336492" y="1414194"/>
                  </a:cubicBezTo>
                </a:path>
              </a:pathLst>
            </a:custGeom>
            <a:noFill/>
            <a:ln w="38100">
              <a:solidFill>
                <a:srgbClr val="45C4FD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 flipV="1">
              <a:off x="8552402" y="3227354"/>
              <a:ext cx="0" cy="216681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8531510" y="5366868"/>
              <a:ext cx="267099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8240482" y="5430480"/>
              <a:ext cx="742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+mj-lt"/>
                  <a:cs typeface="Times New Roman" panose="02020603050405020304" pitchFamily="18" charset="0"/>
                </a:rPr>
                <a:t>X = 0</a:t>
              </a:r>
              <a:endParaRPr lang="en-US" b="1" baseline="30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0545066" y="5443543"/>
              <a:ext cx="677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latin typeface="+mj-lt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X = 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/>
                <p:cNvSpPr/>
                <p:nvPr/>
              </p:nvSpPr>
              <p:spPr>
                <a:xfrm>
                  <a:off x="7940885" y="4041659"/>
                  <a:ext cx="595971" cy="4700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1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𝛙</m:t>
                            </m:r>
                          </m:e>
                          <m:sub>
                            <m:r>
                              <a:rPr lang="en-IN" sz="2400" b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sub>
                          <m:sup>
                            <m:r>
                              <a:rPr lang="en-US" sz="2400" b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80" name="Rectangle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0885" y="4041659"/>
                  <a:ext cx="595971" cy="470000"/>
                </a:xfrm>
                <a:prstGeom prst="rect">
                  <a:avLst/>
                </a:prstGeom>
                <a:blipFill>
                  <a:blip r:embed="rId30"/>
                  <a:stretch>
                    <a:fillRect l="-6122" b="-1818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/>
                <p:cNvSpPr/>
                <p:nvPr/>
              </p:nvSpPr>
              <p:spPr>
                <a:xfrm>
                  <a:off x="11065221" y="5079548"/>
                  <a:ext cx="59597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IN" sz="2800" b="1" dirty="0"/>
                </a:p>
              </p:txBody>
            </p:sp>
          </mc:Choice>
          <mc:Fallback xmlns="">
            <p:sp>
              <p:nvSpPr>
                <p:cNvPr id="82" name="Rectangle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5221" y="5079548"/>
                  <a:ext cx="595971" cy="52322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/>
            <p:cNvSpPr txBox="1"/>
            <p:nvPr/>
          </p:nvSpPr>
          <p:spPr>
            <a:xfrm>
              <a:off x="9386174" y="5443543"/>
              <a:ext cx="844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latin typeface="+mj-lt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X = </a:t>
              </a:r>
              <a:r>
                <a:rPr lang="en-US" dirty="0" smtClean="0"/>
                <a:t>L/2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1521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0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3" grpId="0" build="p"/>
      <p:bldP spid="26" grpId="0"/>
      <p:bldP spid="51" grpId="0"/>
      <p:bldP spid="52" grpId="0"/>
      <p:bldP spid="53" grpId="0"/>
      <p:bldP spid="54" grpId="0"/>
      <p:bldP spid="55" grpId="0"/>
      <p:bldP spid="56" grpId="0" animBg="1"/>
      <p:bldP spid="57" grpId="0"/>
      <p:bldP spid="62" grpId="0"/>
      <p:bldP spid="63" grpId="0"/>
      <p:bldP spid="64" grpId="0"/>
      <p:bldP spid="65" grpId="0"/>
      <p:bldP spid="72" grpId="0"/>
      <p:bldP spid="73" grpId="0"/>
      <p:bldP spid="66" grpId="0"/>
      <p:bldP spid="67" grpId="0"/>
      <p:bldP spid="68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Particle in one dimensional box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9182" y="2259675"/>
            <a:ext cx="7882384" cy="35656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69962" y="873092"/>
                <a:ext cx="1440000" cy="468000"/>
              </a:xfrm>
              <a:prstGeom prst="rect">
                <a:avLst/>
              </a:prstGeom>
              <a:ln w="28575">
                <a:solidFill>
                  <a:schemeClr val="tx2">
                    <a:lumMod val="50000"/>
                  </a:schemeClr>
                </a:solidFill>
              </a:ln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a:rPr lang="en-IN" sz="2400" b="0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IN" sz="2400" b="0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962" y="873092"/>
                <a:ext cx="1440000" cy="468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/>
          <p:cNvGrpSpPr/>
          <p:nvPr/>
        </p:nvGrpSpPr>
        <p:grpSpPr>
          <a:xfrm>
            <a:off x="-36893" y="1032232"/>
            <a:ext cx="3720307" cy="2903970"/>
            <a:chOff x="4144348" y="3424576"/>
            <a:chExt cx="3720307" cy="290397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5930755" y="4156992"/>
              <a:ext cx="34120" cy="1407098"/>
            </a:xfrm>
            <a:prstGeom prst="line">
              <a:avLst/>
            </a:prstGeom>
            <a:noFill/>
            <a:ln w="38100">
              <a:solidFill>
                <a:schemeClr val="tx1">
                  <a:lumMod val="90000"/>
                  <a:lumOff val="1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Freeform 6"/>
            <p:cNvSpPr/>
            <p:nvPr/>
          </p:nvSpPr>
          <p:spPr>
            <a:xfrm>
              <a:off x="4778411" y="4156935"/>
              <a:ext cx="2336492" cy="1414194"/>
            </a:xfrm>
            <a:custGeom>
              <a:avLst/>
              <a:gdLst>
                <a:gd name="connsiteX0" fmla="*/ 0 w 2388358"/>
                <a:gd name="connsiteY0" fmla="*/ 1407397 h 1421045"/>
                <a:gd name="connsiteX1" fmla="*/ 272955 w 2388358"/>
                <a:gd name="connsiteY1" fmla="*/ 725009 h 1421045"/>
                <a:gd name="connsiteX2" fmla="*/ 723332 w 2388358"/>
                <a:gd name="connsiteY2" fmla="*/ 179099 h 1421045"/>
                <a:gd name="connsiteX3" fmla="*/ 1132764 w 2388358"/>
                <a:gd name="connsiteY3" fmla="*/ 1678 h 1421045"/>
                <a:gd name="connsiteX4" fmla="*/ 1692323 w 2388358"/>
                <a:gd name="connsiteY4" fmla="*/ 260985 h 1421045"/>
                <a:gd name="connsiteX5" fmla="*/ 2169994 w 2388358"/>
                <a:gd name="connsiteY5" fmla="*/ 888782 h 1421045"/>
                <a:gd name="connsiteX6" fmla="*/ 2388358 w 2388358"/>
                <a:gd name="connsiteY6" fmla="*/ 1421045 h 1421045"/>
                <a:gd name="connsiteX7" fmla="*/ 2388358 w 2388358"/>
                <a:gd name="connsiteY7" fmla="*/ 1421045 h 1421045"/>
                <a:gd name="connsiteX0" fmla="*/ 0 w 2388358"/>
                <a:gd name="connsiteY0" fmla="*/ 1405736 h 1419384"/>
                <a:gd name="connsiteX1" fmla="*/ 272955 w 2388358"/>
                <a:gd name="connsiteY1" fmla="*/ 723348 h 1419384"/>
                <a:gd name="connsiteX2" fmla="*/ 657591 w 2388358"/>
                <a:gd name="connsiteY2" fmla="*/ 249155 h 1419384"/>
                <a:gd name="connsiteX3" fmla="*/ 1132764 w 2388358"/>
                <a:gd name="connsiteY3" fmla="*/ 17 h 1419384"/>
                <a:gd name="connsiteX4" fmla="*/ 1692323 w 2388358"/>
                <a:gd name="connsiteY4" fmla="*/ 259324 h 1419384"/>
                <a:gd name="connsiteX5" fmla="*/ 2169994 w 2388358"/>
                <a:gd name="connsiteY5" fmla="*/ 887121 h 1419384"/>
                <a:gd name="connsiteX6" fmla="*/ 2388358 w 2388358"/>
                <a:gd name="connsiteY6" fmla="*/ 1419384 h 1419384"/>
                <a:gd name="connsiteX7" fmla="*/ 2388358 w 2388358"/>
                <a:gd name="connsiteY7" fmla="*/ 1419384 h 1419384"/>
                <a:gd name="connsiteX0" fmla="*/ 0 w 2388358"/>
                <a:gd name="connsiteY0" fmla="*/ 1405736 h 1419384"/>
                <a:gd name="connsiteX1" fmla="*/ 272955 w 2388358"/>
                <a:gd name="connsiteY1" fmla="*/ 723348 h 1419384"/>
                <a:gd name="connsiteX2" fmla="*/ 657591 w 2388358"/>
                <a:gd name="connsiteY2" fmla="*/ 249155 h 1419384"/>
                <a:gd name="connsiteX3" fmla="*/ 1162646 w 2388358"/>
                <a:gd name="connsiteY3" fmla="*/ 17 h 1419384"/>
                <a:gd name="connsiteX4" fmla="*/ 1692323 w 2388358"/>
                <a:gd name="connsiteY4" fmla="*/ 259324 h 1419384"/>
                <a:gd name="connsiteX5" fmla="*/ 2169994 w 2388358"/>
                <a:gd name="connsiteY5" fmla="*/ 887121 h 1419384"/>
                <a:gd name="connsiteX6" fmla="*/ 2388358 w 2388358"/>
                <a:gd name="connsiteY6" fmla="*/ 1419384 h 1419384"/>
                <a:gd name="connsiteX7" fmla="*/ 2388358 w 2388358"/>
                <a:gd name="connsiteY7" fmla="*/ 1419384 h 1419384"/>
                <a:gd name="connsiteX0" fmla="*/ 0 w 2388358"/>
                <a:gd name="connsiteY0" fmla="*/ 1405739 h 1419387"/>
                <a:gd name="connsiteX1" fmla="*/ 195260 w 2388358"/>
                <a:gd name="connsiteY1" fmla="*/ 872763 h 1419387"/>
                <a:gd name="connsiteX2" fmla="*/ 657591 w 2388358"/>
                <a:gd name="connsiteY2" fmla="*/ 249158 h 1419387"/>
                <a:gd name="connsiteX3" fmla="*/ 1162646 w 2388358"/>
                <a:gd name="connsiteY3" fmla="*/ 20 h 1419387"/>
                <a:gd name="connsiteX4" fmla="*/ 1692323 w 2388358"/>
                <a:gd name="connsiteY4" fmla="*/ 259327 h 1419387"/>
                <a:gd name="connsiteX5" fmla="*/ 2169994 w 2388358"/>
                <a:gd name="connsiteY5" fmla="*/ 887124 h 1419387"/>
                <a:gd name="connsiteX6" fmla="*/ 2388358 w 2388358"/>
                <a:gd name="connsiteY6" fmla="*/ 1419387 h 1419387"/>
                <a:gd name="connsiteX7" fmla="*/ 2388358 w 2388358"/>
                <a:gd name="connsiteY7" fmla="*/ 1419387 h 1419387"/>
                <a:gd name="connsiteX0" fmla="*/ 0 w 2388358"/>
                <a:gd name="connsiteY0" fmla="*/ 1405739 h 1419387"/>
                <a:gd name="connsiteX1" fmla="*/ 195260 w 2388358"/>
                <a:gd name="connsiteY1" fmla="*/ 872763 h 1419387"/>
                <a:gd name="connsiteX2" fmla="*/ 657591 w 2388358"/>
                <a:gd name="connsiteY2" fmla="*/ 249158 h 1419387"/>
                <a:gd name="connsiteX3" fmla="*/ 1162646 w 2388358"/>
                <a:gd name="connsiteY3" fmla="*/ 20 h 1419387"/>
                <a:gd name="connsiteX4" fmla="*/ 1692323 w 2388358"/>
                <a:gd name="connsiteY4" fmla="*/ 259327 h 1419387"/>
                <a:gd name="connsiteX5" fmla="*/ 2169994 w 2388358"/>
                <a:gd name="connsiteY5" fmla="*/ 887124 h 1419387"/>
                <a:gd name="connsiteX6" fmla="*/ 2388358 w 2388358"/>
                <a:gd name="connsiteY6" fmla="*/ 1419387 h 1419387"/>
                <a:gd name="connsiteX0" fmla="*/ 0 w 2382381"/>
                <a:gd name="connsiteY0" fmla="*/ 1405739 h 1407434"/>
                <a:gd name="connsiteX1" fmla="*/ 195260 w 2382381"/>
                <a:gd name="connsiteY1" fmla="*/ 872763 h 1407434"/>
                <a:gd name="connsiteX2" fmla="*/ 657591 w 2382381"/>
                <a:gd name="connsiteY2" fmla="*/ 249158 h 1407434"/>
                <a:gd name="connsiteX3" fmla="*/ 1162646 w 2382381"/>
                <a:gd name="connsiteY3" fmla="*/ 20 h 1407434"/>
                <a:gd name="connsiteX4" fmla="*/ 1692323 w 2382381"/>
                <a:gd name="connsiteY4" fmla="*/ 259327 h 1407434"/>
                <a:gd name="connsiteX5" fmla="*/ 2169994 w 2382381"/>
                <a:gd name="connsiteY5" fmla="*/ 887124 h 1407434"/>
                <a:gd name="connsiteX6" fmla="*/ 2382381 w 2382381"/>
                <a:gd name="connsiteY6" fmla="*/ 1407434 h 1407434"/>
                <a:gd name="connsiteX0" fmla="*/ 0 w 2394334"/>
                <a:gd name="connsiteY0" fmla="*/ 1399763 h 1407434"/>
                <a:gd name="connsiteX1" fmla="*/ 207213 w 2394334"/>
                <a:gd name="connsiteY1" fmla="*/ 872763 h 1407434"/>
                <a:gd name="connsiteX2" fmla="*/ 669544 w 2394334"/>
                <a:gd name="connsiteY2" fmla="*/ 249158 h 1407434"/>
                <a:gd name="connsiteX3" fmla="*/ 1174599 w 2394334"/>
                <a:gd name="connsiteY3" fmla="*/ 20 h 1407434"/>
                <a:gd name="connsiteX4" fmla="*/ 1704276 w 2394334"/>
                <a:gd name="connsiteY4" fmla="*/ 259327 h 1407434"/>
                <a:gd name="connsiteX5" fmla="*/ 2181947 w 2394334"/>
                <a:gd name="connsiteY5" fmla="*/ 887124 h 1407434"/>
                <a:gd name="connsiteX6" fmla="*/ 2394334 w 2394334"/>
                <a:gd name="connsiteY6" fmla="*/ 1407434 h 1407434"/>
                <a:gd name="connsiteX0" fmla="*/ 0 w 2394334"/>
                <a:gd name="connsiteY0" fmla="*/ 1399763 h 1407434"/>
                <a:gd name="connsiteX1" fmla="*/ 249048 w 2394334"/>
                <a:gd name="connsiteY1" fmla="*/ 872763 h 1407434"/>
                <a:gd name="connsiteX2" fmla="*/ 669544 w 2394334"/>
                <a:gd name="connsiteY2" fmla="*/ 249158 h 1407434"/>
                <a:gd name="connsiteX3" fmla="*/ 1174599 w 2394334"/>
                <a:gd name="connsiteY3" fmla="*/ 20 h 1407434"/>
                <a:gd name="connsiteX4" fmla="*/ 1704276 w 2394334"/>
                <a:gd name="connsiteY4" fmla="*/ 259327 h 1407434"/>
                <a:gd name="connsiteX5" fmla="*/ 2181947 w 2394334"/>
                <a:gd name="connsiteY5" fmla="*/ 887124 h 1407434"/>
                <a:gd name="connsiteX6" fmla="*/ 2394334 w 2394334"/>
                <a:gd name="connsiteY6" fmla="*/ 1407434 h 1407434"/>
                <a:gd name="connsiteX0" fmla="*/ 0 w 2376405"/>
                <a:gd name="connsiteY0" fmla="*/ 1399763 h 1407434"/>
                <a:gd name="connsiteX1" fmla="*/ 231119 w 2376405"/>
                <a:gd name="connsiteY1" fmla="*/ 872763 h 1407434"/>
                <a:gd name="connsiteX2" fmla="*/ 651615 w 2376405"/>
                <a:gd name="connsiteY2" fmla="*/ 249158 h 1407434"/>
                <a:gd name="connsiteX3" fmla="*/ 1156670 w 2376405"/>
                <a:gd name="connsiteY3" fmla="*/ 20 h 1407434"/>
                <a:gd name="connsiteX4" fmla="*/ 1686347 w 2376405"/>
                <a:gd name="connsiteY4" fmla="*/ 259327 h 1407434"/>
                <a:gd name="connsiteX5" fmla="*/ 2164018 w 2376405"/>
                <a:gd name="connsiteY5" fmla="*/ 887124 h 1407434"/>
                <a:gd name="connsiteX6" fmla="*/ 2376405 w 2376405"/>
                <a:gd name="connsiteY6" fmla="*/ 1407434 h 1407434"/>
                <a:gd name="connsiteX0" fmla="*/ 0 w 2340546"/>
                <a:gd name="connsiteY0" fmla="*/ 1399763 h 1407434"/>
                <a:gd name="connsiteX1" fmla="*/ 195260 w 2340546"/>
                <a:gd name="connsiteY1" fmla="*/ 872763 h 1407434"/>
                <a:gd name="connsiteX2" fmla="*/ 615756 w 2340546"/>
                <a:gd name="connsiteY2" fmla="*/ 249158 h 1407434"/>
                <a:gd name="connsiteX3" fmla="*/ 1120811 w 2340546"/>
                <a:gd name="connsiteY3" fmla="*/ 20 h 1407434"/>
                <a:gd name="connsiteX4" fmla="*/ 1650488 w 2340546"/>
                <a:gd name="connsiteY4" fmla="*/ 259327 h 1407434"/>
                <a:gd name="connsiteX5" fmla="*/ 2128159 w 2340546"/>
                <a:gd name="connsiteY5" fmla="*/ 887124 h 1407434"/>
                <a:gd name="connsiteX6" fmla="*/ 2340546 w 2340546"/>
                <a:gd name="connsiteY6" fmla="*/ 1407434 h 1407434"/>
                <a:gd name="connsiteX0" fmla="*/ 0 w 2340546"/>
                <a:gd name="connsiteY0" fmla="*/ 1399835 h 1407506"/>
                <a:gd name="connsiteX1" fmla="*/ 195260 w 2340546"/>
                <a:gd name="connsiteY1" fmla="*/ 872835 h 1407506"/>
                <a:gd name="connsiteX2" fmla="*/ 615756 w 2340546"/>
                <a:gd name="connsiteY2" fmla="*/ 249230 h 1407506"/>
                <a:gd name="connsiteX3" fmla="*/ 1120811 w 2340546"/>
                <a:gd name="connsiteY3" fmla="*/ 92 h 1407506"/>
                <a:gd name="connsiteX4" fmla="*/ 1572794 w 2340546"/>
                <a:gd name="connsiteY4" fmla="*/ 229516 h 1407506"/>
                <a:gd name="connsiteX5" fmla="*/ 2128159 w 2340546"/>
                <a:gd name="connsiteY5" fmla="*/ 887196 h 1407506"/>
                <a:gd name="connsiteX6" fmla="*/ 2340546 w 2340546"/>
                <a:gd name="connsiteY6" fmla="*/ 1407506 h 1407506"/>
                <a:gd name="connsiteX0" fmla="*/ 0 w 2340546"/>
                <a:gd name="connsiteY0" fmla="*/ 1399835 h 1407506"/>
                <a:gd name="connsiteX1" fmla="*/ 195260 w 2340546"/>
                <a:gd name="connsiteY1" fmla="*/ 872835 h 1407506"/>
                <a:gd name="connsiteX2" fmla="*/ 615756 w 2340546"/>
                <a:gd name="connsiteY2" fmla="*/ 249230 h 1407506"/>
                <a:gd name="connsiteX3" fmla="*/ 1120811 w 2340546"/>
                <a:gd name="connsiteY3" fmla="*/ 92 h 1407506"/>
                <a:gd name="connsiteX4" fmla="*/ 1572794 w 2340546"/>
                <a:gd name="connsiteY4" fmla="*/ 229516 h 1407506"/>
                <a:gd name="connsiteX5" fmla="*/ 2068394 w 2340546"/>
                <a:gd name="connsiteY5" fmla="*/ 887196 h 1407506"/>
                <a:gd name="connsiteX6" fmla="*/ 2340546 w 2340546"/>
                <a:gd name="connsiteY6" fmla="*/ 1407506 h 1407506"/>
                <a:gd name="connsiteX0" fmla="*/ 0 w 2298711"/>
                <a:gd name="connsiteY0" fmla="*/ 1399835 h 1407506"/>
                <a:gd name="connsiteX1" fmla="*/ 195260 w 2298711"/>
                <a:gd name="connsiteY1" fmla="*/ 872835 h 1407506"/>
                <a:gd name="connsiteX2" fmla="*/ 615756 w 2298711"/>
                <a:gd name="connsiteY2" fmla="*/ 249230 h 1407506"/>
                <a:gd name="connsiteX3" fmla="*/ 1120811 w 2298711"/>
                <a:gd name="connsiteY3" fmla="*/ 92 h 1407506"/>
                <a:gd name="connsiteX4" fmla="*/ 1572794 w 2298711"/>
                <a:gd name="connsiteY4" fmla="*/ 229516 h 1407506"/>
                <a:gd name="connsiteX5" fmla="*/ 2068394 w 2298711"/>
                <a:gd name="connsiteY5" fmla="*/ 887196 h 1407506"/>
                <a:gd name="connsiteX6" fmla="*/ 2298711 w 2298711"/>
                <a:gd name="connsiteY6" fmla="*/ 1407506 h 1407506"/>
                <a:gd name="connsiteX0" fmla="*/ 0 w 2298711"/>
                <a:gd name="connsiteY0" fmla="*/ 1399835 h 1407506"/>
                <a:gd name="connsiteX1" fmla="*/ 195260 w 2298711"/>
                <a:gd name="connsiteY1" fmla="*/ 872835 h 1407506"/>
                <a:gd name="connsiteX2" fmla="*/ 615756 w 2298711"/>
                <a:gd name="connsiteY2" fmla="*/ 249230 h 1407506"/>
                <a:gd name="connsiteX3" fmla="*/ 1090929 w 2298711"/>
                <a:gd name="connsiteY3" fmla="*/ 92 h 1407506"/>
                <a:gd name="connsiteX4" fmla="*/ 1572794 w 2298711"/>
                <a:gd name="connsiteY4" fmla="*/ 229516 h 1407506"/>
                <a:gd name="connsiteX5" fmla="*/ 2068394 w 2298711"/>
                <a:gd name="connsiteY5" fmla="*/ 887196 h 1407506"/>
                <a:gd name="connsiteX6" fmla="*/ 2298711 w 2298711"/>
                <a:gd name="connsiteY6" fmla="*/ 1407506 h 1407506"/>
                <a:gd name="connsiteX0" fmla="*/ 0 w 2298711"/>
                <a:gd name="connsiteY0" fmla="*/ 1399835 h 1407506"/>
                <a:gd name="connsiteX1" fmla="*/ 195260 w 2298711"/>
                <a:gd name="connsiteY1" fmla="*/ 872835 h 1407506"/>
                <a:gd name="connsiteX2" fmla="*/ 615756 w 2298711"/>
                <a:gd name="connsiteY2" fmla="*/ 249230 h 1407506"/>
                <a:gd name="connsiteX3" fmla="*/ 1090929 w 2298711"/>
                <a:gd name="connsiteY3" fmla="*/ 92 h 1407506"/>
                <a:gd name="connsiteX4" fmla="*/ 1572794 w 2298711"/>
                <a:gd name="connsiteY4" fmla="*/ 229516 h 1407506"/>
                <a:gd name="connsiteX5" fmla="*/ 2068394 w 2298711"/>
                <a:gd name="connsiteY5" fmla="*/ 887196 h 1407506"/>
                <a:gd name="connsiteX6" fmla="*/ 2298711 w 2298711"/>
                <a:gd name="connsiteY6" fmla="*/ 1407506 h 1407506"/>
                <a:gd name="connsiteX0" fmla="*/ 0 w 2304687"/>
                <a:gd name="connsiteY0" fmla="*/ 1399835 h 1413482"/>
                <a:gd name="connsiteX1" fmla="*/ 195260 w 2304687"/>
                <a:gd name="connsiteY1" fmla="*/ 872835 h 1413482"/>
                <a:gd name="connsiteX2" fmla="*/ 615756 w 2304687"/>
                <a:gd name="connsiteY2" fmla="*/ 249230 h 1413482"/>
                <a:gd name="connsiteX3" fmla="*/ 1090929 w 2304687"/>
                <a:gd name="connsiteY3" fmla="*/ 92 h 1413482"/>
                <a:gd name="connsiteX4" fmla="*/ 1572794 w 2304687"/>
                <a:gd name="connsiteY4" fmla="*/ 229516 h 1413482"/>
                <a:gd name="connsiteX5" fmla="*/ 2068394 w 2304687"/>
                <a:gd name="connsiteY5" fmla="*/ 887196 h 1413482"/>
                <a:gd name="connsiteX6" fmla="*/ 2304687 w 2304687"/>
                <a:gd name="connsiteY6" fmla="*/ 1413482 h 1413482"/>
                <a:gd name="connsiteX0" fmla="*/ 0 w 2304687"/>
                <a:gd name="connsiteY0" fmla="*/ 1399835 h 1413482"/>
                <a:gd name="connsiteX1" fmla="*/ 195260 w 2304687"/>
                <a:gd name="connsiteY1" fmla="*/ 872835 h 1413482"/>
                <a:gd name="connsiteX2" fmla="*/ 615756 w 2304687"/>
                <a:gd name="connsiteY2" fmla="*/ 249230 h 1413482"/>
                <a:gd name="connsiteX3" fmla="*/ 1090929 w 2304687"/>
                <a:gd name="connsiteY3" fmla="*/ 92 h 1413482"/>
                <a:gd name="connsiteX4" fmla="*/ 1572794 w 2304687"/>
                <a:gd name="connsiteY4" fmla="*/ 229516 h 1413482"/>
                <a:gd name="connsiteX5" fmla="*/ 2068394 w 2304687"/>
                <a:gd name="connsiteY5" fmla="*/ 887196 h 1413482"/>
                <a:gd name="connsiteX6" fmla="*/ 2304687 w 2304687"/>
                <a:gd name="connsiteY6" fmla="*/ 1413482 h 1413482"/>
                <a:gd name="connsiteX0" fmla="*/ 0 w 2304687"/>
                <a:gd name="connsiteY0" fmla="*/ 1399835 h 1413482"/>
                <a:gd name="connsiteX1" fmla="*/ 195260 w 2304687"/>
                <a:gd name="connsiteY1" fmla="*/ 872835 h 1413482"/>
                <a:gd name="connsiteX2" fmla="*/ 615756 w 2304687"/>
                <a:gd name="connsiteY2" fmla="*/ 249230 h 1413482"/>
                <a:gd name="connsiteX3" fmla="*/ 1090929 w 2304687"/>
                <a:gd name="connsiteY3" fmla="*/ 92 h 1413482"/>
                <a:gd name="connsiteX4" fmla="*/ 1572794 w 2304687"/>
                <a:gd name="connsiteY4" fmla="*/ 229516 h 1413482"/>
                <a:gd name="connsiteX5" fmla="*/ 2068394 w 2304687"/>
                <a:gd name="connsiteY5" fmla="*/ 887196 h 1413482"/>
                <a:gd name="connsiteX6" fmla="*/ 2304687 w 2304687"/>
                <a:gd name="connsiteY6" fmla="*/ 1413482 h 1413482"/>
                <a:gd name="connsiteX0" fmla="*/ 0 w 2304687"/>
                <a:gd name="connsiteY0" fmla="*/ 1399835 h 1413482"/>
                <a:gd name="connsiteX1" fmla="*/ 195260 w 2304687"/>
                <a:gd name="connsiteY1" fmla="*/ 872835 h 1413482"/>
                <a:gd name="connsiteX2" fmla="*/ 615756 w 2304687"/>
                <a:gd name="connsiteY2" fmla="*/ 249230 h 1413482"/>
                <a:gd name="connsiteX3" fmla="*/ 1090929 w 2304687"/>
                <a:gd name="connsiteY3" fmla="*/ 92 h 1413482"/>
                <a:gd name="connsiteX4" fmla="*/ 1572794 w 2304687"/>
                <a:gd name="connsiteY4" fmla="*/ 229516 h 1413482"/>
                <a:gd name="connsiteX5" fmla="*/ 2068394 w 2304687"/>
                <a:gd name="connsiteY5" fmla="*/ 887196 h 1413482"/>
                <a:gd name="connsiteX6" fmla="*/ 2304687 w 2304687"/>
                <a:gd name="connsiteY6" fmla="*/ 1413482 h 1413482"/>
                <a:gd name="connsiteX0" fmla="*/ 0 w 2262852"/>
                <a:gd name="connsiteY0" fmla="*/ 1399835 h 1401529"/>
                <a:gd name="connsiteX1" fmla="*/ 195260 w 2262852"/>
                <a:gd name="connsiteY1" fmla="*/ 872835 h 1401529"/>
                <a:gd name="connsiteX2" fmla="*/ 615756 w 2262852"/>
                <a:gd name="connsiteY2" fmla="*/ 249230 h 1401529"/>
                <a:gd name="connsiteX3" fmla="*/ 1090929 w 2262852"/>
                <a:gd name="connsiteY3" fmla="*/ 92 h 1401529"/>
                <a:gd name="connsiteX4" fmla="*/ 1572794 w 2262852"/>
                <a:gd name="connsiteY4" fmla="*/ 229516 h 1401529"/>
                <a:gd name="connsiteX5" fmla="*/ 2068394 w 2262852"/>
                <a:gd name="connsiteY5" fmla="*/ 887196 h 1401529"/>
                <a:gd name="connsiteX6" fmla="*/ 2262852 w 2262852"/>
                <a:gd name="connsiteY6" fmla="*/ 1401529 h 1401529"/>
                <a:gd name="connsiteX0" fmla="*/ 0 w 2296971"/>
                <a:gd name="connsiteY0" fmla="*/ 1399835 h 1401529"/>
                <a:gd name="connsiteX1" fmla="*/ 195260 w 2296971"/>
                <a:gd name="connsiteY1" fmla="*/ 872835 h 1401529"/>
                <a:gd name="connsiteX2" fmla="*/ 615756 w 2296971"/>
                <a:gd name="connsiteY2" fmla="*/ 249230 h 1401529"/>
                <a:gd name="connsiteX3" fmla="*/ 1090929 w 2296971"/>
                <a:gd name="connsiteY3" fmla="*/ 92 h 1401529"/>
                <a:gd name="connsiteX4" fmla="*/ 1572794 w 2296971"/>
                <a:gd name="connsiteY4" fmla="*/ 229516 h 1401529"/>
                <a:gd name="connsiteX5" fmla="*/ 2068394 w 2296971"/>
                <a:gd name="connsiteY5" fmla="*/ 887196 h 1401529"/>
                <a:gd name="connsiteX6" fmla="*/ 2296971 w 2296971"/>
                <a:gd name="connsiteY6" fmla="*/ 1401529 h 1401529"/>
                <a:gd name="connsiteX0" fmla="*/ 0 w 2296971"/>
                <a:gd name="connsiteY0" fmla="*/ 1399751 h 1401445"/>
                <a:gd name="connsiteX1" fmla="*/ 195260 w 2296971"/>
                <a:gd name="connsiteY1" fmla="*/ 872751 h 1401445"/>
                <a:gd name="connsiteX2" fmla="*/ 615756 w 2296971"/>
                <a:gd name="connsiteY2" fmla="*/ 249146 h 1401445"/>
                <a:gd name="connsiteX3" fmla="*/ 1090929 w 2296971"/>
                <a:gd name="connsiteY3" fmla="*/ 8 h 1401445"/>
                <a:gd name="connsiteX4" fmla="*/ 1641033 w 2296971"/>
                <a:gd name="connsiteY4" fmla="*/ 243080 h 1401445"/>
                <a:gd name="connsiteX5" fmla="*/ 2068394 w 2296971"/>
                <a:gd name="connsiteY5" fmla="*/ 887112 h 1401445"/>
                <a:gd name="connsiteX6" fmla="*/ 2296971 w 2296971"/>
                <a:gd name="connsiteY6" fmla="*/ 1401445 h 1401445"/>
                <a:gd name="connsiteX0" fmla="*/ 0 w 2296971"/>
                <a:gd name="connsiteY0" fmla="*/ 1399751 h 1401445"/>
                <a:gd name="connsiteX1" fmla="*/ 195260 w 2296971"/>
                <a:gd name="connsiteY1" fmla="*/ 872751 h 1401445"/>
                <a:gd name="connsiteX2" fmla="*/ 615756 w 2296971"/>
                <a:gd name="connsiteY2" fmla="*/ 249146 h 1401445"/>
                <a:gd name="connsiteX3" fmla="*/ 1131872 w 2296971"/>
                <a:gd name="connsiteY3" fmla="*/ 8 h 1401445"/>
                <a:gd name="connsiteX4" fmla="*/ 1641033 w 2296971"/>
                <a:gd name="connsiteY4" fmla="*/ 243080 h 1401445"/>
                <a:gd name="connsiteX5" fmla="*/ 2068394 w 2296971"/>
                <a:gd name="connsiteY5" fmla="*/ 887112 h 1401445"/>
                <a:gd name="connsiteX6" fmla="*/ 2296971 w 2296971"/>
                <a:gd name="connsiteY6" fmla="*/ 1401445 h 1401445"/>
                <a:gd name="connsiteX0" fmla="*/ 0 w 2296971"/>
                <a:gd name="connsiteY0" fmla="*/ 1399751 h 1401445"/>
                <a:gd name="connsiteX1" fmla="*/ 195260 w 2296971"/>
                <a:gd name="connsiteY1" fmla="*/ 872751 h 1401445"/>
                <a:gd name="connsiteX2" fmla="*/ 636228 w 2296971"/>
                <a:gd name="connsiteY2" fmla="*/ 249146 h 1401445"/>
                <a:gd name="connsiteX3" fmla="*/ 1131872 w 2296971"/>
                <a:gd name="connsiteY3" fmla="*/ 8 h 1401445"/>
                <a:gd name="connsiteX4" fmla="*/ 1641033 w 2296971"/>
                <a:gd name="connsiteY4" fmla="*/ 243080 h 1401445"/>
                <a:gd name="connsiteX5" fmla="*/ 2068394 w 2296971"/>
                <a:gd name="connsiteY5" fmla="*/ 887112 h 1401445"/>
                <a:gd name="connsiteX6" fmla="*/ 2296971 w 2296971"/>
                <a:gd name="connsiteY6" fmla="*/ 1401445 h 1401445"/>
                <a:gd name="connsiteX0" fmla="*/ 0 w 2296971"/>
                <a:gd name="connsiteY0" fmla="*/ 1399751 h 1401445"/>
                <a:gd name="connsiteX1" fmla="*/ 215732 w 2296971"/>
                <a:gd name="connsiteY1" fmla="*/ 859104 h 1401445"/>
                <a:gd name="connsiteX2" fmla="*/ 636228 w 2296971"/>
                <a:gd name="connsiteY2" fmla="*/ 249146 h 1401445"/>
                <a:gd name="connsiteX3" fmla="*/ 1131872 w 2296971"/>
                <a:gd name="connsiteY3" fmla="*/ 8 h 1401445"/>
                <a:gd name="connsiteX4" fmla="*/ 1641033 w 2296971"/>
                <a:gd name="connsiteY4" fmla="*/ 243080 h 1401445"/>
                <a:gd name="connsiteX5" fmla="*/ 2068394 w 2296971"/>
                <a:gd name="connsiteY5" fmla="*/ 887112 h 1401445"/>
                <a:gd name="connsiteX6" fmla="*/ 2296971 w 2296971"/>
                <a:gd name="connsiteY6" fmla="*/ 1401445 h 1401445"/>
                <a:gd name="connsiteX0" fmla="*/ 0 w 2324266"/>
                <a:gd name="connsiteY0" fmla="*/ 1399751 h 1401445"/>
                <a:gd name="connsiteX1" fmla="*/ 243027 w 2324266"/>
                <a:gd name="connsiteY1" fmla="*/ 859104 h 1401445"/>
                <a:gd name="connsiteX2" fmla="*/ 663523 w 2324266"/>
                <a:gd name="connsiteY2" fmla="*/ 249146 h 1401445"/>
                <a:gd name="connsiteX3" fmla="*/ 1159167 w 2324266"/>
                <a:gd name="connsiteY3" fmla="*/ 8 h 1401445"/>
                <a:gd name="connsiteX4" fmla="*/ 1668328 w 2324266"/>
                <a:gd name="connsiteY4" fmla="*/ 243080 h 1401445"/>
                <a:gd name="connsiteX5" fmla="*/ 2095689 w 2324266"/>
                <a:gd name="connsiteY5" fmla="*/ 887112 h 1401445"/>
                <a:gd name="connsiteX6" fmla="*/ 2324266 w 2324266"/>
                <a:gd name="connsiteY6" fmla="*/ 1401445 h 1401445"/>
                <a:gd name="connsiteX0" fmla="*/ 0 w 2303794"/>
                <a:gd name="connsiteY0" fmla="*/ 1399751 h 1401445"/>
                <a:gd name="connsiteX1" fmla="*/ 222555 w 2303794"/>
                <a:gd name="connsiteY1" fmla="*/ 859104 h 1401445"/>
                <a:gd name="connsiteX2" fmla="*/ 643051 w 2303794"/>
                <a:gd name="connsiteY2" fmla="*/ 249146 h 1401445"/>
                <a:gd name="connsiteX3" fmla="*/ 1138695 w 2303794"/>
                <a:gd name="connsiteY3" fmla="*/ 8 h 1401445"/>
                <a:gd name="connsiteX4" fmla="*/ 1647856 w 2303794"/>
                <a:gd name="connsiteY4" fmla="*/ 243080 h 1401445"/>
                <a:gd name="connsiteX5" fmla="*/ 2075217 w 2303794"/>
                <a:gd name="connsiteY5" fmla="*/ 887112 h 1401445"/>
                <a:gd name="connsiteX6" fmla="*/ 2303794 w 2303794"/>
                <a:gd name="connsiteY6" fmla="*/ 1401445 h 1401445"/>
                <a:gd name="connsiteX0" fmla="*/ 0 w 2317442"/>
                <a:gd name="connsiteY0" fmla="*/ 1399751 h 1401445"/>
                <a:gd name="connsiteX1" fmla="*/ 236203 w 2317442"/>
                <a:gd name="connsiteY1" fmla="*/ 859104 h 1401445"/>
                <a:gd name="connsiteX2" fmla="*/ 656699 w 2317442"/>
                <a:gd name="connsiteY2" fmla="*/ 249146 h 1401445"/>
                <a:gd name="connsiteX3" fmla="*/ 1152343 w 2317442"/>
                <a:gd name="connsiteY3" fmla="*/ 8 h 1401445"/>
                <a:gd name="connsiteX4" fmla="*/ 1661504 w 2317442"/>
                <a:gd name="connsiteY4" fmla="*/ 243080 h 1401445"/>
                <a:gd name="connsiteX5" fmla="*/ 2088865 w 2317442"/>
                <a:gd name="connsiteY5" fmla="*/ 887112 h 1401445"/>
                <a:gd name="connsiteX6" fmla="*/ 2317442 w 2317442"/>
                <a:gd name="connsiteY6" fmla="*/ 1401445 h 1401445"/>
                <a:gd name="connsiteX0" fmla="*/ 0 w 2317442"/>
                <a:gd name="connsiteY0" fmla="*/ 1399751 h 1401445"/>
                <a:gd name="connsiteX1" fmla="*/ 236203 w 2317442"/>
                <a:gd name="connsiteY1" fmla="*/ 859104 h 1401445"/>
                <a:gd name="connsiteX2" fmla="*/ 656699 w 2317442"/>
                <a:gd name="connsiteY2" fmla="*/ 249146 h 1401445"/>
                <a:gd name="connsiteX3" fmla="*/ 1152343 w 2317442"/>
                <a:gd name="connsiteY3" fmla="*/ 8 h 1401445"/>
                <a:gd name="connsiteX4" fmla="*/ 1661504 w 2317442"/>
                <a:gd name="connsiteY4" fmla="*/ 243080 h 1401445"/>
                <a:gd name="connsiteX5" fmla="*/ 2088865 w 2317442"/>
                <a:gd name="connsiteY5" fmla="*/ 887112 h 1401445"/>
                <a:gd name="connsiteX6" fmla="*/ 2317442 w 2317442"/>
                <a:gd name="connsiteY6" fmla="*/ 1401445 h 1401445"/>
                <a:gd name="connsiteX0" fmla="*/ 0 w 2317442"/>
                <a:gd name="connsiteY0" fmla="*/ 1399822 h 1401516"/>
                <a:gd name="connsiteX1" fmla="*/ 236203 w 2317442"/>
                <a:gd name="connsiteY1" fmla="*/ 859175 h 1401516"/>
                <a:gd name="connsiteX2" fmla="*/ 656699 w 2317442"/>
                <a:gd name="connsiteY2" fmla="*/ 262864 h 1401516"/>
                <a:gd name="connsiteX3" fmla="*/ 1152343 w 2317442"/>
                <a:gd name="connsiteY3" fmla="*/ 79 h 1401516"/>
                <a:gd name="connsiteX4" fmla="*/ 1661504 w 2317442"/>
                <a:gd name="connsiteY4" fmla="*/ 243151 h 1401516"/>
                <a:gd name="connsiteX5" fmla="*/ 2088865 w 2317442"/>
                <a:gd name="connsiteY5" fmla="*/ 887183 h 1401516"/>
                <a:gd name="connsiteX6" fmla="*/ 2317442 w 2317442"/>
                <a:gd name="connsiteY6" fmla="*/ 1401516 h 1401516"/>
                <a:gd name="connsiteX0" fmla="*/ 0 w 2317442"/>
                <a:gd name="connsiteY0" fmla="*/ 1399822 h 1401516"/>
                <a:gd name="connsiteX1" fmla="*/ 236203 w 2317442"/>
                <a:gd name="connsiteY1" fmla="*/ 859175 h 1401516"/>
                <a:gd name="connsiteX2" fmla="*/ 656699 w 2317442"/>
                <a:gd name="connsiteY2" fmla="*/ 262864 h 1401516"/>
                <a:gd name="connsiteX3" fmla="*/ 1152343 w 2317442"/>
                <a:gd name="connsiteY3" fmla="*/ 79 h 1401516"/>
                <a:gd name="connsiteX4" fmla="*/ 1661504 w 2317442"/>
                <a:gd name="connsiteY4" fmla="*/ 243151 h 1401516"/>
                <a:gd name="connsiteX5" fmla="*/ 2102513 w 2317442"/>
                <a:gd name="connsiteY5" fmla="*/ 887183 h 1401516"/>
                <a:gd name="connsiteX6" fmla="*/ 2317442 w 2317442"/>
                <a:gd name="connsiteY6" fmla="*/ 1401516 h 1401516"/>
                <a:gd name="connsiteX0" fmla="*/ 0 w 2349192"/>
                <a:gd name="connsiteY0" fmla="*/ 1399822 h 1401516"/>
                <a:gd name="connsiteX1" fmla="*/ 236203 w 2349192"/>
                <a:gd name="connsiteY1" fmla="*/ 859175 h 1401516"/>
                <a:gd name="connsiteX2" fmla="*/ 656699 w 2349192"/>
                <a:gd name="connsiteY2" fmla="*/ 262864 h 1401516"/>
                <a:gd name="connsiteX3" fmla="*/ 1152343 w 2349192"/>
                <a:gd name="connsiteY3" fmla="*/ 79 h 1401516"/>
                <a:gd name="connsiteX4" fmla="*/ 1661504 w 2349192"/>
                <a:gd name="connsiteY4" fmla="*/ 243151 h 1401516"/>
                <a:gd name="connsiteX5" fmla="*/ 2102513 w 2349192"/>
                <a:gd name="connsiteY5" fmla="*/ 887183 h 1401516"/>
                <a:gd name="connsiteX6" fmla="*/ 2349192 w 2349192"/>
                <a:gd name="connsiteY6" fmla="*/ 1401516 h 1401516"/>
                <a:gd name="connsiteX0" fmla="*/ 0 w 2349192"/>
                <a:gd name="connsiteY0" fmla="*/ 1399822 h 1401516"/>
                <a:gd name="connsiteX1" fmla="*/ 236203 w 2349192"/>
                <a:gd name="connsiteY1" fmla="*/ 859175 h 1401516"/>
                <a:gd name="connsiteX2" fmla="*/ 656699 w 2349192"/>
                <a:gd name="connsiteY2" fmla="*/ 262864 h 1401516"/>
                <a:gd name="connsiteX3" fmla="*/ 1152343 w 2349192"/>
                <a:gd name="connsiteY3" fmla="*/ 79 h 1401516"/>
                <a:gd name="connsiteX4" fmla="*/ 1655154 w 2349192"/>
                <a:gd name="connsiteY4" fmla="*/ 243151 h 1401516"/>
                <a:gd name="connsiteX5" fmla="*/ 2102513 w 2349192"/>
                <a:gd name="connsiteY5" fmla="*/ 887183 h 1401516"/>
                <a:gd name="connsiteX6" fmla="*/ 2349192 w 2349192"/>
                <a:gd name="connsiteY6" fmla="*/ 1401516 h 1401516"/>
                <a:gd name="connsiteX0" fmla="*/ 0 w 2349192"/>
                <a:gd name="connsiteY0" fmla="*/ 1399800 h 1401494"/>
                <a:gd name="connsiteX1" fmla="*/ 236203 w 2349192"/>
                <a:gd name="connsiteY1" fmla="*/ 859153 h 1401494"/>
                <a:gd name="connsiteX2" fmla="*/ 656699 w 2349192"/>
                <a:gd name="connsiteY2" fmla="*/ 262842 h 1401494"/>
                <a:gd name="connsiteX3" fmla="*/ 1152343 w 2349192"/>
                <a:gd name="connsiteY3" fmla="*/ 57 h 1401494"/>
                <a:gd name="connsiteX4" fmla="*/ 1655154 w 2349192"/>
                <a:gd name="connsiteY4" fmla="*/ 243129 h 1401494"/>
                <a:gd name="connsiteX5" fmla="*/ 2102513 w 2349192"/>
                <a:gd name="connsiteY5" fmla="*/ 887161 h 1401494"/>
                <a:gd name="connsiteX6" fmla="*/ 2349192 w 2349192"/>
                <a:gd name="connsiteY6" fmla="*/ 1401494 h 1401494"/>
                <a:gd name="connsiteX0" fmla="*/ 0 w 2349192"/>
                <a:gd name="connsiteY0" fmla="*/ 1399800 h 1401494"/>
                <a:gd name="connsiteX1" fmla="*/ 236203 w 2349192"/>
                <a:gd name="connsiteY1" fmla="*/ 859153 h 1401494"/>
                <a:gd name="connsiteX2" fmla="*/ 656699 w 2349192"/>
                <a:gd name="connsiteY2" fmla="*/ 262842 h 1401494"/>
                <a:gd name="connsiteX3" fmla="*/ 1152343 w 2349192"/>
                <a:gd name="connsiteY3" fmla="*/ 57 h 1401494"/>
                <a:gd name="connsiteX4" fmla="*/ 1655154 w 2349192"/>
                <a:gd name="connsiteY4" fmla="*/ 243129 h 1401494"/>
                <a:gd name="connsiteX5" fmla="*/ 2102513 w 2349192"/>
                <a:gd name="connsiteY5" fmla="*/ 887161 h 1401494"/>
                <a:gd name="connsiteX6" fmla="*/ 2349192 w 2349192"/>
                <a:gd name="connsiteY6" fmla="*/ 1401494 h 1401494"/>
                <a:gd name="connsiteX0" fmla="*/ 0 w 2349192"/>
                <a:gd name="connsiteY0" fmla="*/ 1399800 h 1401494"/>
                <a:gd name="connsiteX1" fmla="*/ 236203 w 2349192"/>
                <a:gd name="connsiteY1" fmla="*/ 859153 h 1401494"/>
                <a:gd name="connsiteX2" fmla="*/ 656699 w 2349192"/>
                <a:gd name="connsiteY2" fmla="*/ 262842 h 1401494"/>
                <a:gd name="connsiteX3" fmla="*/ 1152343 w 2349192"/>
                <a:gd name="connsiteY3" fmla="*/ 57 h 1401494"/>
                <a:gd name="connsiteX4" fmla="*/ 1655154 w 2349192"/>
                <a:gd name="connsiteY4" fmla="*/ 243129 h 1401494"/>
                <a:gd name="connsiteX5" fmla="*/ 2102513 w 2349192"/>
                <a:gd name="connsiteY5" fmla="*/ 887161 h 1401494"/>
                <a:gd name="connsiteX6" fmla="*/ 2349192 w 2349192"/>
                <a:gd name="connsiteY6" fmla="*/ 1401494 h 1401494"/>
                <a:gd name="connsiteX0" fmla="*/ 0 w 2361892"/>
                <a:gd name="connsiteY0" fmla="*/ 1399800 h 1401494"/>
                <a:gd name="connsiteX1" fmla="*/ 236203 w 2361892"/>
                <a:gd name="connsiteY1" fmla="*/ 859153 h 1401494"/>
                <a:gd name="connsiteX2" fmla="*/ 656699 w 2361892"/>
                <a:gd name="connsiteY2" fmla="*/ 262842 h 1401494"/>
                <a:gd name="connsiteX3" fmla="*/ 1152343 w 2361892"/>
                <a:gd name="connsiteY3" fmla="*/ 57 h 1401494"/>
                <a:gd name="connsiteX4" fmla="*/ 1655154 w 2361892"/>
                <a:gd name="connsiteY4" fmla="*/ 243129 h 1401494"/>
                <a:gd name="connsiteX5" fmla="*/ 2102513 w 2361892"/>
                <a:gd name="connsiteY5" fmla="*/ 887161 h 1401494"/>
                <a:gd name="connsiteX6" fmla="*/ 2361892 w 2361892"/>
                <a:gd name="connsiteY6" fmla="*/ 1401494 h 1401494"/>
                <a:gd name="connsiteX0" fmla="*/ 0 w 2361892"/>
                <a:gd name="connsiteY0" fmla="*/ 1399800 h 1401494"/>
                <a:gd name="connsiteX1" fmla="*/ 236203 w 2361892"/>
                <a:gd name="connsiteY1" fmla="*/ 859153 h 1401494"/>
                <a:gd name="connsiteX2" fmla="*/ 656699 w 2361892"/>
                <a:gd name="connsiteY2" fmla="*/ 262842 h 1401494"/>
                <a:gd name="connsiteX3" fmla="*/ 1152343 w 2361892"/>
                <a:gd name="connsiteY3" fmla="*/ 57 h 1401494"/>
                <a:gd name="connsiteX4" fmla="*/ 1655154 w 2361892"/>
                <a:gd name="connsiteY4" fmla="*/ 243129 h 1401494"/>
                <a:gd name="connsiteX5" fmla="*/ 2102513 w 2361892"/>
                <a:gd name="connsiteY5" fmla="*/ 861761 h 1401494"/>
                <a:gd name="connsiteX6" fmla="*/ 2361892 w 2361892"/>
                <a:gd name="connsiteY6" fmla="*/ 1401494 h 1401494"/>
                <a:gd name="connsiteX0" fmla="*/ 0 w 2361892"/>
                <a:gd name="connsiteY0" fmla="*/ 1399800 h 1401494"/>
                <a:gd name="connsiteX1" fmla="*/ 236203 w 2361892"/>
                <a:gd name="connsiteY1" fmla="*/ 859153 h 1401494"/>
                <a:gd name="connsiteX2" fmla="*/ 656699 w 2361892"/>
                <a:gd name="connsiteY2" fmla="*/ 262842 h 1401494"/>
                <a:gd name="connsiteX3" fmla="*/ 1152343 w 2361892"/>
                <a:gd name="connsiteY3" fmla="*/ 57 h 1401494"/>
                <a:gd name="connsiteX4" fmla="*/ 1655154 w 2361892"/>
                <a:gd name="connsiteY4" fmla="*/ 243129 h 1401494"/>
                <a:gd name="connsiteX5" fmla="*/ 2102513 w 2361892"/>
                <a:gd name="connsiteY5" fmla="*/ 861761 h 1401494"/>
                <a:gd name="connsiteX6" fmla="*/ 2361892 w 2361892"/>
                <a:gd name="connsiteY6" fmla="*/ 1401494 h 1401494"/>
                <a:gd name="connsiteX0" fmla="*/ 0 w 2336492"/>
                <a:gd name="connsiteY0" fmla="*/ 1399800 h 1414194"/>
                <a:gd name="connsiteX1" fmla="*/ 236203 w 2336492"/>
                <a:gd name="connsiteY1" fmla="*/ 859153 h 1414194"/>
                <a:gd name="connsiteX2" fmla="*/ 656699 w 2336492"/>
                <a:gd name="connsiteY2" fmla="*/ 262842 h 1414194"/>
                <a:gd name="connsiteX3" fmla="*/ 1152343 w 2336492"/>
                <a:gd name="connsiteY3" fmla="*/ 57 h 1414194"/>
                <a:gd name="connsiteX4" fmla="*/ 1655154 w 2336492"/>
                <a:gd name="connsiteY4" fmla="*/ 243129 h 1414194"/>
                <a:gd name="connsiteX5" fmla="*/ 2102513 w 2336492"/>
                <a:gd name="connsiteY5" fmla="*/ 861761 h 1414194"/>
                <a:gd name="connsiteX6" fmla="*/ 2336492 w 2336492"/>
                <a:gd name="connsiteY6" fmla="*/ 1414194 h 141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6492" h="1414194">
                  <a:moveTo>
                    <a:pt x="0" y="1399800"/>
                  </a:moveTo>
                  <a:cubicBezTo>
                    <a:pt x="76200" y="1160964"/>
                    <a:pt x="126753" y="1048646"/>
                    <a:pt x="236203" y="859153"/>
                  </a:cubicBezTo>
                  <a:cubicBezTo>
                    <a:pt x="345653" y="669660"/>
                    <a:pt x="504009" y="406025"/>
                    <a:pt x="656699" y="262842"/>
                  </a:cubicBezTo>
                  <a:cubicBezTo>
                    <a:pt x="809389" y="119659"/>
                    <a:pt x="979584" y="-3008"/>
                    <a:pt x="1152343" y="57"/>
                  </a:cubicBezTo>
                  <a:cubicBezTo>
                    <a:pt x="1325102" y="3122"/>
                    <a:pt x="1496793" y="99512"/>
                    <a:pt x="1655154" y="243129"/>
                  </a:cubicBezTo>
                  <a:cubicBezTo>
                    <a:pt x="1813515" y="386746"/>
                    <a:pt x="1988957" y="666584"/>
                    <a:pt x="2102513" y="861761"/>
                  </a:cubicBezTo>
                  <a:cubicBezTo>
                    <a:pt x="2216069" y="1056938"/>
                    <a:pt x="2336492" y="1414194"/>
                    <a:pt x="2336492" y="1414194"/>
                  </a:cubicBezTo>
                </a:path>
              </a:pathLst>
            </a:custGeom>
            <a:noFill/>
            <a:ln w="38100">
              <a:solidFill>
                <a:srgbClr val="45C4FD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4755865" y="3424576"/>
              <a:ext cx="0" cy="216681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734973" y="5577537"/>
              <a:ext cx="267099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443945" y="5627702"/>
              <a:ext cx="742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+mj-lt"/>
                  <a:cs typeface="Times New Roman" panose="02020603050405020304" pitchFamily="18" charset="0"/>
                </a:rPr>
                <a:t>X = 0</a:t>
              </a:r>
              <a:endParaRPr lang="en-US" b="1" baseline="30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48529" y="5640765"/>
              <a:ext cx="677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latin typeface="+mj-lt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X = L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85153" y="5946151"/>
              <a:ext cx="962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b="1" dirty="0" smtClean="0">
                  <a:latin typeface="+mj-lt"/>
                  <a:cs typeface="Times New Roman" panose="02020603050405020304" pitchFamily="18" charset="0"/>
                </a:rPr>
                <a:t>ψ</a:t>
              </a:r>
              <a:r>
                <a:rPr lang="en-US" b="1" dirty="0" smtClean="0">
                  <a:latin typeface="+mj-lt"/>
                  <a:cs typeface="Times New Roman" panose="02020603050405020304" pitchFamily="18" charset="0"/>
                </a:rPr>
                <a:t> = 0</a:t>
              </a:r>
              <a:endParaRPr lang="en-US" b="1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35466" y="5959214"/>
              <a:ext cx="733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latin typeface="+mj-lt"/>
                  <a:cs typeface="Times New Roman" panose="02020603050405020304" pitchFamily="18" charset="0"/>
                </a:defRPr>
              </a:lvl1pPr>
            </a:lstStyle>
            <a:p>
              <a:r>
                <a:rPr lang="el-GR" dirty="0"/>
                <a:t>ψ</a:t>
              </a:r>
              <a:r>
                <a:rPr lang="en-US" dirty="0"/>
                <a:t> =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4144348" y="4238881"/>
                  <a:ext cx="595971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𝛙</m:t>
                            </m:r>
                          </m:e>
                          <m:sub>
                            <m:r>
                              <a:rPr lang="en-IN" sz="2400" b="1" i="0" smtClean="0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sub>
                        </m:sSub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4348" y="4238881"/>
                  <a:ext cx="595971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7143" b="-1842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7268684" y="5276770"/>
                  <a:ext cx="59597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IN" sz="2800" b="1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8684" y="5276770"/>
                  <a:ext cx="595971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5589637" y="5640765"/>
              <a:ext cx="844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latin typeface="+mj-lt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X = </a:t>
              </a:r>
              <a:r>
                <a:rPr lang="en-US" dirty="0" smtClean="0"/>
                <a:t>L/2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59753" y="5946151"/>
              <a:ext cx="733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latin typeface="+mj-lt"/>
                  <a:cs typeface="Times New Roman" panose="02020603050405020304" pitchFamily="18" charset="0"/>
                </a:defRPr>
              </a:lvl1pPr>
            </a:lstStyle>
            <a:p>
              <a:r>
                <a:rPr lang="el-GR" dirty="0"/>
                <a:t>ψ</a:t>
              </a:r>
              <a:r>
                <a:rPr lang="en-US" dirty="0"/>
                <a:t> = </a:t>
              </a:r>
              <a:r>
                <a:rPr lang="en-US" dirty="0" smtClean="0"/>
                <a:t>1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-36893" y="4041161"/>
            <a:ext cx="3720307" cy="2585521"/>
            <a:chOff x="7940885" y="3227354"/>
            <a:chExt cx="3720307" cy="258552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727292" y="3959770"/>
              <a:ext cx="34120" cy="1407098"/>
            </a:xfrm>
            <a:prstGeom prst="line">
              <a:avLst/>
            </a:prstGeom>
            <a:noFill/>
            <a:ln w="38100">
              <a:solidFill>
                <a:schemeClr val="tx1">
                  <a:lumMod val="90000"/>
                  <a:lumOff val="1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" name="Freeform 20"/>
            <p:cNvSpPr/>
            <p:nvPr/>
          </p:nvSpPr>
          <p:spPr>
            <a:xfrm>
              <a:off x="8574948" y="3959713"/>
              <a:ext cx="2336492" cy="1414194"/>
            </a:xfrm>
            <a:custGeom>
              <a:avLst/>
              <a:gdLst>
                <a:gd name="connsiteX0" fmla="*/ 0 w 2388358"/>
                <a:gd name="connsiteY0" fmla="*/ 1407397 h 1421045"/>
                <a:gd name="connsiteX1" fmla="*/ 272955 w 2388358"/>
                <a:gd name="connsiteY1" fmla="*/ 725009 h 1421045"/>
                <a:gd name="connsiteX2" fmla="*/ 723332 w 2388358"/>
                <a:gd name="connsiteY2" fmla="*/ 179099 h 1421045"/>
                <a:gd name="connsiteX3" fmla="*/ 1132764 w 2388358"/>
                <a:gd name="connsiteY3" fmla="*/ 1678 h 1421045"/>
                <a:gd name="connsiteX4" fmla="*/ 1692323 w 2388358"/>
                <a:gd name="connsiteY4" fmla="*/ 260985 h 1421045"/>
                <a:gd name="connsiteX5" fmla="*/ 2169994 w 2388358"/>
                <a:gd name="connsiteY5" fmla="*/ 888782 h 1421045"/>
                <a:gd name="connsiteX6" fmla="*/ 2388358 w 2388358"/>
                <a:gd name="connsiteY6" fmla="*/ 1421045 h 1421045"/>
                <a:gd name="connsiteX7" fmla="*/ 2388358 w 2388358"/>
                <a:gd name="connsiteY7" fmla="*/ 1421045 h 1421045"/>
                <a:gd name="connsiteX0" fmla="*/ 0 w 2388358"/>
                <a:gd name="connsiteY0" fmla="*/ 1405736 h 1419384"/>
                <a:gd name="connsiteX1" fmla="*/ 272955 w 2388358"/>
                <a:gd name="connsiteY1" fmla="*/ 723348 h 1419384"/>
                <a:gd name="connsiteX2" fmla="*/ 657591 w 2388358"/>
                <a:gd name="connsiteY2" fmla="*/ 249155 h 1419384"/>
                <a:gd name="connsiteX3" fmla="*/ 1132764 w 2388358"/>
                <a:gd name="connsiteY3" fmla="*/ 17 h 1419384"/>
                <a:gd name="connsiteX4" fmla="*/ 1692323 w 2388358"/>
                <a:gd name="connsiteY4" fmla="*/ 259324 h 1419384"/>
                <a:gd name="connsiteX5" fmla="*/ 2169994 w 2388358"/>
                <a:gd name="connsiteY5" fmla="*/ 887121 h 1419384"/>
                <a:gd name="connsiteX6" fmla="*/ 2388358 w 2388358"/>
                <a:gd name="connsiteY6" fmla="*/ 1419384 h 1419384"/>
                <a:gd name="connsiteX7" fmla="*/ 2388358 w 2388358"/>
                <a:gd name="connsiteY7" fmla="*/ 1419384 h 1419384"/>
                <a:gd name="connsiteX0" fmla="*/ 0 w 2388358"/>
                <a:gd name="connsiteY0" fmla="*/ 1405736 h 1419384"/>
                <a:gd name="connsiteX1" fmla="*/ 272955 w 2388358"/>
                <a:gd name="connsiteY1" fmla="*/ 723348 h 1419384"/>
                <a:gd name="connsiteX2" fmla="*/ 657591 w 2388358"/>
                <a:gd name="connsiteY2" fmla="*/ 249155 h 1419384"/>
                <a:gd name="connsiteX3" fmla="*/ 1162646 w 2388358"/>
                <a:gd name="connsiteY3" fmla="*/ 17 h 1419384"/>
                <a:gd name="connsiteX4" fmla="*/ 1692323 w 2388358"/>
                <a:gd name="connsiteY4" fmla="*/ 259324 h 1419384"/>
                <a:gd name="connsiteX5" fmla="*/ 2169994 w 2388358"/>
                <a:gd name="connsiteY5" fmla="*/ 887121 h 1419384"/>
                <a:gd name="connsiteX6" fmla="*/ 2388358 w 2388358"/>
                <a:gd name="connsiteY6" fmla="*/ 1419384 h 1419384"/>
                <a:gd name="connsiteX7" fmla="*/ 2388358 w 2388358"/>
                <a:gd name="connsiteY7" fmla="*/ 1419384 h 1419384"/>
                <a:gd name="connsiteX0" fmla="*/ 0 w 2388358"/>
                <a:gd name="connsiteY0" fmla="*/ 1405739 h 1419387"/>
                <a:gd name="connsiteX1" fmla="*/ 195260 w 2388358"/>
                <a:gd name="connsiteY1" fmla="*/ 872763 h 1419387"/>
                <a:gd name="connsiteX2" fmla="*/ 657591 w 2388358"/>
                <a:gd name="connsiteY2" fmla="*/ 249158 h 1419387"/>
                <a:gd name="connsiteX3" fmla="*/ 1162646 w 2388358"/>
                <a:gd name="connsiteY3" fmla="*/ 20 h 1419387"/>
                <a:gd name="connsiteX4" fmla="*/ 1692323 w 2388358"/>
                <a:gd name="connsiteY4" fmla="*/ 259327 h 1419387"/>
                <a:gd name="connsiteX5" fmla="*/ 2169994 w 2388358"/>
                <a:gd name="connsiteY5" fmla="*/ 887124 h 1419387"/>
                <a:gd name="connsiteX6" fmla="*/ 2388358 w 2388358"/>
                <a:gd name="connsiteY6" fmla="*/ 1419387 h 1419387"/>
                <a:gd name="connsiteX7" fmla="*/ 2388358 w 2388358"/>
                <a:gd name="connsiteY7" fmla="*/ 1419387 h 1419387"/>
                <a:gd name="connsiteX0" fmla="*/ 0 w 2388358"/>
                <a:gd name="connsiteY0" fmla="*/ 1405739 h 1419387"/>
                <a:gd name="connsiteX1" fmla="*/ 195260 w 2388358"/>
                <a:gd name="connsiteY1" fmla="*/ 872763 h 1419387"/>
                <a:gd name="connsiteX2" fmla="*/ 657591 w 2388358"/>
                <a:gd name="connsiteY2" fmla="*/ 249158 h 1419387"/>
                <a:gd name="connsiteX3" fmla="*/ 1162646 w 2388358"/>
                <a:gd name="connsiteY3" fmla="*/ 20 h 1419387"/>
                <a:gd name="connsiteX4" fmla="*/ 1692323 w 2388358"/>
                <a:gd name="connsiteY4" fmla="*/ 259327 h 1419387"/>
                <a:gd name="connsiteX5" fmla="*/ 2169994 w 2388358"/>
                <a:gd name="connsiteY5" fmla="*/ 887124 h 1419387"/>
                <a:gd name="connsiteX6" fmla="*/ 2388358 w 2388358"/>
                <a:gd name="connsiteY6" fmla="*/ 1419387 h 1419387"/>
                <a:gd name="connsiteX0" fmla="*/ 0 w 2382381"/>
                <a:gd name="connsiteY0" fmla="*/ 1405739 h 1407434"/>
                <a:gd name="connsiteX1" fmla="*/ 195260 w 2382381"/>
                <a:gd name="connsiteY1" fmla="*/ 872763 h 1407434"/>
                <a:gd name="connsiteX2" fmla="*/ 657591 w 2382381"/>
                <a:gd name="connsiteY2" fmla="*/ 249158 h 1407434"/>
                <a:gd name="connsiteX3" fmla="*/ 1162646 w 2382381"/>
                <a:gd name="connsiteY3" fmla="*/ 20 h 1407434"/>
                <a:gd name="connsiteX4" fmla="*/ 1692323 w 2382381"/>
                <a:gd name="connsiteY4" fmla="*/ 259327 h 1407434"/>
                <a:gd name="connsiteX5" fmla="*/ 2169994 w 2382381"/>
                <a:gd name="connsiteY5" fmla="*/ 887124 h 1407434"/>
                <a:gd name="connsiteX6" fmla="*/ 2382381 w 2382381"/>
                <a:gd name="connsiteY6" fmla="*/ 1407434 h 1407434"/>
                <a:gd name="connsiteX0" fmla="*/ 0 w 2394334"/>
                <a:gd name="connsiteY0" fmla="*/ 1399763 h 1407434"/>
                <a:gd name="connsiteX1" fmla="*/ 207213 w 2394334"/>
                <a:gd name="connsiteY1" fmla="*/ 872763 h 1407434"/>
                <a:gd name="connsiteX2" fmla="*/ 669544 w 2394334"/>
                <a:gd name="connsiteY2" fmla="*/ 249158 h 1407434"/>
                <a:gd name="connsiteX3" fmla="*/ 1174599 w 2394334"/>
                <a:gd name="connsiteY3" fmla="*/ 20 h 1407434"/>
                <a:gd name="connsiteX4" fmla="*/ 1704276 w 2394334"/>
                <a:gd name="connsiteY4" fmla="*/ 259327 h 1407434"/>
                <a:gd name="connsiteX5" fmla="*/ 2181947 w 2394334"/>
                <a:gd name="connsiteY5" fmla="*/ 887124 h 1407434"/>
                <a:gd name="connsiteX6" fmla="*/ 2394334 w 2394334"/>
                <a:gd name="connsiteY6" fmla="*/ 1407434 h 1407434"/>
                <a:gd name="connsiteX0" fmla="*/ 0 w 2394334"/>
                <a:gd name="connsiteY0" fmla="*/ 1399763 h 1407434"/>
                <a:gd name="connsiteX1" fmla="*/ 249048 w 2394334"/>
                <a:gd name="connsiteY1" fmla="*/ 872763 h 1407434"/>
                <a:gd name="connsiteX2" fmla="*/ 669544 w 2394334"/>
                <a:gd name="connsiteY2" fmla="*/ 249158 h 1407434"/>
                <a:gd name="connsiteX3" fmla="*/ 1174599 w 2394334"/>
                <a:gd name="connsiteY3" fmla="*/ 20 h 1407434"/>
                <a:gd name="connsiteX4" fmla="*/ 1704276 w 2394334"/>
                <a:gd name="connsiteY4" fmla="*/ 259327 h 1407434"/>
                <a:gd name="connsiteX5" fmla="*/ 2181947 w 2394334"/>
                <a:gd name="connsiteY5" fmla="*/ 887124 h 1407434"/>
                <a:gd name="connsiteX6" fmla="*/ 2394334 w 2394334"/>
                <a:gd name="connsiteY6" fmla="*/ 1407434 h 1407434"/>
                <a:gd name="connsiteX0" fmla="*/ 0 w 2376405"/>
                <a:gd name="connsiteY0" fmla="*/ 1399763 h 1407434"/>
                <a:gd name="connsiteX1" fmla="*/ 231119 w 2376405"/>
                <a:gd name="connsiteY1" fmla="*/ 872763 h 1407434"/>
                <a:gd name="connsiteX2" fmla="*/ 651615 w 2376405"/>
                <a:gd name="connsiteY2" fmla="*/ 249158 h 1407434"/>
                <a:gd name="connsiteX3" fmla="*/ 1156670 w 2376405"/>
                <a:gd name="connsiteY3" fmla="*/ 20 h 1407434"/>
                <a:gd name="connsiteX4" fmla="*/ 1686347 w 2376405"/>
                <a:gd name="connsiteY4" fmla="*/ 259327 h 1407434"/>
                <a:gd name="connsiteX5" fmla="*/ 2164018 w 2376405"/>
                <a:gd name="connsiteY5" fmla="*/ 887124 h 1407434"/>
                <a:gd name="connsiteX6" fmla="*/ 2376405 w 2376405"/>
                <a:gd name="connsiteY6" fmla="*/ 1407434 h 1407434"/>
                <a:gd name="connsiteX0" fmla="*/ 0 w 2340546"/>
                <a:gd name="connsiteY0" fmla="*/ 1399763 h 1407434"/>
                <a:gd name="connsiteX1" fmla="*/ 195260 w 2340546"/>
                <a:gd name="connsiteY1" fmla="*/ 872763 h 1407434"/>
                <a:gd name="connsiteX2" fmla="*/ 615756 w 2340546"/>
                <a:gd name="connsiteY2" fmla="*/ 249158 h 1407434"/>
                <a:gd name="connsiteX3" fmla="*/ 1120811 w 2340546"/>
                <a:gd name="connsiteY3" fmla="*/ 20 h 1407434"/>
                <a:gd name="connsiteX4" fmla="*/ 1650488 w 2340546"/>
                <a:gd name="connsiteY4" fmla="*/ 259327 h 1407434"/>
                <a:gd name="connsiteX5" fmla="*/ 2128159 w 2340546"/>
                <a:gd name="connsiteY5" fmla="*/ 887124 h 1407434"/>
                <a:gd name="connsiteX6" fmla="*/ 2340546 w 2340546"/>
                <a:gd name="connsiteY6" fmla="*/ 1407434 h 1407434"/>
                <a:gd name="connsiteX0" fmla="*/ 0 w 2340546"/>
                <a:gd name="connsiteY0" fmla="*/ 1399835 h 1407506"/>
                <a:gd name="connsiteX1" fmla="*/ 195260 w 2340546"/>
                <a:gd name="connsiteY1" fmla="*/ 872835 h 1407506"/>
                <a:gd name="connsiteX2" fmla="*/ 615756 w 2340546"/>
                <a:gd name="connsiteY2" fmla="*/ 249230 h 1407506"/>
                <a:gd name="connsiteX3" fmla="*/ 1120811 w 2340546"/>
                <a:gd name="connsiteY3" fmla="*/ 92 h 1407506"/>
                <a:gd name="connsiteX4" fmla="*/ 1572794 w 2340546"/>
                <a:gd name="connsiteY4" fmla="*/ 229516 h 1407506"/>
                <a:gd name="connsiteX5" fmla="*/ 2128159 w 2340546"/>
                <a:gd name="connsiteY5" fmla="*/ 887196 h 1407506"/>
                <a:gd name="connsiteX6" fmla="*/ 2340546 w 2340546"/>
                <a:gd name="connsiteY6" fmla="*/ 1407506 h 1407506"/>
                <a:gd name="connsiteX0" fmla="*/ 0 w 2340546"/>
                <a:gd name="connsiteY0" fmla="*/ 1399835 h 1407506"/>
                <a:gd name="connsiteX1" fmla="*/ 195260 w 2340546"/>
                <a:gd name="connsiteY1" fmla="*/ 872835 h 1407506"/>
                <a:gd name="connsiteX2" fmla="*/ 615756 w 2340546"/>
                <a:gd name="connsiteY2" fmla="*/ 249230 h 1407506"/>
                <a:gd name="connsiteX3" fmla="*/ 1120811 w 2340546"/>
                <a:gd name="connsiteY3" fmla="*/ 92 h 1407506"/>
                <a:gd name="connsiteX4" fmla="*/ 1572794 w 2340546"/>
                <a:gd name="connsiteY4" fmla="*/ 229516 h 1407506"/>
                <a:gd name="connsiteX5" fmla="*/ 2068394 w 2340546"/>
                <a:gd name="connsiteY5" fmla="*/ 887196 h 1407506"/>
                <a:gd name="connsiteX6" fmla="*/ 2340546 w 2340546"/>
                <a:gd name="connsiteY6" fmla="*/ 1407506 h 1407506"/>
                <a:gd name="connsiteX0" fmla="*/ 0 w 2298711"/>
                <a:gd name="connsiteY0" fmla="*/ 1399835 h 1407506"/>
                <a:gd name="connsiteX1" fmla="*/ 195260 w 2298711"/>
                <a:gd name="connsiteY1" fmla="*/ 872835 h 1407506"/>
                <a:gd name="connsiteX2" fmla="*/ 615756 w 2298711"/>
                <a:gd name="connsiteY2" fmla="*/ 249230 h 1407506"/>
                <a:gd name="connsiteX3" fmla="*/ 1120811 w 2298711"/>
                <a:gd name="connsiteY3" fmla="*/ 92 h 1407506"/>
                <a:gd name="connsiteX4" fmla="*/ 1572794 w 2298711"/>
                <a:gd name="connsiteY4" fmla="*/ 229516 h 1407506"/>
                <a:gd name="connsiteX5" fmla="*/ 2068394 w 2298711"/>
                <a:gd name="connsiteY5" fmla="*/ 887196 h 1407506"/>
                <a:gd name="connsiteX6" fmla="*/ 2298711 w 2298711"/>
                <a:gd name="connsiteY6" fmla="*/ 1407506 h 1407506"/>
                <a:gd name="connsiteX0" fmla="*/ 0 w 2298711"/>
                <a:gd name="connsiteY0" fmla="*/ 1399835 h 1407506"/>
                <a:gd name="connsiteX1" fmla="*/ 195260 w 2298711"/>
                <a:gd name="connsiteY1" fmla="*/ 872835 h 1407506"/>
                <a:gd name="connsiteX2" fmla="*/ 615756 w 2298711"/>
                <a:gd name="connsiteY2" fmla="*/ 249230 h 1407506"/>
                <a:gd name="connsiteX3" fmla="*/ 1090929 w 2298711"/>
                <a:gd name="connsiteY3" fmla="*/ 92 h 1407506"/>
                <a:gd name="connsiteX4" fmla="*/ 1572794 w 2298711"/>
                <a:gd name="connsiteY4" fmla="*/ 229516 h 1407506"/>
                <a:gd name="connsiteX5" fmla="*/ 2068394 w 2298711"/>
                <a:gd name="connsiteY5" fmla="*/ 887196 h 1407506"/>
                <a:gd name="connsiteX6" fmla="*/ 2298711 w 2298711"/>
                <a:gd name="connsiteY6" fmla="*/ 1407506 h 1407506"/>
                <a:gd name="connsiteX0" fmla="*/ 0 w 2298711"/>
                <a:gd name="connsiteY0" fmla="*/ 1399835 h 1407506"/>
                <a:gd name="connsiteX1" fmla="*/ 195260 w 2298711"/>
                <a:gd name="connsiteY1" fmla="*/ 872835 h 1407506"/>
                <a:gd name="connsiteX2" fmla="*/ 615756 w 2298711"/>
                <a:gd name="connsiteY2" fmla="*/ 249230 h 1407506"/>
                <a:gd name="connsiteX3" fmla="*/ 1090929 w 2298711"/>
                <a:gd name="connsiteY3" fmla="*/ 92 h 1407506"/>
                <a:gd name="connsiteX4" fmla="*/ 1572794 w 2298711"/>
                <a:gd name="connsiteY4" fmla="*/ 229516 h 1407506"/>
                <a:gd name="connsiteX5" fmla="*/ 2068394 w 2298711"/>
                <a:gd name="connsiteY5" fmla="*/ 887196 h 1407506"/>
                <a:gd name="connsiteX6" fmla="*/ 2298711 w 2298711"/>
                <a:gd name="connsiteY6" fmla="*/ 1407506 h 1407506"/>
                <a:gd name="connsiteX0" fmla="*/ 0 w 2304687"/>
                <a:gd name="connsiteY0" fmla="*/ 1399835 h 1413482"/>
                <a:gd name="connsiteX1" fmla="*/ 195260 w 2304687"/>
                <a:gd name="connsiteY1" fmla="*/ 872835 h 1413482"/>
                <a:gd name="connsiteX2" fmla="*/ 615756 w 2304687"/>
                <a:gd name="connsiteY2" fmla="*/ 249230 h 1413482"/>
                <a:gd name="connsiteX3" fmla="*/ 1090929 w 2304687"/>
                <a:gd name="connsiteY3" fmla="*/ 92 h 1413482"/>
                <a:gd name="connsiteX4" fmla="*/ 1572794 w 2304687"/>
                <a:gd name="connsiteY4" fmla="*/ 229516 h 1413482"/>
                <a:gd name="connsiteX5" fmla="*/ 2068394 w 2304687"/>
                <a:gd name="connsiteY5" fmla="*/ 887196 h 1413482"/>
                <a:gd name="connsiteX6" fmla="*/ 2304687 w 2304687"/>
                <a:gd name="connsiteY6" fmla="*/ 1413482 h 1413482"/>
                <a:gd name="connsiteX0" fmla="*/ 0 w 2304687"/>
                <a:gd name="connsiteY0" fmla="*/ 1399835 h 1413482"/>
                <a:gd name="connsiteX1" fmla="*/ 195260 w 2304687"/>
                <a:gd name="connsiteY1" fmla="*/ 872835 h 1413482"/>
                <a:gd name="connsiteX2" fmla="*/ 615756 w 2304687"/>
                <a:gd name="connsiteY2" fmla="*/ 249230 h 1413482"/>
                <a:gd name="connsiteX3" fmla="*/ 1090929 w 2304687"/>
                <a:gd name="connsiteY3" fmla="*/ 92 h 1413482"/>
                <a:gd name="connsiteX4" fmla="*/ 1572794 w 2304687"/>
                <a:gd name="connsiteY4" fmla="*/ 229516 h 1413482"/>
                <a:gd name="connsiteX5" fmla="*/ 2068394 w 2304687"/>
                <a:gd name="connsiteY5" fmla="*/ 887196 h 1413482"/>
                <a:gd name="connsiteX6" fmla="*/ 2304687 w 2304687"/>
                <a:gd name="connsiteY6" fmla="*/ 1413482 h 1413482"/>
                <a:gd name="connsiteX0" fmla="*/ 0 w 2304687"/>
                <a:gd name="connsiteY0" fmla="*/ 1399835 h 1413482"/>
                <a:gd name="connsiteX1" fmla="*/ 195260 w 2304687"/>
                <a:gd name="connsiteY1" fmla="*/ 872835 h 1413482"/>
                <a:gd name="connsiteX2" fmla="*/ 615756 w 2304687"/>
                <a:gd name="connsiteY2" fmla="*/ 249230 h 1413482"/>
                <a:gd name="connsiteX3" fmla="*/ 1090929 w 2304687"/>
                <a:gd name="connsiteY3" fmla="*/ 92 h 1413482"/>
                <a:gd name="connsiteX4" fmla="*/ 1572794 w 2304687"/>
                <a:gd name="connsiteY4" fmla="*/ 229516 h 1413482"/>
                <a:gd name="connsiteX5" fmla="*/ 2068394 w 2304687"/>
                <a:gd name="connsiteY5" fmla="*/ 887196 h 1413482"/>
                <a:gd name="connsiteX6" fmla="*/ 2304687 w 2304687"/>
                <a:gd name="connsiteY6" fmla="*/ 1413482 h 1413482"/>
                <a:gd name="connsiteX0" fmla="*/ 0 w 2304687"/>
                <a:gd name="connsiteY0" fmla="*/ 1399835 h 1413482"/>
                <a:gd name="connsiteX1" fmla="*/ 195260 w 2304687"/>
                <a:gd name="connsiteY1" fmla="*/ 872835 h 1413482"/>
                <a:gd name="connsiteX2" fmla="*/ 615756 w 2304687"/>
                <a:gd name="connsiteY2" fmla="*/ 249230 h 1413482"/>
                <a:gd name="connsiteX3" fmla="*/ 1090929 w 2304687"/>
                <a:gd name="connsiteY3" fmla="*/ 92 h 1413482"/>
                <a:gd name="connsiteX4" fmla="*/ 1572794 w 2304687"/>
                <a:gd name="connsiteY4" fmla="*/ 229516 h 1413482"/>
                <a:gd name="connsiteX5" fmla="*/ 2068394 w 2304687"/>
                <a:gd name="connsiteY5" fmla="*/ 887196 h 1413482"/>
                <a:gd name="connsiteX6" fmla="*/ 2304687 w 2304687"/>
                <a:gd name="connsiteY6" fmla="*/ 1413482 h 1413482"/>
                <a:gd name="connsiteX0" fmla="*/ 0 w 2262852"/>
                <a:gd name="connsiteY0" fmla="*/ 1399835 h 1401529"/>
                <a:gd name="connsiteX1" fmla="*/ 195260 w 2262852"/>
                <a:gd name="connsiteY1" fmla="*/ 872835 h 1401529"/>
                <a:gd name="connsiteX2" fmla="*/ 615756 w 2262852"/>
                <a:gd name="connsiteY2" fmla="*/ 249230 h 1401529"/>
                <a:gd name="connsiteX3" fmla="*/ 1090929 w 2262852"/>
                <a:gd name="connsiteY3" fmla="*/ 92 h 1401529"/>
                <a:gd name="connsiteX4" fmla="*/ 1572794 w 2262852"/>
                <a:gd name="connsiteY4" fmla="*/ 229516 h 1401529"/>
                <a:gd name="connsiteX5" fmla="*/ 2068394 w 2262852"/>
                <a:gd name="connsiteY5" fmla="*/ 887196 h 1401529"/>
                <a:gd name="connsiteX6" fmla="*/ 2262852 w 2262852"/>
                <a:gd name="connsiteY6" fmla="*/ 1401529 h 1401529"/>
                <a:gd name="connsiteX0" fmla="*/ 0 w 2296971"/>
                <a:gd name="connsiteY0" fmla="*/ 1399835 h 1401529"/>
                <a:gd name="connsiteX1" fmla="*/ 195260 w 2296971"/>
                <a:gd name="connsiteY1" fmla="*/ 872835 h 1401529"/>
                <a:gd name="connsiteX2" fmla="*/ 615756 w 2296971"/>
                <a:gd name="connsiteY2" fmla="*/ 249230 h 1401529"/>
                <a:gd name="connsiteX3" fmla="*/ 1090929 w 2296971"/>
                <a:gd name="connsiteY3" fmla="*/ 92 h 1401529"/>
                <a:gd name="connsiteX4" fmla="*/ 1572794 w 2296971"/>
                <a:gd name="connsiteY4" fmla="*/ 229516 h 1401529"/>
                <a:gd name="connsiteX5" fmla="*/ 2068394 w 2296971"/>
                <a:gd name="connsiteY5" fmla="*/ 887196 h 1401529"/>
                <a:gd name="connsiteX6" fmla="*/ 2296971 w 2296971"/>
                <a:gd name="connsiteY6" fmla="*/ 1401529 h 1401529"/>
                <a:gd name="connsiteX0" fmla="*/ 0 w 2296971"/>
                <a:gd name="connsiteY0" fmla="*/ 1399751 h 1401445"/>
                <a:gd name="connsiteX1" fmla="*/ 195260 w 2296971"/>
                <a:gd name="connsiteY1" fmla="*/ 872751 h 1401445"/>
                <a:gd name="connsiteX2" fmla="*/ 615756 w 2296971"/>
                <a:gd name="connsiteY2" fmla="*/ 249146 h 1401445"/>
                <a:gd name="connsiteX3" fmla="*/ 1090929 w 2296971"/>
                <a:gd name="connsiteY3" fmla="*/ 8 h 1401445"/>
                <a:gd name="connsiteX4" fmla="*/ 1641033 w 2296971"/>
                <a:gd name="connsiteY4" fmla="*/ 243080 h 1401445"/>
                <a:gd name="connsiteX5" fmla="*/ 2068394 w 2296971"/>
                <a:gd name="connsiteY5" fmla="*/ 887112 h 1401445"/>
                <a:gd name="connsiteX6" fmla="*/ 2296971 w 2296971"/>
                <a:gd name="connsiteY6" fmla="*/ 1401445 h 1401445"/>
                <a:gd name="connsiteX0" fmla="*/ 0 w 2296971"/>
                <a:gd name="connsiteY0" fmla="*/ 1399751 h 1401445"/>
                <a:gd name="connsiteX1" fmla="*/ 195260 w 2296971"/>
                <a:gd name="connsiteY1" fmla="*/ 872751 h 1401445"/>
                <a:gd name="connsiteX2" fmla="*/ 615756 w 2296971"/>
                <a:gd name="connsiteY2" fmla="*/ 249146 h 1401445"/>
                <a:gd name="connsiteX3" fmla="*/ 1131872 w 2296971"/>
                <a:gd name="connsiteY3" fmla="*/ 8 h 1401445"/>
                <a:gd name="connsiteX4" fmla="*/ 1641033 w 2296971"/>
                <a:gd name="connsiteY4" fmla="*/ 243080 h 1401445"/>
                <a:gd name="connsiteX5" fmla="*/ 2068394 w 2296971"/>
                <a:gd name="connsiteY5" fmla="*/ 887112 h 1401445"/>
                <a:gd name="connsiteX6" fmla="*/ 2296971 w 2296971"/>
                <a:gd name="connsiteY6" fmla="*/ 1401445 h 1401445"/>
                <a:gd name="connsiteX0" fmla="*/ 0 w 2296971"/>
                <a:gd name="connsiteY0" fmla="*/ 1399751 h 1401445"/>
                <a:gd name="connsiteX1" fmla="*/ 195260 w 2296971"/>
                <a:gd name="connsiteY1" fmla="*/ 872751 h 1401445"/>
                <a:gd name="connsiteX2" fmla="*/ 636228 w 2296971"/>
                <a:gd name="connsiteY2" fmla="*/ 249146 h 1401445"/>
                <a:gd name="connsiteX3" fmla="*/ 1131872 w 2296971"/>
                <a:gd name="connsiteY3" fmla="*/ 8 h 1401445"/>
                <a:gd name="connsiteX4" fmla="*/ 1641033 w 2296971"/>
                <a:gd name="connsiteY4" fmla="*/ 243080 h 1401445"/>
                <a:gd name="connsiteX5" fmla="*/ 2068394 w 2296971"/>
                <a:gd name="connsiteY5" fmla="*/ 887112 h 1401445"/>
                <a:gd name="connsiteX6" fmla="*/ 2296971 w 2296971"/>
                <a:gd name="connsiteY6" fmla="*/ 1401445 h 1401445"/>
                <a:gd name="connsiteX0" fmla="*/ 0 w 2296971"/>
                <a:gd name="connsiteY0" fmla="*/ 1399751 h 1401445"/>
                <a:gd name="connsiteX1" fmla="*/ 215732 w 2296971"/>
                <a:gd name="connsiteY1" fmla="*/ 859104 h 1401445"/>
                <a:gd name="connsiteX2" fmla="*/ 636228 w 2296971"/>
                <a:gd name="connsiteY2" fmla="*/ 249146 h 1401445"/>
                <a:gd name="connsiteX3" fmla="*/ 1131872 w 2296971"/>
                <a:gd name="connsiteY3" fmla="*/ 8 h 1401445"/>
                <a:gd name="connsiteX4" fmla="*/ 1641033 w 2296971"/>
                <a:gd name="connsiteY4" fmla="*/ 243080 h 1401445"/>
                <a:gd name="connsiteX5" fmla="*/ 2068394 w 2296971"/>
                <a:gd name="connsiteY5" fmla="*/ 887112 h 1401445"/>
                <a:gd name="connsiteX6" fmla="*/ 2296971 w 2296971"/>
                <a:gd name="connsiteY6" fmla="*/ 1401445 h 1401445"/>
                <a:gd name="connsiteX0" fmla="*/ 0 w 2324266"/>
                <a:gd name="connsiteY0" fmla="*/ 1399751 h 1401445"/>
                <a:gd name="connsiteX1" fmla="*/ 243027 w 2324266"/>
                <a:gd name="connsiteY1" fmla="*/ 859104 h 1401445"/>
                <a:gd name="connsiteX2" fmla="*/ 663523 w 2324266"/>
                <a:gd name="connsiteY2" fmla="*/ 249146 h 1401445"/>
                <a:gd name="connsiteX3" fmla="*/ 1159167 w 2324266"/>
                <a:gd name="connsiteY3" fmla="*/ 8 h 1401445"/>
                <a:gd name="connsiteX4" fmla="*/ 1668328 w 2324266"/>
                <a:gd name="connsiteY4" fmla="*/ 243080 h 1401445"/>
                <a:gd name="connsiteX5" fmla="*/ 2095689 w 2324266"/>
                <a:gd name="connsiteY5" fmla="*/ 887112 h 1401445"/>
                <a:gd name="connsiteX6" fmla="*/ 2324266 w 2324266"/>
                <a:gd name="connsiteY6" fmla="*/ 1401445 h 1401445"/>
                <a:gd name="connsiteX0" fmla="*/ 0 w 2303794"/>
                <a:gd name="connsiteY0" fmla="*/ 1399751 h 1401445"/>
                <a:gd name="connsiteX1" fmla="*/ 222555 w 2303794"/>
                <a:gd name="connsiteY1" fmla="*/ 859104 h 1401445"/>
                <a:gd name="connsiteX2" fmla="*/ 643051 w 2303794"/>
                <a:gd name="connsiteY2" fmla="*/ 249146 h 1401445"/>
                <a:gd name="connsiteX3" fmla="*/ 1138695 w 2303794"/>
                <a:gd name="connsiteY3" fmla="*/ 8 h 1401445"/>
                <a:gd name="connsiteX4" fmla="*/ 1647856 w 2303794"/>
                <a:gd name="connsiteY4" fmla="*/ 243080 h 1401445"/>
                <a:gd name="connsiteX5" fmla="*/ 2075217 w 2303794"/>
                <a:gd name="connsiteY5" fmla="*/ 887112 h 1401445"/>
                <a:gd name="connsiteX6" fmla="*/ 2303794 w 2303794"/>
                <a:gd name="connsiteY6" fmla="*/ 1401445 h 1401445"/>
                <a:gd name="connsiteX0" fmla="*/ 0 w 2317442"/>
                <a:gd name="connsiteY0" fmla="*/ 1399751 h 1401445"/>
                <a:gd name="connsiteX1" fmla="*/ 236203 w 2317442"/>
                <a:gd name="connsiteY1" fmla="*/ 859104 h 1401445"/>
                <a:gd name="connsiteX2" fmla="*/ 656699 w 2317442"/>
                <a:gd name="connsiteY2" fmla="*/ 249146 h 1401445"/>
                <a:gd name="connsiteX3" fmla="*/ 1152343 w 2317442"/>
                <a:gd name="connsiteY3" fmla="*/ 8 h 1401445"/>
                <a:gd name="connsiteX4" fmla="*/ 1661504 w 2317442"/>
                <a:gd name="connsiteY4" fmla="*/ 243080 h 1401445"/>
                <a:gd name="connsiteX5" fmla="*/ 2088865 w 2317442"/>
                <a:gd name="connsiteY5" fmla="*/ 887112 h 1401445"/>
                <a:gd name="connsiteX6" fmla="*/ 2317442 w 2317442"/>
                <a:gd name="connsiteY6" fmla="*/ 1401445 h 1401445"/>
                <a:gd name="connsiteX0" fmla="*/ 0 w 2317442"/>
                <a:gd name="connsiteY0" fmla="*/ 1399751 h 1401445"/>
                <a:gd name="connsiteX1" fmla="*/ 236203 w 2317442"/>
                <a:gd name="connsiteY1" fmla="*/ 859104 h 1401445"/>
                <a:gd name="connsiteX2" fmla="*/ 656699 w 2317442"/>
                <a:gd name="connsiteY2" fmla="*/ 249146 h 1401445"/>
                <a:gd name="connsiteX3" fmla="*/ 1152343 w 2317442"/>
                <a:gd name="connsiteY3" fmla="*/ 8 h 1401445"/>
                <a:gd name="connsiteX4" fmla="*/ 1661504 w 2317442"/>
                <a:gd name="connsiteY4" fmla="*/ 243080 h 1401445"/>
                <a:gd name="connsiteX5" fmla="*/ 2088865 w 2317442"/>
                <a:gd name="connsiteY5" fmla="*/ 887112 h 1401445"/>
                <a:gd name="connsiteX6" fmla="*/ 2317442 w 2317442"/>
                <a:gd name="connsiteY6" fmla="*/ 1401445 h 1401445"/>
                <a:gd name="connsiteX0" fmla="*/ 0 w 2317442"/>
                <a:gd name="connsiteY0" fmla="*/ 1399822 h 1401516"/>
                <a:gd name="connsiteX1" fmla="*/ 236203 w 2317442"/>
                <a:gd name="connsiteY1" fmla="*/ 859175 h 1401516"/>
                <a:gd name="connsiteX2" fmla="*/ 656699 w 2317442"/>
                <a:gd name="connsiteY2" fmla="*/ 262864 h 1401516"/>
                <a:gd name="connsiteX3" fmla="*/ 1152343 w 2317442"/>
                <a:gd name="connsiteY3" fmla="*/ 79 h 1401516"/>
                <a:gd name="connsiteX4" fmla="*/ 1661504 w 2317442"/>
                <a:gd name="connsiteY4" fmla="*/ 243151 h 1401516"/>
                <a:gd name="connsiteX5" fmla="*/ 2088865 w 2317442"/>
                <a:gd name="connsiteY5" fmla="*/ 887183 h 1401516"/>
                <a:gd name="connsiteX6" fmla="*/ 2317442 w 2317442"/>
                <a:gd name="connsiteY6" fmla="*/ 1401516 h 1401516"/>
                <a:gd name="connsiteX0" fmla="*/ 0 w 2317442"/>
                <a:gd name="connsiteY0" fmla="*/ 1399822 h 1401516"/>
                <a:gd name="connsiteX1" fmla="*/ 236203 w 2317442"/>
                <a:gd name="connsiteY1" fmla="*/ 859175 h 1401516"/>
                <a:gd name="connsiteX2" fmla="*/ 656699 w 2317442"/>
                <a:gd name="connsiteY2" fmla="*/ 262864 h 1401516"/>
                <a:gd name="connsiteX3" fmla="*/ 1152343 w 2317442"/>
                <a:gd name="connsiteY3" fmla="*/ 79 h 1401516"/>
                <a:gd name="connsiteX4" fmla="*/ 1661504 w 2317442"/>
                <a:gd name="connsiteY4" fmla="*/ 243151 h 1401516"/>
                <a:gd name="connsiteX5" fmla="*/ 2102513 w 2317442"/>
                <a:gd name="connsiteY5" fmla="*/ 887183 h 1401516"/>
                <a:gd name="connsiteX6" fmla="*/ 2317442 w 2317442"/>
                <a:gd name="connsiteY6" fmla="*/ 1401516 h 1401516"/>
                <a:gd name="connsiteX0" fmla="*/ 0 w 2349192"/>
                <a:gd name="connsiteY0" fmla="*/ 1399822 h 1401516"/>
                <a:gd name="connsiteX1" fmla="*/ 236203 w 2349192"/>
                <a:gd name="connsiteY1" fmla="*/ 859175 h 1401516"/>
                <a:gd name="connsiteX2" fmla="*/ 656699 w 2349192"/>
                <a:gd name="connsiteY2" fmla="*/ 262864 h 1401516"/>
                <a:gd name="connsiteX3" fmla="*/ 1152343 w 2349192"/>
                <a:gd name="connsiteY3" fmla="*/ 79 h 1401516"/>
                <a:gd name="connsiteX4" fmla="*/ 1661504 w 2349192"/>
                <a:gd name="connsiteY4" fmla="*/ 243151 h 1401516"/>
                <a:gd name="connsiteX5" fmla="*/ 2102513 w 2349192"/>
                <a:gd name="connsiteY5" fmla="*/ 887183 h 1401516"/>
                <a:gd name="connsiteX6" fmla="*/ 2349192 w 2349192"/>
                <a:gd name="connsiteY6" fmla="*/ 1401516 h 1401516"/>
                <a:gd name="connsiteX0" fmla="*/ 0 w 2349192"/>
                <a:gd name="connsiteY0" fmla="*/ 1399822 h 1401516"/>
                <a:gd name="connsiteX1" fmla="*/ 236203 w 2349192"/>
                <a:gd name="connsiteY1" fmla="*/ 859175 h 1401516"/>
                <a:gd name="connsiteX2" fmla="*/ 656699 w 2349192"/>
                <a:gd name="connsiteY2" fmla="*/ 262864 h 1401516"/>
                <a:gd name="connsiteX3" fmla="*/ 1152343 w 2349192"/>
                <a:gd name="connsiteY3" fmla="*/ 79 h 1401516"/>
                <a:gd name="connsiteX4" fmla="*/ 1655154 w 2349192"/>
                <a:gd name="connsiteY4" fmla="*/ 243151 h 1401516"/>
                <a:gd name="connsiteX5" fmla="*/ 2102513 w 2349192"/>
                <a:gd name="connsiteY5" fmla="*/ 887183 h 1401516"/>
                <a:gd name="connsiteX6" fmla="*/ 2349192 w 2349192"/>
                <a:gd name="connsiteY6" fmla="*/ 1401516 h 1401516"/>
                <a:gd name="connsiteX0" fmla="*/ 0 w 2349192"/>
                <a:gd name="connsiteY0" fmla="*/ 1399800 h 1401494"/>
                <a:gd name="connsiteX1" fmla="*/ 236203 w 2349192"/>
                <a:gd name="connsiteY1" fmla="*/ 859153 h 1401494"/>
                <a:gd name="connsiteX2" fmla="*/ 656699 w 2349192"/>
                <a:gd name="connsiteY2" fmla="*/ 262842 h 1401494"/>
                <a:gd name="connsiteX3" fmla="*/ 1152343 w 2349192"/>
                <a:gd name="connsiteY3" fmla="*/ 57 h 1401494"/>
                <a:gd name="connsiteX4" fmla="*/ 1655154 w 2349192"/>
                <a:gd name="connsiteY4" fmla="*/ 243129 h 1401494"/>
                <a:gd name="connsiteX5" fmla="*/ 2102513 w 2349192"/>
                <a:gd name="connsiteY5" fmla="*/ 887161 h 1401494"/>
                <a:gd name="connsiteX6" fmla="*/ 2349192 w 2349192"/>
                <a:gd name="connsiteY6" fmla="*/ 1401494 h 1401494"/>
                <a:gd name="connsiteX0" fmla="*/ 0 w 2349192"/>
                <a:gd name="connsiteY0" fmla="*/ 1399800 h 1401494"/>
                <a:gd name="connsiteX1" fmla="*/ 236203 w 2349192"/>
                <a:gd name="connsiteY1" fmla="*/ 859153 h 1401494"/>
                <a:gd name="connsiteX2" fmla="*/ 656699 w 2349192"/>
                <a:gd name="connsiteY2" fmla="*/ 262842 h 1401494"/>
                <a:gd name="connsiteX3" fmla="*/ 1152343 w 2349192"/>
                <a:gd name="connsiteY3" fmla="*/ 57 h 1401494"/>
                <a:gd name="connsiteX4" fmla="*/ 1655154 w 2349192"/>
                <a:gd name="connsiteY4" fmla="*/ 243129 h 1401494"/>
                <a:gd name="connsiteX5" fmla="*/ 2102513 w 2349192"/>
                <a:gd name="connsiteY5" fmla="*/ 887161 h 1401494"/>
                <a:gd name="connsiteX6" fmla="*/ 2349192 w 2349192"/>
                <a:gd name="connsiteY6" fmla="*/ 1401494 h 1401494"/>
                <a:gd name="connsiteX0" fmla="*/ 0 w 2349192"/>
                <a:gd name="connsiteY0" fmla="*/ 1399800 h 1401494"/>
                <a:gd name="connsiteX1" fmla="*/ 236203 w 2349192"/>
                <a:gd name="connsiteY1" fmla="*/ 859153 h 1401494"/>
                <a:gd name="connsiteX2" fmla="*/ 656699 w 2349192"/>
                <a:gd name="connsiteY2" fmla="*/ 262842 h 1401494"/>
                <a:gd name="connsiteX3" fmla="*/ 1152343 w 2349192"/>
                <a:gd name="connsiteY3" fmla="*/ 57 h 1401494"/>
                <a:gd name="connsiteX4" fmla="*/ 1655154 w 2349192"/>
                <a:gd name="connsiteY4" fmla="*/ 243129 h 1401494"/>
                <a:gd name="connsiteX5" fmla="*/ 2102513 w 2349192"/>
                <a:gd name="connsiteY5" fmla="*/ 887161 h 1401494"/>
                <a:gd name="connsiteX6" fmla="*/ 2349192 w 2349192"/>
                <a:gd name="connsiteY6" fmla="*/ 1401494 h 1401494"/>
                <a:gd name="connsiteX0" fmla="*/ 0 w 2361892"/>
                <a:gd name="connsiteY0" fmla="*/ 1399800 h 1401494"/>
                <a:gd name="connsiteX1" fmla="*/ 236203 w 2361892"/>
                <a:gd name="connsiteY1" fmla="*/ 859153 h 1401494"/>
                <a:gd name="connsiteX2" fmla="*/ 656699 w 2361892"/>
                <a:gd name="connsiteY2" fmla="*/ 262842 h 1401494"/>
                <a:gd name="connsiteX3" fmla="*/ 1152343 w 2361892"/>
                <a:gd name="connsiteY3" fmla="*/ 57 h 1401494"/>
                <a:gd name="connsiteX4" fmla="*/ 1655154 w 2361892"/>
                <a:gd name="connsiteY4" fmla="*/ 243129 h 1401494"/>
                <a:gd name="connsiteX5" fmla="*/ 2102513 w 2361892"/>
                <a:gd name="connsiteY5" fmla="*/ 887161 h 1401494"/>
                <a:gd name="connsiteX6" fmla="*/ 2361892 w 2361892"/>
                <a:gd name="connsiteY6" fmla="*/ 1401494 h 1401494"/>
                <a:gd name="connsiteX0" fmla="*/ 0 w 2361892"/>
                <a:gd name="connsiteY0" fmla="*/ 1399800 h 1401494"/>
                <a:gd name="connsiteX1" fmla="*/ 236203 w 2361892"/>
                <a:gd name="connsiteY1" fmla="*/ 859153 h 1401494"/>
                <a:gd name="connsiteX2" fmla="*/ 656699 w 2361892"/>
                <a:gd name="connsiteY2" fmla="*/ 262842 h 1401494"/>
                <a:gd name="connsiteX3" fmla="*/ 1152343 w 2361892"/>
                <a:gd name="connsiteY3" fmla="*/ 57 h 1401494"/>
                <a:gd name="connsiteX4" fmla="*/ 1655154 w 2361892"/>
                <a:gd name="connsiteY4" fmla="*/ 243129 h 1401494"/>
                <a:gd name="connsiteX5" fmla="*/ 2102513 w 2361892"/>
                <a:gd name="connsiteY5" fmla="*/ 861761 h 1401494"/>
                <a:gd name="connsiteX6" fmla="*/ 2361892 w 2361892"/>
                <a:gd name="connsiteY6" fmla="*/ 1401494 h 1401494"/>
                <a:gd name="connsiteX0" fmla="*/ 0 w 2361892"/>
                <a:gd name="connsiteY0" fmla="*/ 1399800 h 1401494"/>
                <a:gd name="connsiteX1" fmla="*/ 236203 w 2361892"/>
                <a:gd name="connsiteY1" fmla="*/ 859153 h 1401494"/>
                <a:gd name="connsiteX2" fmla="*/ 656699 w 2361892"/>
                <a:gd name="connsiteY2" fmla="*/ 262842 h 1401494"/>
                <a:gd name="connsiteX3" fmla="*/ 1152343 w 2361892"/>
                <a:gd name="connsiteY3" fmla="*/ 57 h 1401494"/>
                <a:gd name="connsiteX4" fmla="*/ 1655154 w 2361892"/>
                <a:gd name="connsiteY4" fmla="*/ 243129 h 1401494"/>
                <a:gd name="connsiteX5" fmla="*/ 2102513 w 2361892"/>
                <a:gd name="connsiteY5" fmla="*/ 861761 h 1401494"/>
                <a:gd name="connsiteX6" fmla="*/ 2361892 w 2361892"/>
                <a:gd name="connsiteY6" fmla="*/ 1401494 h 1401494"/>
                <a:gd name="connsiteX0" fmla="*/ 0 w 2336492"/>
                <a:gd name="connsiteY0" fmla="*/ 1399800 h 1414194"/>
                <a:gd name="connsiteX1" fmla="*/ 236203 w 2336492"/>
                <a:gd name="connsiteY1" fmla="*/ 859153 h 1414194"/>
                <a:gd name="connsiteX2" fmla="*/ 656699 w 2336492"/>
                <a:gd name="connsiteY2" fmla="*/ 262842 h 1414194"/>
                <a:gd name="connsiteX3" fmla="*/ 1152343 w 2336492"/>
                <a:gd name="connsiteY3" fmla="*/ 57 h 1414194"/>
                <a:gd name="connsiteX4" fmla="*/ 1655154 w 2336492"/>
                <a:gd name="connsiteY4" fmla="*/ 243129 h 1414194"/>
                <a:gd name="connsiteX5" fmla="*/ 2102513 w 2336492"/>
                <a:gd name="connsiteY5" fmla="*/ 861761 h 1414194"/>
                <a:gd name="connsiteX6" fmla="*/ 2336492 w 2336492"/>
                <a:gd name="connsiteY6" fmla="*/ 1414194 h 141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6492" h="1414194">
                  <a:moveTo>
                    <a:pt x="0" y="1399800"/>
                  </a:moveTo>
                  <a:cubicBezTo>
                    <a:pt x="76200" y="1160964"/>
                    <a:pt x="126753" y="1048646"/>
                    <a:pt x="236203" y="859153"/>
                  </a:cubicBezTo>
                  <a:cubicBezTo>
                    <a:pt x="345653" y="669660"/>
                    <a:pt x="504009" y="406025"/>
                    <a:pt x="656699" y="262842"/>
                  </a:cubicBezTo>
                  <a:cubicBezTo>
                    <a:pt x="809389" y="119659"/>
                    <a:pt x="979584" y="-3008"/>
                    <a:pt x="1152343" y="57"/>
                  </a:cubicBezTo>
                  <a:cubicBezTo>
                    <a:pt x="1325102" y="3122"/>
                    <a:pt x="1496793" y="99512"/>
                    <a:pt x="1655154" y="243129"/>
                  </a:cubicBezTo>
                  <a:cubicBezTo>
                    <a:pt x="1813515" y="386746"/>
                    <a:pt x="1988957" y="666584"/>
                    <a:pt x="2102513" y="861761"/>
                  </a:cubicBezTo>
                  <a:cubicBezTo>
                    <a:pt x="2216069" y="1056938"/>
                    <a:pt x="2336492" y="1414194"/>
                    <a:pt x="2336492" y="1414194"/>
                  </a:cubicBezTo>
                </a:path>
              </a:pathLst>
            </a:custGeom>
            <a:noFill/>
            <a:ln w="38100">
              <a:solidFill>
                <a:srgbClr val="45C4FD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8552402" y="3227354"/>
              <a:ext cx="0" cy="216681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8531510" y="5366868"/>
              <a:ext cx="267099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8240482" y="5430480"/>
              <a:ext cx="742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+mj-lt"/>
                  <a:cs typeface="Times New Roman" panose="02020603050405020304" pitchFamily="18" charset="0"/>
                </a:rPr>
                <a:t>X = 0</a:t>
              </a:r>
              <a:endParaRPr lang="en-US" b="1" baseline="30000" dirty="0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545066" y="5443543"/>
              <a:ext cx="677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latin typeface="+mj-lt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X = 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7940885" y="4041659"/>
                  <a:ext cx="595971" cy="4700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1" i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𝛙</m:t>
                            </m:r>
                          </m:e>
                          <m:sub>
                            <m:r>
                              <a:rPr lang="en-IN" sz="2400" b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sub>
                          <m:sup>
                            <m:r>
                              <a:rPr lang="en-US" sz="2400" b="1">
                                <a:solidFill>
                                  <a:schemeClr val="accent4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oMath>
                    </m:oMathPara>
                  </a14:m>
                  <a:endParaRPr lang="en-IN" sz="2400" b="1" dirty="0"/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0885" y="4041659"/>
                  <a:ext cx="595971" cy="470000"/>
                </a:xfrm>
                <a:prstGeom prst="rect">
                  <a:avLst/>
                </a:prstGeom>
                <a:blipFill>
                  <a:blip r:embed="rId7"/>
                  <a:stretch>
                    <a:fillRect l="-7143" b="-1688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11065221" y="5079548"/>
                  <a:ext cx="59597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IN" sz="2800" b="1" dirty="0"/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65221" y="5079548"/>
                  <a:ext cx="59597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/>
            <p:cNvSpPr txBox="1"/>
            <p:nvPr/>
          </p:nvSpPr>
          <p:spPr>
            <a:xfrm>
              <a:off x="9386174" y="5443543"/>
              <a:ext cx="844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b="1">
                  <a:latin typeface="+mj-lt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X = </a:t>
              </a:r>
              <a:r>
                <a:rPr lang="en-US" dirty="0" smtClean="0"/>
                <a:t>L/2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641509" y="1491845"/>
                <a:ext cx="7313703" cy="47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𝛙</m:t>
                          </m:r>
                        </m:e>
                        <m:sub>
                          <m:r>
                            <a:rPr lang="en-IN" sz="2400" b="1" i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sz="2400" b="1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𝐰𝐚𝐯𝐞</m:t>
                      </m:r>
                      <m:r>
                        <a:rPr lang="en-US" sz="2400" b="1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𝐟𝐮𝐧𝐜𝐭𝐢𝐨𝐧</m:t>
                      </m:r>
                      <m:r>
                        <a:rPr lang="en-US" sz="2400" b="1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</m:t>
                      </m:r>
                      <m:sSubSup>
                        <m:sSubSupPr>
                          <m:ctrlPr>
                            <a:rPr lang="en-US" sz="2400" b="1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𝛙</m:t>
                          </m:r>
                        </m:e>
                        <m:sub>
                          <m:r>
                            <a:rPr lang="en-IN" sz="2400" b="1" i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sub>
                        <m:sup>
                          <m:r>
                            <a:rPr lang="en-US" sz="2400" b="1" i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2400" b="1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𝐏𝐫𝐨𝐛𝐚𝐛𝐢𝐥𝐢𝐭𝐲</m:t>
                      </m:r>
                      <m:r>
                        <a:rPr lang="en-US" sz="2400" b="1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𝐟𝐮𝐧𝐜𝐭𝐢𝐨𝐧</m:t>
                      </m:r>
                    </m:oMath>
                  </m:oMathPara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509" y="1491845"/>
                <a:ext cx="7313703" cy="470000"/>
              </a:xfrm>
              <a:prstGeom prst="rect">
                <a:avLst/>
              </a:prstGeom>
              <a:blipFill>
                <a:blip r:embed="rId9"/>
                <a:stretch>
                  <a:fillRect l="-667" b="-181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100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quantum free electron theory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4350001"/>
          </a:xfrm>
        </p:spPr>
        <p:txBody>
          <a:bodyPr/>
          <a:lstStyle/>
          <a:p>
            <a:pPr algn="l"/>
            <a:r>
              <a:rPr lang="en-US" dirty="0"/>
              <a:t>It explains the specific heat of materials.</a:t>
            </a:r>
            <a:br>
              <a:rPr lang="en-US" dirty="0"/>
            </a:br>
            <a:endParaRPr lang="en-US" dirty="0" smtClean="0"/>
          </a:p>
          <a:p>
            <a:pPr algn="l"/>
            <a:r>
              <a:rPr lang="en-US" dirty="0" smtClean="0"/>
              <a:t>It </a:t>
            </a:r>
            <a:r>
              <a:rPr lang="en-US" dirty="0"/>
              <a:t>explains Compton effect, photoelectric effect, blackbody radiation, </a:t>
            </a:r>
            <a:r>
              <a:rPr lang="en-US" dirty="0" smtClean="0"/>
              <a:t>Zeeman </a:t>
            </a:r>
          </a:p>
          <a:p>
            <a:pPr marL="273050" indent="0" algn="l">
              <a:buNone/>
            </a:pPr>
            <a:r>
              <a:rPr lang="en-US" dirty="0" smtClean="0"/>
              <a:t>effect</a:t>
            </a:r>
            <a:r>
              <a:rPr lang="en-US" dirty="0"/>
              <a:t>.</a:t>
            </a:r>
            <a:br>
              <a:rPr lang="en-US" dirty="0"/>
            </a:br>
            <a:endParaRPr lang="en-US" dirty="0" smtClean="0"/>
          </a:p>
          <a:p>
            <a:pPr algn="l"/>
            <a:r>
              <a:rPr lang="en-US" dirty="0" smtClean="0"/>
              <a:t>It </a:t>
            </a:r>
            <a:r>
              <a:rPr lang="en-US" dirty="0"/>
              <a:t>gives the correct mathematical expression for the thermal conductivity of </a:t>
            </a:r>
            <a:endParaRPr lang="en-US" dirty="0" smtClean="0"/>
          </a:p>
          <a:p>
            <a:pPr marL="273050" indent="0" algn="l">
              <a:buNone/>
            </a:pPr>
            <a:r>
              <a:rPr lang="en-US" dirty="0" smtClean="0"/>
              <a:t>metals.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It </a:t>
            </a:r>
            <a:r>
              <a:rPr lang="en-US" dirty="0"/>
              <a:t>explains the superconductivity. 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477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Drawbacks of quantum free electron theory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5"/>
            <a:ext cx="11906145" cy="2821452"/>
          </a:xfrm>
        </p:spPr>
        <p:txBody>
          <a:bodyPr/>
          <a:lstStyle/>
          <a:p>
            <a:pPr algn="l"/>
            <a:r>
              <a:rPr lang="en-US" dirty="0"/>
              <a:t>This theory fails to explain the positive value of Hall coefficients.</a:t>
            </a:r>
            <a:br>
              <a:rPr lang="en-US" dirty="0"/>
            </a:br>
            <a:endParaRPr lang="en-US" dirty="0" smtClean="0"/>
          </a:p>
          <a:p>
            <a:pPr algn="l"/>
            <a:r>
              <a:rPr lang="en-US" dirty="0" smtClean="0"/>
              <a:t>It </a:t>
            </a:r>
            <a:r>
              <a:rPr lang="en-US" dirty="0"/>
              <a:t>failed to distinguish metal, semiconductor and insulator.</a:t>
            </a:r>
            <a:br>
              <a:rPr lang="en-US" dirty="0"/>
            </a:br>
            <a:endParaRPr lang="en-US" dirty="0" smtClean="0"/>
          </a:p>
          <a:p>
            <a:pPr algn="l"/>
            <a:r>
              <a:rPr lang="en-US" dirty="0" smtClean="0"/>
              <a:t>It </a:t>
            </a:r>
            <a:r>
              <a:rPr lang="en-US" dirty="0"/>
              <a:t>failed to explain lower conductivities of divalent metals than monovalent </a:t>
            </a:r>
            <a:endParaRPr lang="en-US" dirty="0" smtClean="0"/>
          </a:p>
          <a:p>
            <a:pPr marL="273050" indent="0" algn="l">
              <a:buNone/>
            </a:pPr>
            <a:r>
              <a:rPr lang="en-US" dirty="0" smtClean="0"/>
              <a:t>metals</a:t>
            </a:r>
            <a:r>
              <a:rPr lang="en-US" dirty="0"/>
              <a:t>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732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Band Theory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6064904" cy="555923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(a) Formation of energy bands in solids: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435365" y="1571610"/>
            <a:ext cx="5760720" cy="4616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4829" y="1517018"/>
            <a:ext cx="7798168" cy="48564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 smtClean="0">
                <a:solidFill>
                  <a:schemeClr val="tx1"/>
                </a:solidFill>
              </a:rPr>
              <a:t>In a single isolated atom, the electrons in each orbit have </a:t>
            </a:r>
          </a:p>
          <a:p>
            <a:pPr marL="273050" indent="0">
              <a:buNone/>
            </a:pPr>
            <a:r>
              <a:rPr lang="en-IN" sz="2400" dirty="0" smtClean="0">
                <a:solidFill>
                  <a:schemeClr val="tx1"/>
                </a:solidFill>
              </a:rPr>
              <a:t>definite energy associated with it.</a:t>
            </a:r>
          </a:p>
          <a:p>
            <a:r>
              <a:rPr lang="en-IN" sz="2400" dirty="0" smtClean="0">
                <a:solidFill>
                  <a:schemeClr val="tx1"/>
                </a:solidFill>
              </a:rPr>
              <a:t>In case of solids, the atoms are close to each other, so the </a:t>
            </a:r>
          </a:p>
          <a:p>
            <a:pPr marL="273050" indent="0">
              <a:buNone/>
            </a:pPr>
            <a:r>
              <a:rPr lang="en-IN" sz="2400" dirty="0" smtClean="0">
                <a:solidFill>
                  <a:schemeClr val="tx1"/>
                </a:solidFill>
              </a:rPr>
              <a:t>energy levels of outermost orbit electrons are affected by the </a:t>
            </a:r>
          </a:p>
          <a:p>
            <a:pPr marL="273050" indent="0">
              <a:buNone/>
            </a:pPr>
            <a:r>
              <a:rPr lang="en-IN" sz="2400" dirty="0" smtClean="0">
                <a:solidFill>
                  <a:schemeClr val="tx1"/>
                </a:solidFill>
              </a:rPr>
              <a:t>neighbouring atom.</a:t>
            </a:r>
          </a:p>
          <a:p>
            <a:r>
              <a:rPr lang="en-IN" sz="2400" dirty="0" smtClean="0">
                <a:solidFill>
                  <a:schemeClr val="tx1"/>
                </a:solidFill>
              </a:rPr>
              <a:t>When two single or isolated atoms are brought close to </a:t>
            </a:r>
          </a:p>
          <a:p>
            <a:pPr marL="273050" indent="0">
              <a:buNone/>
            </a:pPr>
            <a:r>
              <a:rPr lang="en-IN" sz="2400" dirty="0" smtClean="0">
                <a:solidFill>
                  <a:schemeClr val="tx1"/>
                </a:solidFill>
              </a:rPr>
              <a:t>each other, the outermost orbit electrons of the two atoms </a:t>
            </a:r>
          </a:p>
          <a:p>
            <a:pPr marL="273050" indent="0">
              <a:buNone/>
            </a:pPr>
            <a:r>
              <a:rPr lang="en-IN" sz="2400" dirty="0" smtClean="0">
                <a:solidFill>
                  <a:schemeClr val="tx1"/>
                </a:solidFill>
              </a:rPr>
              <a:t>interacts with each other.</a:t>
            </a:r>
          </a:p>
          <a:p>
            <a:pPr lvl="1"/>
            <a:r>
              <a:rPr lang="en-IN" dirty="0" smtClean="0">
                <a:solidFill>
                  <a:schemeClr val="tx1"/>
                </a:solidFill>
              </a:rPr>
              <a:t>i.e. </a:t>
            </a:r>
            <a:r>
              <a:rPr lang="en-IN" dirty="0" smtClean="0"/>
              <a:t>The electrons in the outermost orbit of one atom </a:t>
            </a:r>
          </a:p>
          <a:p>
            <a:pPr marL="804863" lvl="1" indent="0">
              <a:buNone/>
            </a:pPr>
            <a:r>
              <a:rPr lang="en-IN" dirty="0" smtClean="0"/>
              <a:t>experiences an attractive force from the neighbouring </a:t>
            </a:r>
          </a:p>
          <a:p>
            <a:pPr marL="804863" lvl="1" indent="0">
              <a:buNone/>
            </a:pPr>
            <a:r>
              <a:rPr lang="en-IN" dirty="0" smtClean="0"/>
              <a:t>atom nucleus.  </a:t>
            </a:r>
            <a:endParaRPr lang="en-IN" sz="2800" dirty="0"/>
          </a:p>
        </p:txBody>
      </p:sp>
      <p:sp>
        <p:nvSpPr>
          <p:cNvPr id="13" name="Oval 12"/>
          <p:cNvSpPr/>
          <p:nvPr/>
        </p:nvSpPr>
        <p:spPr>
          <a:xfrm>
            <a:off x="9600413" y="894959"/>
            <a:ext cx="2376000" cy="2376000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967237" y="1227095"/>
            <a:ext cx="1656000" cy="1656000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345237" y="1605095"/>
            <a:ext cx="900000" cy="900000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lus 16"/>
          <p:cNvSpPr/>
          <p:nvPr/>
        </p:nvSpPr>
        <p:spPr>
          <a:xfrm>
            <a:off x="10615540" y="1883930"/>
            <a:ext cx="345746" cy="342331"/>
          </a:xfrm>
          <a:prstGeom prst="mathPlus">
            <a:avLst/>
          </a:prstGeom>
          <a:scene3d>
            <a:camera prst="perspectiveFront"/>
            <a:lightRig rig="threePt" dir="t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284022" y="1456252"/>
            <a:ext cx="543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e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>-</a:t>
            </a:r>
            <a:endParaRPr lang="en-US" sz="2800" b="1" baseline="30000" dirty="0">
              <a:solidFill>
                <a:srgbClr val="00206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87755" y="863444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e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>-</a:t>
            </a:r>
            <a:endParaRPr lang="en-US" sz="2800" b="1" baseline="30000" dirty="0">
              <a:solidFill>
                <a:srgbClr val="00206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70666" y="2082959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e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>-</a:t>
            </a:r>
            <a:endParaRPr lang="en-US" sz="2800" b="1" baseline="30000" dirty="0">
              <a:solidFill>
                <a:srgbClr val="00206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39151" y="959112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e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>-</a:t>
            </a:r>
            <a:endParaRPr lang="en-US" sz="2800" b="1" baseline="30000" dirty="0">
              <a:solidFill>
                <a:srgbClr val="00206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405474" y="2553807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e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>-</a:t>
            </a:r>
            <a:endParaRPr lang="en-US" sz="2800" b="1" baseline="30000" dirty="0">
              <a:solidFill>
                <a:srgbClr val="00206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844659" y="2719184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e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>-</a:t>
            </a:r>
            <a:endParaRPr lang="en-US" sz="2800" b="1" baseline="30000" dirty="0">
              <a:solidFill>
                <a:srgbClr val="00206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8086725" y="4072349"/>
            <a:ext cx="3889688" cy="1567246"/>
          </a:xfrm>
          <a:prstGeom prst="roundRect">
            <a:avLst/>
          </a:prstGeom>
          <a:ln w="57150"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8244722" y="4196446"/>
            <a:ext cx="3540892" cy="1322897"/>
            <a:chOff x="1469055" y="2632283"/>
            <a:chExt cx="4212309" cy="1576580"/>
          </a:xfrm>
        </p:grpSpPr>
        <p:sp>
          <p:nvSpPr>
            <p:cNvPr id="27" name="Flowchart: Connector 26"/>
            <p:cNvSpPr/>
            <p:nvPr/>
          </p:nvSpPr>
          <p:spPr>
            <a:xfrm>
              <a:off x="2688562" y="2644818"/>
              <a:ext cx="468000" cy="46800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3317729" y="2638479"/>
              <a:ext cx="468000" cy="46800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Flowchart: Connector 28"/>
            <p:cNvSpPr/>
            <p:nvPr/>
          </p:nvSpPr>
          <p:spPr>
            <a:xfrm>
              <a:off x="5213364" y="2632283"/>
              <a:ext cx="468000" cy="46800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Flowchart: Connector 29"/>
            <p:cNvSpPr/>
            <p:nvPr/>
          </p:nvSpPr>
          <p:spPr>
            <a:xfrm>
              <a:off x="3947535" y="2644818"/>
              <a:ext cx="468000" cy="46800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Flowchart: Connector 30"/>
            <p:cNvSpPr/>
            <p:nvPr/>
          </p:nvSpPr>
          <p:spPr>
            <a:xfrm>
              <a:off x="4575666" y="2639050"/>
              <a:ext cx="468000" cy="46800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Flowchart: Connector 31"/>
            <p:cNvSpPr/>
            <p:nvPr/>
          </p:nvSpPr>
          <p:spPr>
            <a:xfrm>
              <a:off x="2057918" y="2639050"/>
              <a:ext cx="468000" cy="46800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Flowchart: Connector 32"/>
            <p:cNvSpPr/>
            <p:nvPr/>
          </p:nvSpPr>
          <p:spPr>
            <a:xfrm>
              <a:off x="2688562" y="3190217"/>
              <a:ext cx="468000" cy="46800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Flowchart: Connector 33"/>
            <p:cNvSpPr/>
            <p:nvPr/>
          </p:nvSpPr>
          <p:spPr>
            <a:xfrm>
              <a:off x="3317729" y="3183878"/>
              <a:ext cx="468000" cy="46800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Flowchart: Connector 34"/>
            <p:cNvSpPr/>
            <p:nvPr/>
          </p:nvSpPr>
          <p:spPr>
            <a:xfrm>
              <a:off x="5213364" y="3177682"/>
              <a:ext cx="468000" cy="46800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Flowchart: Connector 35"/>
            <p:cNvSpPr/>
            <p:nvPr/>
          </p:nvSpPr>
          <p:spPr>
            <a:xfrm>
              <a:off x="3947535" y="3190217"/>
              <a:ext cx="468000" cy="46800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Flowchart: Connector 36"/>
            <p:cNvSpPr/>
            <p:nvPr/>
          </p:nvSpPr>
          <p:spPr>
            <a:xfrm>
              <a:off x="4575666" y="3184449"/>
              <a:ext cx="468000" cy="46800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Flowchart: Connector 37"/>
            <p:cNvSpPr/>
            <p:nvPr/>
          </p:nvSpPr>
          <p:spPr>
            <a:xfrm>
              <a:off x="2057918" y="3183878"/>
              <a:ext cx="468000" cy="46800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Flowchart: Connector 38"/>
            <p:cNvSpPr/>
            <p:nvPr/>
          </p:nvSpPr>
          <p:spPr>
            <a:xfrm>
              <a:off x="2688562" y="3740863"/>
              <a:ext cx="468000" cy="46800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Flowchart: Connector 39"/>
            <p:cNvSpPr/>
            <p:nvPr/>
          </p:nvSpPr>
          <p:spPr>
            <a:xfrm>
              <a:off x="3317729" y="3734524"/>
              <a:ext cx="468000" cy="46800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Flowchart: Connector 40"/>
            <p:cNvSpPr/>
            <p:nvPr/>
          </p:nvSpPr>
          <p:spPr>
            <a:xfrm>
              <a:off x="5213364" y="3728328"/>
              <a:ext cx="468000" cy="46800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Flowchart: Connector 41"/>
            <p:cNvSpPr/>
            <p:nvPr/>
          </p:nvSpPr>
          <p:spPr>
            <a:xfrm>
              <a:off x="3947535" y="3740863"/>
              <a:ext cx="468000" cy="46800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Flowchart: Connector 42"/>
            <p:cNvSpPr/>
            <p:nvPr/>
          </p:nvSpPr>
          <p:spPr>
            <a:xfrm>
              <a:off x="4575666" y="3735095"/>
              <a:ext cx="468000" cy="46800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Flowchart: Connector 43"/>
            <p:cNvSpPr/>
            <p:nvPr/>
          </p:nvSpPr>
          <p:spPr>
            <a:xfrm>
              <a:off x="2057918" y="3734524"/>
              <a:ext cx="468000" cy="46800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Flowchart: Connector 44"/>
            <p:cNvSpPr/>
            <p:nvPr/>
          </p:nvSpPr>
          <p:spPr>
            <a:xfrm>
              <a:off x="1469055" y="2632283"/>
              <a:ext cx="468000" cy="46800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Flowchart: Connector 45"/>
            <p:cNvSpPr/>
            <p:nvPr/>
          </p:nvSpPr>
          <p:spPr>
            <a:xfrm>
              <a:off x="1469055" y="3177682"/>
              <a:ext cx="468000" cy="46800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Flowchart: Connector 46"/>
            <p:cNvSpPr/>
            <p:nvPr/>
          </p:nvSpPr>
          <p:spPr>
            <a:xfrm>
              <a:off x="1469055" y="3728328"/>
              <a:ext cx="468000" cy="468000"/>
            </a:xfrm>
            <a:prstGeom prst="flowChartConnector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4" name="Right Arrow 23"/>
          <p:cNvSpPr/>
          <p:nvPr/>
        </p:nvSpPr>
        <p:spPr>
          <a:xfrm rot="17937114">
            <a:off x="9337828" y="3526244"/>
            <a:ext cx="1033696" cy="422566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Flowchart: Connector 47"/>
          <p:cNvSpPr/>
          <p:nvPr/>
        </p:nvSpPr>
        <p:spPr>
          <a:xfrm>
            <a:off x="9270933" y="4201352"/>
            <a:ext cx="396000" cy="396000"/>
          </a:xfrm>
          <a:prstGeom prst="flowChartConnector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87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3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8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50"/>
                            </p:stCondLst>
                            <p:childTnLst>
                              <p:par>
                                <p:cTn id="5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8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3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8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750"/>
                            </p:stCondLst>
                            <p:childTnLst>
                              <p:par>
                                <p:cTn id="8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3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8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0"/>
                            </p:stCondLst>
                            <p:childTnLst>
                              <p:par>
                                <p:cTn id="10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3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8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250"/>
                            </p:stCondLst>
                            <p:childTnLst>
                              <p:par>
                                <p:cTn id="12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3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208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path" presetSubtype="0" repeatCount="indefinite" accel="4000" decel="5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0.00023 C 0.01809 -0.0199 0.04049 -0.01273 0.05169 0.01621 C 0.06289 0.04375 0.05885 0.0838 0.04309 0.10371 C 0.02669 0.12385 0.00494 0.11644 -0.00652 0.08773 C -0.01758 0.05949 -0.01381 0.01991 0.00234 0.00023 Z " pathEditMode="relative" rAng="19500000" ptsTypes="AAAAA">
                                      <p:cBhvr>
                                        <p:cTn id="1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5162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" presetClass="path" presetSubtype="0" repeatCount="indefinite" accel="4000" decel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00162 C -0.01237 0.025 -0.03503 0.02824 -0.04935 0.00532 C -0.06367 -0.01759 -0.06472 -0.0588 -0.05104 -0.08519 C -0.03763 -0.11204 -0.0142 -0.11435 -0.00013 -0.09121 C 0.0138 -0.06852 0.0151 -0.02824 0.00091 -0.00162 Z " pathEditMode="relative" rAng="7920000" ptsTypes="AAAAA">
                                      <p:cBhvr>
                                        <p:cTn id="1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1" presetClass="path" presetSubtype="0" repeatCount="indefinite" accel="4000" decel="5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00208 C 0.03646 0.01713 0.05951 0.08218 0.05117 0.14699 C 0.04271 0.21204 0.00586 0.25278 -0.0306 0.23773 C -0.06706 0.22292 -0.08958 0.15741 -0.08125 0.09282 C -0.07279 0.02778 -0.03646 -0.01296 2.08333E-7 0.00208 Z " pathEditMode="relative" rAng="780000" ptsTypes="AAAAA">
                                      <p:cBhvr>
                                        <p:cTn id="14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" y="11782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" presetClass="path" presetSubtype="0" repeatCount="indefinite" accel="4000" decel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00069 C -0.03868 -0.01644 -0.06263 -0.07709 -0.05469 -0.13936 C -0.04675 -0.20047 -0.00925 -0.2375 0.02825 -0.22107 C 0.06497 -0.20672 0.0888 -0.14468 0.08073 -0.08241 C 0.07278 -0.0213 0.03632 0.01574 -0.00105 0.00069 Z " pathEditMode="relative" rAng="11580000" ptsTypes="AAAAA">
                                      <p:cBhvr>
                                        <p:cTn id="14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500"/>
                            </p:stCondLst>
                            <p:childTnLst>
                              <p:par>
                                <p:cTn id="149" presetID="1" presetClass="path" presetSubtype="0" repeatCount="indefinite" accel="4000" decel="5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0.0037 C 0.03737 0.06458 0.04037 0.17315 0.00469 0.24676 C -0.03098 0.31967 -0.09218 0.32986 -0.13216 0.26759 C -0.17122 0.20741 -0.17421 0.09861 -0.13854 0.02523 C -0.10273 -0.04769 -0.04179 -0.05718 -0.00221 0.0037 Z " pathEditMode="relative" rAng="2460000" ptsTypes="AAAAA">
                                      <p:cBhvr>
                                        <p:cTn id="150" dur="2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1" y="13218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" presetClass="path" presetSubtype="0" repeatCount="indefinite" accel="4000" decel="5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0185 C -0.04401 -0.06273 -0.05143 -0.17014 -0.01797 -0.24329 C 0.01485 -0.31667 0.07643 -0.32616 0.11875 -0.26597 C 0.16016 -0.2044 0.16797 -0.09606 0.13477 -0.02315 C 0.1017 0.04977 0.0405 0.05926 -0.0026 -0.00185 Z " pathEditMode="relative" rAng="13140000" ptsTypes="AAAAA">
                                      <p:cBhvr>
                                        <p:cTn id="152" dur="2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0" y="-1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000"/>
                            </p:stCondLst>
                            <p:childTnLst>
                              <p:par>
                                <p:cTn id="1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0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000"/>
                            </p:stCondLst>
                            <p:childTnLst>
                              <p:par>
                                <p:cTn id="1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0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000"/>
                            </p:stCondLst>
                            <p:childTnLst>
                              <p:par>
                                <p:cTn id="2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uiExpand="1" build="p"/>
      <p:bldP spid="13" grpId="0" animBg="1"/>
      <p:bldP spid="14" grpId="0" animBg="1"/>
      <p:bldP spid="15" grpId="0" animBg="1"/>
      <p:bldP spid="17" grpId="0" animBg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5" grpId="0" animBg="1"/>
      <p:bldP spid="24" grpId="0" animBg="1"/>
      <p:bldP spid="4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7945143" y="3167810"/>
            <a:ext cx="3782492" cy="562083"/>
            <a:chOff x="7945143" y="3167810"/>
            <a:chExt cx="3782492" cy="562083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7945143" y="3167810"/>
              <a:ext cx="378249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7945143" y="3243830"/>
              <a:ext cx="378249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7945143" y="3319527"/>
              <a:ext cx="378249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7945143" y="3379872"/>
              <a:ext cx="378249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7945143" y="3445465"/>
              <a:ext cx="378249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7945143" y="3521485"/>
              <a:ext cx="378249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7945143" y="3597182"/>
              <a:ext cx="378249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7945143" y="3657527"/>
              <a:ext cx="378249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945143" y="3729893"/>
              <a:ext cx="378249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Band Theory</a:t>
            </a:r>
            <a:endParaRPr lang="en-IN" dirty="0"/>
          </a:p>
        </p:txBody>
      </p:sp>
      <p:grpSp>
        <p:nvGrpSpPr>
          <p:cNvPr id="4" name="Group 3"/>
          <p:cNvGrpSpPr/>
          <p:nvPr/>
        </p:nvGrpSpPr>
        <p:grpSpPr>
          <a:xfrm>
            <a:off x="2263118" y="2385690"/>
            <a:ext cx="2130478" cy="2128754"/>
            <a:chOff x="2797954" y="1224878"/>
            <a:chExt cx="2130478" cy="2128754"/>
          </a:xfrm>
        </p:grpSpPr>
        <p:grpSp>
          <p:nvGrpSpPr>
            <p:cNvPr id="64" name="Group 63"/>
            <p:cNvGrpSpPr/>
            <p:nvPr/>
          </p:nvGrpSpPr>
          <p:grpSpPr>
            <a:xfrm>
              <a:off x="2797954" y="1224878"/>
              <a:ext cx="2130478" cy="2128754"/>
              <a:chOff x="717148" y="4029501"/>
              <a:chExt cx="2130478" cy="2128754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900432" y="4312054"/>
                <a:ext cx="1656000" cy="1656000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278432" y="4690054"/>
                <a:ext cx="900000" cy="900000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Plus 66"/>
              <p:cNvSpPr/>
              <p:nvPr/>
            </p:nvSpPr>
            <p:spPr>
              <a:xfrm>
                <a:off x="1548735" y="4968889"/>
                <a:ext cx="345746" cy="342331"/>
              </a:xfrm>
              <a:prstGeom prst="mathPlus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479435" y="4029501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>
                    <a:solidFill>
                      <a:srgbClr val="002060"/>
                    </a:solidFill>
                  </a:rPr>
                  <a:t>e</a:t>
                </a:r>
                <a:r>
                  <a:rPr lang="en-US" sz="2800" b="1" baseline="30000" dirty="0" smtClean="0">
                    <a:solidFill>
                      <a:srgbClr val="002060"/>
                    </a:solidFill>
                  </a:rPr>
                  <a:t>-</a:t>
                </a:r>
                <a:endParaRPr lang="en-US" sz="2800" b="1" baseline="300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488933" y="5635035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>
                    <a:solidFill>
                      <a:srgbClr val="002060"/>
                    </a:solidFill>
                  </a:rPr>
                  <a:t>e</a:t>
                </a:r>
                <a:r>
                  <a:rPr lang="en-US" sz="2800" b="1" baseline="30000" dirty="0" smtClean="0">
                    <a:solidFill>
                      <a:srgbClr val="002060"/>
                    </a:solidFill>
                  </a:rPr>
                  <a:t>-</a:t>
                </a:r>
                <a:endParaRPr lang="en-US" sz="2800" b="1" baseline="300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2382434" y="4878444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>
                    <a:solidFill>
                      <a:srgbClr val="002060"/>
                    </a:solidFill>
                  </a:rPr>
                  <a:t>e</a:t>
                </a:r>
                <a:r>
                  <a:rPr lang="en-US" sz="2800" b="1" baseline="30000" dirty="0" smtClean="0">
                    <a:solidFill>
                      <a:srgbClr val="002060"/>
                    </a:solidFill>
                  </a:rPr>
                  <a:t>-</a:t>
                </a:r>
                <a:endParaRPr lang="en-US" sz="2800" b="1" baseline="300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717148" y="4883532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>
                    <a:solidFill>
                      <a:srgbClr val="002060"/>
                    </a:solidFill>
                  </a:rPr>
                  <a:t>e</a:t>
                </a:r>
                <a:r>
                  <a:rPr lang="en-US" sz="2800" b="1" baseline="30000" dirty="0" smtClean="0">
                    <a:solidFill>
                      <a:srgbClr val="002060"/>
                    </a:solidFill>
                  </a:rPr>
                  <a:t>-</a:t>
                </a:r>
                <a:endParaRPr lang="en-US" sz="2800" b="1" baseline="300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3957218" y="1774044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2060"/>
                  </a:solidFill>
                </a:rPr>
                <a:t>e</a:t>
              </a:r>
              <a:r>
                <a:rPr lang="en-US" sz="2800" b="1" baseline="30000" dirty="0" smtClean="0">
                  <a:solidFill>
                    <a:srgbClr val="002060"/>
                  </a:solidFill>
                </a:rPr>
                <a:t>-</a:t>
              </a:r>
              <a:endParaRPr lang="en-US" sz="2800" b="1" baseline="30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834" y="2385690"/>
            <a:ext cx="2130478" cy="2128754"/>
            <a:chOff x="580670" y="1224878"/>
            <a:chExt cx="2130478" cy="2128754"/>
          </a:xfrm>
        </p:grpSpPr>
        <p:grpSp>
          <p:nvGrpSpPr>
            <p:cNvPr id="63" name="Group 62"/>
            <p:cNvGrpSpPr/>
            <p:nvPr/>
          </p:nvGrpSpPr>
          <p:grpSpPr>
            <a:xfrm>
              <a:off x="580670" y="1224878"/>
              <a:ext cx="2130478" cy="2128754"/>
              <a:chOff x="717148" y="4029501"/>
              <a:chExt cx="2130478" cy="212875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900432" y="4312054"/>
                <a:ext cx="1656000" cy="1656000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278432" y="4690054"/>
                <a:ext cx="900000" cy="900000"/>
              </a:xfrm>
              <a:prstGeom prst="ellipse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Plus 12"/>
              <p:cNvSpPr/>
              <p:nvPr/>
            </p:nvSpPr>
            <p:spPr>
              <a:xfrm>
                <a:off x="1548735" y="4968889"/>
                <a:ext cx="345746" cy="342331"/>
              </a:xfrm>
              <a:prstGeom prst="mathPlus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79435" y="4029501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>
                    <a:solidFill>
                      <a:srgbClr val="002060"/>
                    </a:solidFill>
                  </a:rPr>
                  <a:t>e</a:t>
                </a:r>
                <a:r>
                  <a:rPr lang="en-US" sz="2800" b="1" baseline="30000" dirty="0" smtClean="0">
                    <a:solidFill>
                      <a:srgbClr val="002060"/>
                    </a:solidFill>
                  </a:rPr>
                  <a:t>-</a:t>
                </a:r>
                <a:endParaRPr lang="en-US" sz="2800" b="1" baseline="300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488933" y="5635035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>
                    <a:solidFill>
                      <a:srgbClr val="002060"/>
                    </a:solidFill>
                  </a:rPr>
                  <a:t>e</a:t>
                </a:r>
                <a:r>
                  <a:rPr lang="en-US" sz="2800" b="1" baseline="30000" dirty="0" smtClean="0">
                    <a:solidFill>
                      <a:srgbClr val="002060"/>
                    </a:solidFill>
                  </a:rPr>
                  <a:t>-</a:t>
                </a:r>
                <a:endParaRPr lang="en-US" sz="2800" b="1" baseline="300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382434" y="4878444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>
                    <a:solidFill>
                      <a:srgbClr val="002060"/>
                    </a:solidFill>
                  </a:rPr>
                  <a:t>e</a:t>
                </a:r>
                <a:r>
                  <a:rPr lang="en-US" sz="2800" b="1" baseline="30000" dirty="0" smtClean="0">
                    <a:solidFill>
                      <a:srgbClr val="002060"/>
                    </a:solidFill>
                  </a:rPr>
                  <a:t>-</a:t>
                </a:r>
                <a:endParaRPr lang="en-US" sz="2800" b="1" baseline="300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717148" y="4883532"/>
                <a:ext cx="465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 smtClean="0">
                    <a:solidFill>
                      <a:srgbClr val="002060"/>
                    </a:solidFill>
                  </a:rPr>
                  <a:t>e</a:t>
                </a:r>
                <a:r>
                  <a:rPr lang="en-US" sz="2800" b="1" baseline="30000" dirty="0" smtClean="0">
                    <a:solidFill>
                      <a:srgbClr val="002060"/>
                    </a:solidFill>
                  </a:rPr>
                  <a:t>-</a:t>
                </a:r>
                <a:endParaRPr lang="en-US" sz="2800" b="1" baseline="30000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1077983" y="1772361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2060"/>
                  </a:solidFill>
                </a:rPr>
                <a:t>e</a:t>
              </a:r>
              <a:r>
                <a:rPr lang="en-US" sz="2800" b="1" baseline="30000" dirty="0" smtClean="0">
                  <a:solidFill>
                    <a:srgbClr val="002060"/>
                  </a:solidFill>
                </a:rPr>
                <a:t>-</a:t>
              </a:r>
              <a:endParaRPr lang="en-US" sz="2800" b="1" baseline="30000" dirty="0">
                <a:solidFill>
                  <a:srgbClr val="002060"/>
                </a:solidFill>
              </a:endParaRPr>
            </a:p>
          </p:txBody>
        </p:sp>
      </p:grpSp>
      <p:cxnSp>
        <p:nvCxnSpPr>
          <p:cNvPr id="75" name="Straight Arrow Connector 74"/>
          <p:cNvCxnSpPr/>
          <p:nvPr/>
        </p:nvCxnSpPr>
        <p:spPr>
          <a:xfrm flipV="1">
            <a:off x="1223167" y="2758687"/>
            <a:ext cx="1811736" cy="72000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1303993" y="2742561"/>
            <a:ext cx="1792841" cy="68400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974429" y="2176389"/>
            <a:ext cx="1440000" cy="0"/>
          </a:xfrm>
          <a:prstGeom prst="line">
            <a:avLst/>
          </a:prstGeom>
          <a:ln w="381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974429" y="2543101"/>
            <a:ext cx="1440000" cy="0"/>
          </a:xfrm>
          <a:prstGeom prst="line">
            <a:avLst/>
          </a:prstGeom>
          <a:ln w="381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974429" y="2928864"/>
            <a:ext cx="1440000" cy="0"/>
          </a:xfrm>
          <a:prstGeom prst="line">
            <a:avLst/>
          </a:prstGeom>
          <a:ln w="381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974429" y="3300339"/>
            <a:ext cx="1440000" cy="0"/>
          </a:xfrm>
          <a:prstGeom prst="line">
            <a:avLst/>
          </a:prstGeom>
          <a:ln w="381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974429" y="3657527"/>
            <a:ext cx="1440000" cy="0"/>
          </a:xfrm>
          <a:prstGeom prst="line">
            <a:avLst/>
          </a:prstGeom>
          <a:ln w="381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974429" y="4024239"/>
            <a:ext cx="1440000" cy="0"/>
          </a:xfrm>
          <a:prstGeom prst="line">
            <a:avLst/>
          </a:prstGeom>
          <a:ln w="381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974429" y="4410002"/>
            <a:ext cx="1440000" cy="0"/>
          </a:xfrm>
          <a:prstGeom prst="line">
            <a:avLst/>
          </a:prstGeom>
          <a:ln w="381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974429" y="4781477"/>
            <a:ext cx="1440000" cy="0"/>
          </a:xfrm>
          <a:prstGeom prst="line">
            <a:avLst/>
          </a:prstGeom>
          <a:ln w="381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414429" y="4519867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e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>-</a:t>
            </a:r>
            <a:endParaRPr lang="en-US" sz="2800" b="1" baseline="30000" dirty="0">
              <a:solidFill>
                <a:srgbClr val="00206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414429" y="1869700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e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>-</a:t>
            </a:r>
            <a:endParaRPr lang="en-US" sz="2800" b="1" baseline="30000" dirty="0">
              <a:solidFill>
                <a:srgbClr val="00206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14429" y="2243228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e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>-</a:t>
            </a:r>
            <a:endParaRPr lang="en-US" sz="2800" b="1" baseline="30000" dirty="0">
              <a:solidFill>
                <a:srgbClr val="0020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414429" y="2650915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e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>-</a:t>
            </a:r>
            <a:endParaRPr lang="en-US" sz="2800" b="1" baseline="30000" dirty="0">
              <a:solidFill>
                <a:srgbClr val="00206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414429" y="3024443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e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>-</a:t>
            </a:r>
            <a:endParaRPr lang="en-US" sz="2800" b="1" baseline="30000" dirty="0">
              <a:solidFill>
                <a:srgbClr val="00206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414429" y="3365124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e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>-</a:t>
            </a:r>
            <a:endParaRPr lang="en-US" sz="2800" b="1" baseline="30000" dirty="0">
              <a:solidFill>
                <a:srgbClr val="00206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414429" y="3738652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e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>-</a:t>
            </a:r>
            <a:endParaRPr lang="en-US" sz="2800" b="1" baseline="30000" dirty="0">
              <a:solidFill>
                <a:srgbClr val="00206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14429" y="4098387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e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>-</a:t>
            </a:r>
            <a:endParaRPr lang="en-US" sz="2800" b="1" baseline="30000" dirty="0">
              <a:solidFill>
                <a:srgbClr val="002060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6879621" y="1869700"/>
            <a:ext cx="580833" cy="3173387"/>
          </a:xfrm>
          <a:prstGeom prst="rightBrace">
            <a:avLst/>
          </a:prstGeom>
          <a:ln w="57150">
            <a:solidFill>
              <a:schemeClr val="accent4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945143" y="3099288"/>
            <a:ext cx="3782492" cy="714209"/>
          </a:xfrm>
          <a:prstGeom prst="rect">
            <a:avLst/>
          </a:prstGeom>
          <a:noFill/>
          <a:ln w="285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396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Band Theory</a:t>
            </a:r>
            <a:endParaRPr lang="en-IN" dirty="0"/>
          </a:p>
        </p:txBody>
      </p:sp>
      <p:grpSp>
        <p:nvGrpSpPr>
          <p:cNvPr id="63" name="Group 62"/>
          <p:cNvGrpSpPr/>
          <p:nvPr/>
        </p:nvGrpSpPr>
        <p:grpSpPr>
          <a:xfrm>
            <a:off x="1481423" y="3804305"/>
            <a:ext cx="2130478" cy="2128754"/>
            <a:chOff x="717148" y="4029501"/>
            <a:chExt cx="2130478" cy="2128754"/>
          </a:xfrm>
        </p:grpSpPr>
        <p:sp>
          <p:nvSpPr>
            <p:cNvPr id="11" name="Oval 10"/>
            <p:cNvSpPr/>
            <p:nvPr/>
          </p:nvSpPr>
          <p:spPr>
            <a:xfrm>
              <a:off x="900432" y="4312054"/>
              <a:ext cx="1656000" cy="1656000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278432" y="4690054"/>
              <a:ext cx="900000" cy="900000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lus 12"/>
            <p:cNvSpPr/>
            <p:nvPr/>
          </p:nvSpPr>
          <p:spPr>
            <a:xfrm>
              <a:off x="1548735" y="4968889"/>
              <a:ext cx="345746" cy="342331"/>
            </a:xfrm>
            <a:prstGeom prst="math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79435" y="4029501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2060"/>
                  </a:solidFill>
                </a:rPr>
                <a:t>e</a:t>
              </a:r>
              <a:r>
                <a:rPr lang="en-US" sz="2800" b="1" baseline="30000" dirty="0" smtClean="0">
                  <a:solidFill>
                    <a:srgbClr val="002060"/>
                  </a:solidFill>
                </a:rPr>
                <a:t>-</a:t>
              </a:r>
              <a:endParaRPr lang="en-US" sz="2800" b="1" baseline="30000" dirty="0">
                <a:solidFill>
                  <a:srgbClr val="00206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88933" y="5635035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2060"/>
                  </a:solidFill>
                </a:rPr>
                <a:t>e</a:t>
              </a:r>
              <a:r>
                <a:rPr lang="en-US" sz="2800" b="1" baseline="30000" dirty="0" smtClean="0">
                  <a:solidFill>
                    <a:srgbClr val="002060"/>
                  </a:solidFill>
                </a:rPr>
                <a:t>-</a:t>
              </a:r>
              <a:endParaRPr lang="en-US" sz="2800" b="1" baseline="30000" dirty="0">
                <a:solidFill>
                  <a:srgbClr val="00206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82434" y="4878444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2060"/>
                  </a:solidFill>
                </a:rPr>
                <a:t>e</a:t>
              </a:r>
              <a:r>
                <a:rPr lang="en-US" sz="2800" b="1" baseline="30000" dirty="0" smtClean="0">
                  <a:solidFill>
                    <a:srgbClr val="002060"/>
                  </a:solidFill>
                </a:rPr>
                <a:t>-</a:t>
              </a:r>
              <a:endParaRPr lang="en-US" sz="2800" b="1" baseline="30000" dirty="0">
                <a:solidFill>
                  <a:srgbClr val="00206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7148" y="4883532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2060"/>
                  </a:solidFill>
                </a:rPr>
                <a:t>e</a:t>
              </a:r>
              <a:r>
                <a:rPr lang="en-US" sz="2800" b="1" baseline="30000" dirty="0" smtClean="0">
                  <a:solidFill>
                    <a:srgbClr val="002060"/>
                  </a:solidFill>
                </a:rPr>
                <a:t>-</a:t>
              </a:r>
              <a:endParaRPr lang="en-US" sz="2800" b="1" baseline="30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698707" y="3804305"/>
            <a:ext cx="2130478" cy="2128754"/>
            <a:chOff x="717148" y="4029501"/>
            <a:chExt cx="2130478" cy="2128754"/>
          </a:xfrm>
        </p:grpSpPr>
        <p:sp>
          <p:nvSpPr>
            <p:cNvPr id="65" name="Oval 64"/>
            <p:cNvSpPr/>
            <p:nvPr/>
          </p:nvSpPr>
          <p:spPr>
            <a:xfrm>
              <a:off x="900432" y="4312054"/>
              <a:ext cx="1656000" cy="1656000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1278432" y="4690054"/>
              <a:ext cx="900000" cy="900000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Plus 66"/>
            <p:cNvSpPr/>
            <p:nvPr/>
          </p:nvSpPr>
          <p:spPr>
            <a:xfrm>
              <a:off x="1548735" y="4968889"/>
              <a:ext cx="345746" cy="342331"/>
            </a:xfrm>
            <a:prstGeom prst="math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479435" y="4029501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2060"/>
                  </a:solidFill>
                </a:rPr>
                <a:t>e</a:t>
              </a:r>
              <a:r>
                <a:rPr lang="en-US" sz="2800" b="1" baseline="30000" dirty="0" smtClean="0">
                  <a:solidFill>
                    <a:srgbClr val="002060"/>
                  </a:solidFill>
                </a:rPr>
                <a:t>-</a:t>
              </a:r>
              <a:endParaRPr lang="en-US" sz="2800" b="1" baseline="30000" dirty="0">
                <a:solidFill>
                  <a:srgbClr val="002060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488933" y="5635035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2060"/>
                  </a:solidFill>
                </a:rPr>
                <a:t>e</a:t>
              </a:r>
              <a:r>
                <a:rPr lang="en-US" sz="2800" b="1" baseline="30000" dirty="0" smtClean="0">
                  <a:solidFill>
                    <a:srgbClr val="002060"/>
                  </a:solidFill>
                </a:rPr>
                <a:t>-</a:t>
              </a:r>
              <a:endParaRPr lang="en-US" sz="2800" b="1" baseline="30000" dirty="0">
                <a:solidFill>
                  <a:srgbClr val="002060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382434" y="4878444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2060"/>
                  </a:solidFill>
                </a:rPr>
                <a:t>e</a:t>
              </a:r>
              <a:r>
                <a:rPr lang="en-US" sz="2800" b="1" baseline="30000" dirty="0" smtClean="0">
                  <a:solidFill>
                    <a:srgbClr val="002060"/>
                  </a:solidFill>
                </a:rPr>
                <a:t>-</a:t>
              </a:r>
              <a:endParaRPr lang="en-US" sz="2800" b="1" baseline="30000" dirty="0">
                <a:solidFill>
                  <a:srgbClr val="00206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17148" y="4883532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02060"/>
                  </a:solidFill>
                </a:rPr>
                <a:t>e</a:t>
              </a:r>
              <a:r>
                <a:rPr lang="en-US" sz="2800" b="1" baseline="30000" dirty="0" smtClean="0">
                  <a:solidFill>
                    <a:srgbClr val="002060"/>
                  </a:solidFill>
                </a:rPr>
                <a:t>-</a:t>
              </a:r>
              <a:endParaRPr lang="en-US" sz="2800" b="1" baseline="30000" dirty="0">
                <a:solidFill>
                  <a:srgbClr val="002060"/>
                </a:solidFill>
              </a:endParaRPr>
            </a:p>
          </p:txBody>
        </p:sp>
      </p:grpSp>
      <p:sp>
        <p:nvSpPr>
          <p:cNvPr id="73" name="Content Placeholder 2"/>
          <p:cNvSpPr txBox="1">
            <a:spLocks/>
          </p:cNvSpPr>
          <p:nvPr/>
        </p:nvSpPr>
        <p:spPr>
          <a:xfrm>
            <a:off x="109182" y="983211"/>
            <a:ext cx="11933862" cy="2821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 smtClean="0">
                <a:solidFill>
                  <a:schemeClr val="tx1"/>
                </a:solidFill>
              </a:rPr>
              <a:t>As a result of this, the energy of electrons is no more the same, the energy levels are changed </a:t>
            </a:r>
          </a:p>
          <a:p>
            <a:pPr marL="273050" indent="0">
              <a:buNone/>
            </a:pPr>
            <a:r>
              <a:rPr lang="en-IN" sz="2400" dirty="0" smtClean="0">
                <a:solidFill>
                  <a:schemeClr val="tx1"/>
                </a:solidFill>
              </a:rPr>
              <a:t>to a value which is higher or lower than the original energy level.</a:t>
            </a:r>
          </a:p>
          <a:p>
            <a:r>
              <a:rPr lang="en-IN" sz="2400" dirty="0" smtClean="0">
                <a:solidFill>
                  <a:schemeClr val="tx1"/>
                </a:solidFill>
              </a:rPr>
              <a:t>The Pauli's exclusive principle allows each energy level to contain only two electrons.</a:t>
            </a:r>
          </a:p>
          <a:p>
            <a:r>
              <a:rPr lang="en-IN" sz="2400" dirty="0" smtClean="0"/>
              <a:t>“This grouping of different energy levels is called energy bands”.</a:t>
            </a:r>
          </a:p>
          <a:p>
            <a:r>
              <a:rPr lang="en-IN" sz="2400" dirty="0" smtClean="0">
                <a:solidFill>
                  <a:schemeClr val="tx1"/>
                </a:solidFill>
              </a:rPr>
              <a:t>The energy level of the inner orbit electrons are not much affected by presence of neighbouring </a:t>
            </a:r>
          </a:p>
          <a:p>
            <a:pPr marL="273050" indent="0">
              <a:buNone/>
            </a:pPr>
            <a:r>
              <a:rPr lang="en-IN" sz="2400" dirty="0" smtClean="0">
                <a:solidFill>
                  <a:schemeClr val="tx1"/>
                </a:solidFill>
              </a:rPr>
              <a:t>atoms.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V="1">
            <a:off x="2658756" y="4177302"/>
            <a:ext cx="1811736" cy="72000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2739582" y="4161176"/>
            <a:ext cx="1792841" cy="68400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7055892" y="4881428"/>
            <a:ext cx="864000" cy="0"/>
          </a:xfrm>
          <a:prstGeom prst="line">
            <a:avLst/>
          </a:prstGeom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7615450" y="4623726"/>
            <a:ext cx="0" cy="5663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7317474" y="4589819"/>
            <a:ext cx="0" cy="5663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8190931" y="4881459"/>
            <a:ext cx="864000" cy="0"/>
          </a:xfrm>
          <a:prstGeom prst="line">
            <a:avLst/>
          </a:prstGeom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8750489" y="4623757"/>
            <a:ext cx="0" cy="5663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8452513" y="4589850"/>
            <a:ext cx="0" cy="5663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9323694" y="4867780"/>
            <a:ext cx="864000" cy="0"/>
          </a:xfrm>
          <a:prstGeom prst="line">
            <a:avLst/>
          </a:prstGeom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9883252" y="4610078"/>
            <a:ext cx="0" cy="5663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9585276" y="4576171"/>
            <a:ext cx="0" cy="56639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72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Band Theory</a:t>
            </a:r>
            <a:endParaRPr lang="en-IN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4017738" cy="555923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(b) Energy bands in solids:</a:t>
            </a:r>
            <a:endParaRPr lang="en-I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52554" y="929864"/>
            <a:ext cx="5396162" cy="423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400" dirty="0" smtClean="0">
                <a:solidFill>
                  <a:schemeClr val="tx1"/>
                </a:solidFill>
              </a:rPr>
              <a:t>The three important energy bands in solids.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40363" y="1638030"/>
            <a:ext cx="11687780" cy="22106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7063" indent="0">
              <a:buClr>
                <a:schemeClr val="tx1"/>
              </a:buClr>
              <a:buNone/>
            </a:pPr>
            <a:endParaRPr lang="en-IN" sz="2400" dirty="0" smtClean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6365" y="1611009"/>
            <a:ext cx="11933862" cy="2851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IN" dirty="0" smtClean="0"/>
              <a:t>Valence band:</a:t>
            </a:r>
          </a:p>
          <a:p>
            <a:pPr lvl="1">
              <a:lnSpc>
                <a:spcPct val="110000"/>
              </a:lnSpc>
            </a:pPr>
            <a:r>
              <a:rPr lang="en-IN" dirty="0" smtClean="0">
                <a:solidFill>
                  <a:schemeClr val="tx1"/>
                </a:solidFill>
              </a:rPr>
              <a:t>“The energy band formed by grouping the energy levels of valence electrons is called</a:t>
            </a:r>
          </a:p>
          <a:p>
            <a:pPr marL="982663" lvl="1" indent="0">
              <a:lnSpc>
                <a:spcPct val="110000"/>
              </a:lnSpc>
              <a:buNone/>
            </a:pPr>
            <a:r>
              <a:rPr lang="en-IN" dirty="0" smtClean="0">
                <a:solidFill>
                  <a:schemeClr val="tx1"/>
                </a:solidFill>
              </a:rPr>
              <a:t>valence band”.</a:t>
            </a:r>
          </a:p>
          <a:p>
            <a:pPr lvl="1">
              <a:lnSpc>
                <a:spcPct val="110000"/>
              </a:lnSpc>
            </a:pPr>
            <a:r>
              <a:rPr lang="en-IN" dirty="0" smtClean="0">
                <a:solidFill>
                  <a:schemeClr val="tx1"/>
                </a:solidFill>
              </a:rPr>
              <a:t>Electrons in valence band have lower energy than electrons in conduction band.</a:t>
            </a:r>
          </a:p>
          <a:p>
            <a:pPr lvl="1">
              <a:lnSpc>
                <a:spcPct val="110000"/>
              </a:lnSpc>
            </a:pPr>
            <a:r>
              <a:rPr lang="en-IN" dirty="0" smtClean="0">
                <a:solidFill>
                  <a:schemeClr val="tx1"/>
                </a:solidFill>
              </a:rPr>
              <a:t>The electrons in valence band are loosely bound to nucleus of atom, they can be moved to </a:t>
            </a:r>
          </a:p>
          <a:p>
            <a:pPr marL="804863" lvl="1" indent="0">
              <a:lnSpc>
                <a:spcPct val="110000"/>
              </a:lnSpc>
              <a:buNone/>
            </a:pPr>
            <a:r>
              <a:rPr lang="en-IN" dirty="0" smtClean="0">
                <a:solidFill>
                  <a:schemeClr val="tx1"/>
                </a:solidFill>
              </a:rPr>
              <a:t>conduction band by applying energy.  </a:t>
            </a:r>
            <a:endParaRPr lang="en-IN" dirty="0"/>
          </a:p>
        </p:txBody>
      </p:sp>
      <p:grpSp>
        <p:nvGrpSpPr>
          <p:cNvPr id="13" name="Group 12"/>
          <p:cNvGrpSpPr/>
          <p:nvPr/>
        </p:nvGrpSpPr>
        <p:grpSpPr>
          <a:xfrm>
            <a:off x="6355228" y="4654462"/>
            <a:ext cx="1701423" cy="1657066"/>
            <a:chOff x="10040796" y="1573185"/>
            <a:chExt cx="1701423" cy="1657066"/>
          </a:xfrm>
        </p:grpSpPr>
        <p:sp>
          <p:nvSpPr>
            <p:cNvPr id="14" name="Oval 13"/>
            <p:cNvSpPr/>
            <p:nvPr/>
          </p:nvSpPr>
          <p:spPr>
            <a:xfrm>
              <a:off x="10040796" y="1573185"/>
              <a:ext cx="1701423" cy="1657066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10370617" y="1957597"/>
              <a:ext cx="1030409" cy="931460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0714087" y="2232827"/>
              <a:ext cx="332098" cy="328683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7" name="Plus 16"/>
            <p:cNvSpPr/>
            <p:nvPr/>
          </p:nvSpPr>
          <p:spPr>
            <a:xfrm>
              <a:off x="10714087" y="2219179"/>
              <a:ext cx="345746" cy="342331"/>
            </a:xfrm>
            <a:prstGeom prst="math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973343" y="4384835"/>
            <a:ext cx="412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e</a:t>
            </a:r>
            <a:r>
              <a:rPr lang="en-US" sz="2800" baseline="30000" dirty="0" smtClean="0">
                <a:latin typeface="+mj-lt"/>
              </a:rPr>
              <a:t>-</a:t>
            </a:r>
            <a:endParaRPr lang="en-US" sz="2800" baseline="30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210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24 C 0.0388 -0.00024 0.07018 0.05416 0.07018 0.12106 C 0.07018 0.18796 0.0388 0.24259 0.00026 0.24259 C -0.03828 0.24259 -0.0694 0.18796 -0.0694 0.12106 C -0.0694 0.05416 -0.03828 -0.00024 0.00026 -0.00024 Z " pathEditMode="relative" rAng="0" ptsTypes="AAAAA">
                                      <p:cBhvr>
                                        <p:cTn id="4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  <p:bldP spid="7" grpId="0" uiExpand="1" build="p"/>
      <p:bldP spid="18" grpId="0"/>
      <p:bldP spid="18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Band Theory</a:t>
            </a:r>
            <a:endParaRPr lang="en-IN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40363" y="1638030"/>
            <a:ext cx="11687780" cy="22106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7063" indent="0">
              <a:buClr>
                <a:schemeClr val="tx1"/>
              </a:buClr>
              <a:buNone/>
            </a:pPr>
            <a:endParaRPr lang="en-IN" sz="2400" dirty="0" smtClean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7322" y="711201"/>
            <a:ext cx="11933862" cy="26461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IN" dirty="0" smtClean="0"/>
              <a:t>Forbidden band:</a:t>
            </a:r>
          </a:p>
          <a:p>
            <a:pPr lvl="1" algn="l">
              <a:lnSpc>
                <a:spcPct val="120000"/>
              </a:lnSpc>
            </a:pPr>
            <a:r>
              <a:rPr lang="en-IN" dirty="0" smtClean="0">
                <a:solidFill>
                  <a:schemeClr val="tx1"/>
                </a:solidFill>
              </a:rPr>
              <a:t>“The energy gap that is present between the valence band and conduction band by </a:t>
            </a:r>
          </a:p>
          <a:p>
            <a:pPr marL="982663" lvl="1" indent="0" algn="l">
              <a:lnSpc>
                <a:spcPct val="120000"/>
              </a:lnSpc>
              <a:buNone/>
            </a:pPr>
            <a:r>
              <a:rPr lang="en-IN" dirty="0" smtClean="0">
                <a:solidFill>
                  <a:schemeClr val="tx1"/>
                </a:solidFill>
              </a:rPr>
              <a:t>separating the two energy band is called the forbidden band or forbidden gap.”</a:t>
            </a:r>
          </a:p>
          <a:p>
            <a:pPr lvl="1">
              <a:lnSpc>
                <a:spcPct val="120000"/>
              </a:lnSpc>
            </a:pPr>
            <a:r>
              <a:rPr lang="en-IN" dirty="0" smtClean="0">
                <a:solidFill>
                  <a:schemeClr val="tx1"/>
                </a:solidFill>
              </a:rPr>
              <a:t>Electrons can’t stay in this band as there is no allowed energy state in this gap.</a:t>
            </a:r>
          </a:p>
          <a:p>
            <a:pPr lvl="1">
              <a:lnSpc>
                <a:spcPct val="120000"/>
              </a:lnSpc>
            </a:pPr>
            <a:r>
              <a:rPr lang="en-IN" dirty="0" smtClean="0">
                <a:solidFill>
                  <a:schemeClr val="tx1"/>
                </a:solidFill>
              </a:rPr>
              <a:t>The energy associated with the forbidden gap is called the bandgap energy.</a:t>
            </a:r>
            <a:endParaRPr lang="en-IN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29069" y="3288649"/>
            <a:ext cx="11933862" cy="3289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IN" dirty="0" smtClean="0"/>
              <a:t>Conduction band:</a:t>
            </a:r>
          </a:p>
          <a:p>
            <a:pPr lvl="1" algn="l">
              <a:lnSpc>
                <a:spcPct val="100000"/>
              </a:lnSpc>
            </a:pPr>
            <a:r>
              <a:rPr lang="en-IN" dirty="0" smtClean="0">
                <a:solidFill>
                  <a:schemeClr val="tx1"/>
                </a:solidFill>
              </a:rPr>
              <a:t>“The energy gap or band formed by grouping the energy levels of free electrons is called </a:t>
            </a:r>
          </a:p>
          <a:p>
            <a:pPr marL="982663" lvl="1" indent="0" algn="l">
              <a:lnSpc>
                <a:spcPct val="100000"/>
              </a:lnSpc>
              <a:buNone/>
            </a:pPr>
            <a:r>
              <a:rPr lang="en-IN" dirty="0" smtClean="0">
                <a:solidFill>
                  <a:schemeClr val="tx1"/>
                </a:solidFill>
              </a:rPr>
              <a:t>conduction band.”</a:t>
            </a:r>
          </a:p>
          <a:p>
            <a:pPr lvl="1" algn="l">
              <a:lnSpc>
                <a:spcPct val="100000"/>
              </a:lnSpc>
            </a:pPr>
            <a:r>
              <a:rPr lang="en-IN" dirty="0" smtClean="0">
                <a:solidFill>
                  <a:schemeClr val="tx1"/>
                </a:solidFill>
              </a:rPr>
              <a:t>It is the uppermost band with free electrons, electrons have higher energy than electron is </a:t>
            </a:r>
          </a:p>
          <a:p>
            <a:pPr marL="804863" lvl="1" indent="0" algn="l">
              <a:lnSpc>
                <a:spcPct val="100000"/>
              </a:lnSpc>
              <a:buNone/>
            </a:pPr>
            <a:r>
              <a:rPr lang="en-IN" dirty="0" smtClean="0">
                <a:solidFill>
                  <a:schemeClr val="tx1"/>
                </a:solidFill>
              </a:rPr>
              <a:t>valence band.</a:t>
            </a:r>
            <a:endParaRPr lang="en-IN" dirty="0">
              <a:solidFill>
                <a:schemeClr val="tx1"/>
              </a:solidFill>
            </a:endParaRPr>
          </a:p>
          <a:p>
            <a:pPr lvl="1" algn="l">
              <a:lnSpc>
                <a:spcPct val="100000"/>
              </a:lnSpc>
            </a:pPr>
            <a:r>
              <a:rPr lang="en-IN" dirty="0" smtClean="0">
                <a:solidFill>
                  <a:schemeClr val="tx1"/>
                </a:solidFill>
              </a:rPr>
              <a:t>The band is completely empty for insulators and partially filled for conductors.</a:t>
            </a:r>
          </a:p>
          <a:p>
            <a:pPr lvl="1" algn="l">
              <a:lnSpc>
                <a:spcPct val="100000"/>
              </a:lnSpc>
            </a:pPr>
            <a:r>
              <a:rPr lang="en-IN" dirty="0" smtClean="0">
                <a:solidFill>
                  <a:schemeClr val="tx1"/>
                </a:solidFill>
              </a:rPr>
              <a:t>The conduction band electrons are not bound to the nucleus of atom.</a:t>
            </a:r>
          </a:p>
          <a:p>
            <a:pPr marL="804863" lvl="1" indent="0" algn="l">
              <a:lnSpc>
                <a:spcPct val="1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425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0C0C0">
              <a:alpha val="50000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Free electron theory</a:t>
            </a:r>
          </a:p>
        </p:txBody>
      </p:sp>
      <p:pic>
        <p:nvPicPr>
          <p:cNvPr id="3" name="giph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7278" y="917458"/>
            <a:ext cx="6697444" cy="50230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060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6667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Band Theory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48049" y="4879636"/>
            <a:ext cx="2743200" cy="9144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Valence band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8049" y="1674527"/>
            <a:ext cx="2743200" cy="9144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Conduction band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971884" y="4164484"/>
            <a:ext cx="0" cy="5486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971884" y="2854296"/>
            <a:ext cx="0" cy="5486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28458" y="3516971"/>
            <a:ext cx="2382383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/>
          <a:p>
            <a:pPr algn="ctr"/>
            <a:r>
              <a:rPr lang="en-US" sz="2800" dirty="0" smtClean="0">
                <a:solidFill>
                  <a:srgbClr val="0C0F50"/>
                </a:solidFill>
              </a:rPr>
              <a:t>Forbidden band</a:t>
            </a:r>
            <a:endParaRPr lang="en-US" sz="2800" dirty="0">
              <a:solidFill>
                <a:srgbClr val="0C0F5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24748" y="3502683"/>
            <a:ext cx="3017520" cy="9144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Valence band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24748" y="2603215"/>
            <a:ext cx="3017520" cy="9144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Conduction band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01449" y="4249075"/>
            <a:ext cx="2743200" cy="9144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Valence band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801449" y="2307959"/>
            <a:ext cx="2743200" cy="9144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Conduction band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125284" y="3968751"/>
            <a:ext cx="0" cy="2743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0125284" y="3274091"/>
            <a:ext cx="0" cy="2743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9137349" y="3531259"/>
            <a:ext cx="2071401" cy="46166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/>
          <a:p>
            <a:pPr algn="ctr"/>
            <a:r>
              <a:rPr lang="en-US" sz="2400" dirty="0" smtClean="0">
                <a:solidFill>
                  <a:srgbClr val="0C0F50"/>
                </a:solidFill>
              </a:rPr>
              <a:t>Forbidden band</a:t>
            </a:r>
            <a:endParaRPr lang="en-US" sz="2400" dirty="0">
              <a:solidFill>
                <a:srgbClr val="0C0F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4748" y="3375640"/>
            <a:ext cx="3017520" cy="268312"/>
          </a:xfrm>
          <a:prstGeom prst="rect">
            <a:avLst/>
          </a:prstGeom>
          <a:solidFill>
            <a:schemeClr val="accent5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747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9" grpId="0"/>
      <p:bldP spid="13" grpId="0" animBg="1"/>
      <p:bldP spid="14" grpId="0" animBg="1"/>
      <p:bldP spid="16" grpId="0" animBg="1"/>
      <p:bldP spid="17" grpId="0" animBg="1"/>
      <p:bldP spid="20" grpId="0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1064525" y="1678674"/>
            <a:ext cx="9962866" cy="4121625"/>
          </a:xfrm>
          <a:prstGeom prst="horizontalScroll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5400" b="1" dirty="0">
                <a:solidFill>
                  <a:srgbClr val="002060"/>
                </a:solidFill>
                <a:cs typeface="Times New Roman" panose="02020603050405020304" pitchFamily="18" charset="0"/>
              </a:rPr>
              <a:t>Types of electronic materials: conductor, Insulators, and</a:t>
            </a:r>
          </a:p>
          <a:p>
            <a:pPr lvl="0" algn="ctr"/>
            <a:r>
              <a:rPr lang="en-US" sz="5400" b="1" dirty="0">
                <a:solidFill>
                  <a:srgbClr val="002060"/>
                </a:solidFill>
                <a:cs typeface="Times New Roman" panose="02020603050405020304" pitchFamily="18" charset="0"/>
              </a:rPr>
              <a:t>	semiconductors</a:t>
            </a:r>
          </a:p>
        </p:txBody>
      </p:sp>
    </p:spTree>
    <p:extLst>
      <p:ext uri="{BB962C8B-B14F-4D97-AF65-F5344CB8AC3E}">
        <p14:creationId xmlns:p14="http://schemas.microsoft.com/office/powerpoint/2010/main" val="356448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  <a:cs typeface="Times New Roman" panose="02020603050405020304" pitchFamily="18" charset="0"/>
              </a:rPr>
              <a:t>Types of electronic materials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48049" y="5316367"/>
            <a:ext cx="2743200" cy="914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Valence band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8049" y="2111258"/>
            <a:ext cx="2743200" cy="914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Conduction band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971884" y="4601215"/>
            <a:ext cx="0" cy="5486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971884" y="3291027"/>
            <a:ext cx="0" cy="5486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915820" y="3953702"/>
            <a:ext cx="2207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srgbClr val="0C0F50"/>
                </a:solidFill>
              </a:rPr>
              <a:t>Forbidden gap</a:t>
            </a:r>
            <a:endParaRPr lang="en-US" sz="2800" dirty="0">
              <a:solidFill>
                <a:srgbClr val="0C0F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8088" y="865928"/>
            <a:ext cx="2103120" cy="640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Insulators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06689" y="875256"/>
            <a:ext cx="2103120" cy="5847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Metals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24748" y="3939414"/>
            <a:ext cx="3017520" cy="914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chemeClr val="tx1"/>
                </a:solidFill>
              </a:rPr>
              <a:t>Valence band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24748" y="3039946"/>
            <a:ext cx="3017520" cy="914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 smtClean="0">
                <a:solidFill>
                  <a:schemeClr val="tx1"/>
                </a:solidFill>
              </a:rPr>
              <a:t>Conduction band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566357" y="875256"/>
            <a:ext cx="3213381" cy="5847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Semi-conductors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01449" y="4685806"/>
            <a:ext cx="2743200" cy="914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Valence band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801449" y="2744690"/>
            <a:ext cx="2743200" cy="914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Conduction band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125284" y="4405482"/>
            <a:ext cx="0" cy="2743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0125284" y="3710822"/>
            <a:ext cx="0" cy="2743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9211888" y="3967990"/>
            <a:ext cx="19223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solidFill>
                  <a:srgbClr val="0C0F50"/>
                </a:solidFill>
              </a:rPr>
              <a:t>Forbidden gap</a:t>
            </a:r>
            <a:endParaRPr lang="en-US" sz="2400" dirty="0">
              <a:solidFill>
                <a:srgbClr val="0C0F5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87655" y="5481179"/>
            <a:ext cx="528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</a:t>
            </a:r>
            <a:r>
              <a:rPr lang="en-US" sz="3200" b="1" baseline="30000" dirty="0" smtClean="0">
                <a:solidFill>
                  <a:srgbClr val="FF0000"/>
                </a:solidFill>
              </a:rPr>
              <a:t>-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22" name="Left Arrow 21"/>
          <p:cNvSpPr/>
          <p:nvPr/>
        </p:nvSpPr>
        <p:spPr>
          <a:xfrm>
            <a:off x="4146199" y="5663671"/>
            <a:ext cx="548640" cy="274320"/>
          </a:xfrm>
          <a:prstGeom prst="leftArrow">
            <a:avLst/>
          </a:prstGeom>
          <a:solidFill>
            <a:srgbClr val="301B92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24748" y="5537250"/>
            <a:ext cx="408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C0F50"/>
                </a:solidFill>
              </a:rPr>
              <a:t>Lower energy state electron</a:t>
            </a:r>
            <a:endParaRPr lang="en-US" sz="2800" dirty="0">
              <a:solidFill>
                <a:srgbClr val="0C0F5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83378" y="4090514"/>
            <a:ext cx="528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</a:t>
            </a:r>
            <a:r>
              <a:rPr lang="en-US" sz="3200" b="1" baseline="30000" dirty="0" smtClean="0">
                <a:solidFill>
                  <a:srgbClr val="FF0000"/>
                </a:solidFill>
              </a:rPr>
              <a:t>-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603789" y="4847714"/>
            <a:ext cx="528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</a:t>
            </a:r>
            <a:r>
              <a:rPr lang="en-US" sz="3200" b="1" baseline="30000" dirty="0" smtClean="0">
                <a:solidFill>
                  <a:srgbClr val="FF0000"/>
                </a:solidFill>
              </a:rPr>
              <a:t>-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3252067" y="3396972"/>
            <a:ext cx="1189220" cy="0"/>
          </a:xfrm>
          <a:prstGeom prst="line">
            <a:avLst/>
          </a:prstGeom>
          <a:ln w="57150"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68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4" presetClass="path" presetSubtype="0" repeatCount="indefinite" accel="16000" decel="16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81481E-6 L 4.58333E-6 -0.32199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0" presetClass="path" presetSubtype="0" repeatCount="indefinite" accel="10000" decel="1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2.29167E-6 -2.96296E-6 L 2.29167E-6 -0.14167 L 2.29167E-6 -2.96296E-6 Z " pathEditMode="relative" ptsTypes="AAAA">
                                      <p:cBhvr>
                                        <p:cTn id="120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64" presetClass="path" presetSubtype="0" repeatCount="indefinite" accel="17000" decel="17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3.33333E-6 -0.27639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9" grpId="0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/>
      <p:bldP spid="21" grpId="0"/>
      <p:bldP spid="21" grpId="1"/>
      <p:bldP spid="22" grpId="0" animBg="1"/>
      <p:bldP spid="22" grpId="1" animBg="1"/>
      <p:bldP spid="23" grpId="0"/>
      <p:bldP spid="23" grpId="1"/>
      <p:bldP spid="24" grpId="0"/>
      <p:bldP spid="24" grpId="1"/>
      <p:bldP spid="25" grpId="0"/>
      <p:bldP spid="25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585646" y="5071298"/>
            <a:ext cx="2051436" cy="33187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  <a:tint val="66000"/>
                  <a:satMod val="160000"/>
                </a:schemeClr>
              </a:gs>
              <a:gs pos="50000">
                <a:schemeClr val="accent5">
                  <a:lumMod val="50000"/>
                  <a:tint val="44500"/>
                  <a:satMod val="160000"/>
                </a:schemeClr>
              </a:gs>
              <a:gs pos="100000">
                <a:schemeClr val="accent5">
                  <a:lumMod val="5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5585646" y="5401188"/>
            <a:ext cx="2051436" cy="68974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5585646" y="4377605"/>
            <a:ext cx="2051436" cy="6897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cs typeface="Times New Roman" panose="02020603050405020304" pitchFamily="18" charset="0"/>
              </a:rPr>
              <a:t>Types of electronic materials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7322" y="711200"/>
            <a:ext cx="11933862" cy="36560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IN" dirty="0" smtClean="0"/>
              <a:t>Conductors:</a:t>
            </a:r>
          </a:p>
          <a:p>
            <a:pPr lvl="1" algn="l">
              <a:lnSpc>
                <a:spcPct val="120000"/>
              </a:lnSpc>
            </a:pPr>
            <a:r>
              <a:rPr lang="en-IN" dirty="0" smtClean="0">
                <a:solidFill>
                  <a:schemeClr val="tx1"/>
                </a:solidFill>
              </a:rPr>
              <a:t>“ The materials which easily allow the flow of electric current are called conductors.”</a:t>
            </a:r>
          </a:p>
          <a:p>
            <a:pPr lvl="2" algn="l">
              <a:lnSpc>
                <a:spcPct val="120000"/>
              </a:lnSpc>
            </a:pPr>
            <a:r>
              <a:rPr lang="en-IN" sz="2400" dirty="0" smtClean="0">
                <a:solidFill>
                  <a:schemeClr val="tx1"/>
                </a:solidFill>
              </a:rPr>
              <a:t>e.g. Copper, iron, silver, etc.</a:t>
            </a:r>
          </a:p>
          <a:p>
            <a:pPr lvl="1">
              <a:lnSpc>
                <a:spcPct val="120000"/>
              </a:lnSpc>
            </a:pPr>
            <a:r>
              <a:rPr lang="en-IN" dirty="0" smtClean="0">
                <a:solidFill>
                  <a:schemeClr val="tx1"/>
                </a:solidFill>
              </a:rPr>
              <a:t>The resistivity is of an order of 10</a:t>
            </a:r>
            <a:r>
              <a:rPr lang="en-IN" baseline="30000" dirty="0" smtClean="0">
                <a:solidFill>
                  <a:schemeClr val="tx1"/>
                </a:solidFill>
              </a:rPr>
              <a:t>-9</a:t>
            </a:r>
            <a:r>
              <a:rPr lang="en-IN" dirty="0" smtClean="0">
                <a:solidFill>
                  <a:schemeClr val="tx1"/>
                </a:solidFill>
              </a:rPr>
              <a:t> </a:t>
            </a:r>
            <a:r>
              <a:rPr lang="el-GR" dirty="0" smtClean="0">
                <a:solidFill>
                  <a:schemeClr val="tx1"/>
                </a:solidFill>
              </a:rPr>
              <a:t>Ω</a:t>
            </a:r>
            <a:r>
              <a:rPr lang="en-IN" dirty="0" smtClean="0">
                <a:solidFill>
                  <a:schemeClr val="tx1"/>
                </a:solidFill>
              </a:rPr>
              <a:t>m at room temperature.</a:t>
            </a:r>
          </a:p>
          <a:p>
            <a:pPr lvl="1">
              <a:lnSpc>
                <a:spcPct val="120000"/>
              </a:lnSpc>
            </a:pPr>
            <a:r>
              <a:rPr lang="en-IN" dirty="0" smtClean="0">
                <a:solidFill>
                  <a:schemeClr val="tx1"/>
                </a:solidFill>
              </a:rPr>
              <a:t>In a conductor, the conduction and valence band overlap each other as shown in figure.</a:t>
            </a:r>
          </a:p>
          <a:p>
            <a:pPr lvl="1">
              <a:lnSpc>
                <a:spcPct val="120000"/>
              </a:lnSpc>
            </a:pPr>
            <a:r>
              <a:rPr lang="en-IN" dirty="0" smtClean="0">
                <a:solidFill>
                  <a:schemeClr val="tx1"/>
                </a:solidFill>
              </a:rPr>
              <a:t>A small amount of energy provides enough energy for valence band electrons to move in </a:t>
            </a:r>
          </a:p>
          <a:p>
            <a:pPr marL="804863" lvl="1" indent="0">
              <a:lnSpc>
                <a:spcPct val="120000"/>
              </a:lnSpc>
              <a:buNone/>
            </a:pPr>
            <a:r>
              <a:rPr lang="en-IN" dirty="0" smtClean="0">
                <a:solidFill>
                  <a:schemeClr val="tx1"/>
                </a:solidFill>
              </a:rPr>
              <a:t>conduction band.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564458" y="3944203"/>
            <a:ext cx="3366874" cy="2442950"/>
            <a:chOff x="4064590" y="4162567"/>
            <a:chExt cx="2556968" cy="2142699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4064590" y="6291319"/>
              <a:ext cx="2556968" cy="0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4080681" y="4162567"/>
              <a:ext cx="0" cy="2142699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5647524" y="4549183"/>
            <a:ext cx="1937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Conduction band</a:t>
            </a:r>
            <a:endParaRPr lang="en-IN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828410" y="5547000"/>
            <a:ext cx="1565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Valence band</a:t>
            </a:r>
            <a:endParaRPr lang="en-IN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04371" y="5091753"/>
            <a:ext cx="1213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/>
              <a:t>Overlapping</a:t>
            </a:r>
            <a:endParaRPr lang="en-IN" sz="1600" b="1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4198104" y="4934845"/>
            <a:ext cx="1992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Energy (eV) →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92444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4" grpId="0" animBg="1"/>
      <p:bldP spid="6" grpId="0" uiExpand="1" build="p"/>
      <p:bldP spid="17" grpId="0"/>
      <p:bldP spid="18" grpId="0"/>
      <p:bldP spid="19" grpId="0"/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970292" y="3979547"/>
            <a:ext cx="2051436" cy="68974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8970292" y="2300868"/>
            <a:ext cx="2051436" cy="6897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cs typeface="Times New Roman" panose="02020603050405020304" pitchFamily="18" charset="0"/>
              </a:rPr>
              <a:t>Types of electronic materials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7322" y="711200"/>
            <a:ext cx="8419510" cy="5293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IN" dirty="0" smtClean="0"/>
              <a:t>Insulators:</a:t>
            </a:r>
          </a:p>
          <a:p>
            <a:pPr lvl="1" algn="l">
              <a:lnSpc>
                <a:spcPct val="120000"/>
              </a:lnSpc>
            </a:pPr>
            <a:r>
              <a:rPr lang="en-IN" dirty="0" smtClean="0">
                <a:solidFill>
                  <a:schemeClr val="tx1"/>
                </a:solidFill>
              </a:rPr>
              <a:t>“ The materials which do not allow the flow of electric current </a:t>
            </a:r>
          </a:p>
          <a:p>
            <a:pPr marL="982663" lvl="1" indent="0" algn="l">
              <a:lnSpc>
                <a:spcPct val="120000"/>
              </a:lnSpc>
              <a:buNone/>
            </a:pPr>
            <a:r>
              <a:rPr lang="en-IN" dirty="0" smtClean="0">
                <a:solidFill>
                  <a:schemeClr val="tx1"/>
                </a:solidFill>
              </a:rPr>
              <a:t>through them are called insulators.”</a:t>
            </a:r>
          </a:p>
          <a:p>
            <a:pPr lvl="1" algn="l">
              <a:lnSpc>
                <a:spcPct val="120000"/>
              </a:lnSpc>
            </a:pPr>
            <a:r>
              <a:rPr lang="en-IN" dirty="0" smtClean="0">
                <a:solidFill>
                  <a:schemeClr val="tx1"/>
                </a:solidFill>
              </a:rPr>
              <a:t>The valence band is completely filled with electrons. The </a:t>
            </a:r>
          </a:p>
          <a:p>
            <a:pPr marL="804863" lvl="1" indent="0" algn="l">
              <a:lnSpc>
                <a:spcPct val="120000"/>
              </a:lnSpc>
              <a:buNone/>
            </a:pPr>
            <a:r>
              <a:rPr lang="en-IN" dirty="0" smtClean="0">
                <a:solidFill>
                  <a:schemeClr val="tx1"/>
                </a:solidFill>
              </a:rPr>
              <a:t>forbidden energy gap is grater than 5 eV.</a:t>
            </a:r>
          </a:p>
          <a:p>
            <a:pPr lvl="1" algn="l">
              <a:lnSpc>
                <a:spcPct val="120000"/>
              </a:lnSpc>
            </a:pPr>
            <a:r>
              <a:rPr lang="en-IN" dirty="0" smtClean="0">
                <a:solidFill>
                  <a:schemeClr val="tx1"/>
                </a:solidFill>
              </a:rPr>
              <a:t>The electrons in valence band can’t move to conduction as </a:t>
            </a:r>
          </a:p>
          <a:p>
            <a:pPr marL="804863" lvl="1" indent="0" algn="l">
              <a:lnSpc>
                <a:spcPct val="120000"/>
              </a:lnSpc>
              <a:buNone/>
            </a:pPr>
            <a:r>
              <a:rPr lang="en-IN" dirty="0" smtClean="0">
                <a:solidFill>
                  <a:schemeClr val="tx1"/>
                </a:solidFill>
              </a:rPr>
              <a:t>they are locked up between the atoms.</a:t>
            </a:r>
          </a:p>
          <a:p>
            <a:pPr lvl="1" algn="l">
              <a:lnSpc>
                <a:spcPct val="120000"/>
              </a:lnSpc>
            </a:pPr>
            <a:r>
              <a:rPr lang="en-IN" dirty="0" smtClean="0">
                <a:solidFill>
                  <a:schemeClr val="tx1"/>
                </a:solidFill>
              </a:rPr>
              <a:t>It requires large amount of external energy to move the </a:t>
            </a:r>
          </a:p>
          <a:p>
            <a:pPr marL="804863" lvl="1" indent="0" algn="l">
              <a:lnSpc>
                <a:spcPct val="120000"/>
              </a:lnSpc>
              <a:buNone/>
            </a:pPr>
            <a:r>
              <a:rPr lang="en-IN" dirty="0" smtClean="0">
                <a:solidFill>
                  <a:schemeClr val="tx1"/>
                </a:solidFill>
              </a:rPr>
              <a:t>electrons to conduction band.</a:t>
            </a:r>
          </a:p>
          <a:p>
            <a:pPr lvl="1" algn="l">
              <a:lnSpc>
                <a:spcPct val="120000"/>
              </a:lnSpc>
            </a:pPr>
            <a:r>
              <a:rPr lang="en-IN" dirty="0" smtClean="0">
                <a:solidFill>
                  <a:schemeClr val="tx1"/>
                </a:solidFill>
              </a:rPr>
              <a:t>The resistivity is of approx. 10</a:t>
            </a:r>
            <a:r>
              <a:rPr lang="en-IN" baseline="30000" dirty="0" smtClean="0">
                <a:solidFill>
                  <a:schemeClr val="tx1"/>
                </a:solidFill>
              </a:rPr>
              <a:t>3</a:t>
            </a:r>
            <a:r>
              <a:rPr lang="en-IN" dirty="0" smtClean="0">
                <a:solidFill>
                  <a:schemeClr val="tx1"/>
                </a:solidFill>
              </a:rPr>
              <a:t> to 10</a:t>
            </a:r>
            <a:r>
              <a:rPr lang="en-IN" baseline="30000" dirty="0" smtClean="0">
                <a:solidFill>
                  <a:schemeClr val="tx1"/>
                </a:solidFill>
              </a:rPr>
              <a:t>17</a:t>
            </a:r>
            <a:r>
              <a:rPr lang="en-IN" dirty="0" smtClean="0">
                <a:solidFill>
                  <a:schemeClr val="tx1"/>
                </a:solidFill>
              </a:rPr>
              <a:t> </a:t>
            </a:r>
            <a:r>
              <a:rPr lang="el-GR" dirty="0" smtClean="0">
                <a:solidFill>
                  <a:schemeClr val="tx1"/>
                </a:solidFill>
              </a:rPr>
              <a:t>Ω</a:t>
            </a:r>
            <a:r>
              <a:rPr lang="en-IN" dirty="0" smtClean="0">
                <a:solidFill>
                  <a:schemeClr val="tx1"/>
                </a:solidFill>
              </a:rPr>
              <a:t>m at room temp.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949104" y="1764352"/>
            <a:ext cx="2979040" cy="3187511"/>
            <a:chOff x="4064590" y="4162567"/>
            <a:chExt cx="2556968" cy="2142699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4064590" y="6291319"/>
              <a:ext cx="2556968" cy="0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4080681" y="4162567"/>
              <a:ext cx="0" cy="2142699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032170" y="2472446"/>
            <a:ext cx="1937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Conduction band</a:t>
            </a:r>
            <a:endParaRPr lang="en-IN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9213056" y="4125359"/>
            <a:ext cx="1565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Valence band</a:t>
            </a:r>
            <a:endParaRPr lang="en-IN" sz="2000" b="1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7582750" y="3322132"/>
            <a:ext cx="1992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Energy (eV) →</a:t>
            </a:r>
            <a:endParaRPr lang="en-IN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409156" y="3285026"/>
            <a:ext cx="1173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err="1" smtClean="0"/>
              <a:t>E</a:t>
            </a:r>
            <a:r>
              <a:rPr lang="en-IN" sz="2000" b="1" baseline="-25000" dirty="0" err="1" smtClean="0"/>
              <a:t>g</a:t>
            </a:r>
            <a:r>
              <a:rPr lang="en-IN" sz="2000" b="1" dirty="0" smtClean="0"/>
              <a:t> &gt; 5 eV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25886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6" grpId="0" uiExpand="1" build="p"/>
      <p:bldP spid="17" grpId="0"/>
      <p:bldP spid="18" grpId="0"/>
      <p:bldP spid="20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488906" y="4037653"/>
            <a:ext cx="2051436" cy="68974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9488906" y="2809352"/>
            <a:ext cx="2051436" cy="6897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cs typeface="Times New Roman" panose="02020603050405020304" pitchFamily="18" charset="0"/>
              </a:rPr>
              <a:t>Types of electronic materials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306" y="639760"/>
            <a:ext cx="8849512" cy="5846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IN" dirty="0" smtClean="0"/>
              <a:t>Semi-conductors:</a:t>
            </a:r>
          </a:p>
          <a:p>
            <a:pPr lvl="1" algn="l">
              <a:lnSpc>
                <a:spcPct val="120000"/>
              </a:lnSpc>
            </a:pPr>
            <a:r>
              <a:rPr lang="en-IN" dirty="0" smtClean="0">
                <a:solidFill>
                  <a:schemeClr val="tx1"/>
                </a:solidFill>
              </a:rPr>
              <a:t>“The materials which have electrical conductivity between that of </a:t>
            </a:r>
          </a:p>
          <a:p>
            <a:pPr marL="900113" lvl="1" indent="0" algn="l">
              <a:lnSpc>
                <a:spcPct val="120000"/>
              </a:lnSpc>
              <a:buNone/>
            </a:pPr>
            <a:r>
              <a:rPr lang="en-IN" dirty="0" smtClean="0">
                <a:solidFill>
                  <a:schemeClr val="tx1"/>
                </a:solidFill>
              </a:rPr>
              <a:t>conductors and insulators are called semiconductors.”</a:t>
            </a:r>
          </a:p>
          <a:p>
            <a:pPr lvl="2" algn="l">
              <a:lnSpc>
                <a:spcPct val="120000"/>
              </a:lnSpc>
            </a:pPr>
            <a:r>
              <a:rPr lang="en-IN" dirty="0" smtClean="0">
                <a:solidFill>
                  <a:schemeClr val="tx1"/>
                </a:solidFill>
              </a:rPr>
              <a:t>e.g. Silicon, germanium</a:t>
            </a:r>
          </a:p>
          <a:p>
            <a:pPr lvl="1" algn="l">
              <a:lnSpc>
                <a:spcPct val="120000"/>
              </a:lnSpc>
            </a:pPr>
            <a:r>
              <a:rPr lang="en-IN" dirty="0" smtClean="0">
                <a:solidFill>
                  <a:schemeClr val="tx1"/>
                </a:solidFill>
              </a:rPr>
              <a:t>The forbidden gap in semiconductors is very small (approx. 1eV).</a:t>
            </a:r>
          </a:p>
          <a:p>
            <a:pPr lvl="1" algn="l">
              <a:lnSpc>
                <a:spcPct val="120000"/>
              </a:lnSpc>
            </a:pPr>
            <a:r>
              <a:rPr lang="en-IN" dirty="0" smtClean="0">
                <a:solidFill>
                  <a:schemeClr val="tx1"/>
                </a:solidFill>
              </a:rPr>
              <a:t>At low temp., valence band is completely filled with electrons and </a:t>
            </a:r>
          </a:p>
          <a:p>
            <a:pPr marL="800100" lvl="1" indent="0" algn="l">
              <a:lnSpc>
                <a:spcPct val="120000"/>
              </a:lnSpc>
              <a:buNone/>
            </a:pPr>
            <a:r>
              <a:rPr lang="en-IN" dirty="0" smtClean="0">
                <a:solidFill>
                  <a:schemeClr val="tx1"/>
                </a:solidFill>
              </a:rPr>
              <a:t>conduction band is completely empty as electrons don’t have </a:t>
            </a:r>
          </a:p>
          <a:p>
            <a:pPr marL="800100" lvl="1" indent="0" algn="l">
              <a:lnSpc>
                <a:spcPct val="120000"/>
              </a:lnSpc>
              <a:buNone/>
            </a:pPr>
            <a:r>
              <a:rPr lang="en-IN" dirty="0" smtClean="0">
                <a:solidFill>
                  <a:schemeClr val="tx1"/>
                </a:solidFill>
              </a:rPr>
              <a:t>sufficient energy to move in conduction band.</a:t>
            </a:r>
          </a:p>
          <a:p>
            <a:pPr lvl="1" algn="l">
              <a:lnSpc>
                <a:spcPct val="120000"/>
              </a:lnSpc>
            </a:pPr>
            <a:r>
              <a:rPr lang="en-IN" dirty="0" smtClean="0">
                <a:solidFill>
                  <a:schemeClr val="tx1"/>
                </a:solidFill>
              </a:rPr>
              <a:t>As temp. increases, electrons gain energy and move to </a:t>
            </a:r>
          </a:p>
          <a:p>
            <a:pPr marL="800100" lvl="1" indent="0" algn="l">
              <a:lnSpc>
                <a:spcPct val="120000"/>
              </a:lnSpc>
              <a:buNone/>
            </a:pPr>
            <a:r>
              <a:rPr lang="en-IN" dirty="0" smtClean="0">
                <a:solidFill>
                  <a:schemeClr val="tx1"/>
                </a:solidFill>
              </a:rPr>
              <a:t>conduction band.</a:t>
            </a:r>
          </a:p>
          <a:p>
            <a:pPr lvl="2" algn="l">
              <a:lnSpc>
                <a:spcPct val="120000"/>
              </a:lnSpc>
            </a:pPr>
            <a:r>
              <a:rPr lang="en-IN" dirty="0" smtClean="0">
                <a:solidFill>
                  <a:schemeClr val="tx1"/>
                </a:solidFill>
              </a:rPr>
              <a:t>Electrical conductivity increases with temperature.</a:t>
            </a:r>
            <a:r>
              <a:rPr lang="en-IN" sz="1800" dirty="0" smtClean="0">
                <a:solidFill>
                  <a:schemeClr val="tx1"/>
                </a:solidFill>
              </a:rPr>
              <a:t> </a:t>
            </a:r>
          </a:p>
          <a:p>
            <a:pPr lvl="1" algn="l">
              <a:lnSpc>
                <a:spcPct val="120000"/>
              </a:lnSpc>
            </a:pPr>
            <a:r>
              <a:rPr lang="en-IN" dirty="0" smtClean="0">
                <a:solidFill>
                  <a:schemeClr val="tx1"/>
                </a:solidFill>
              </a:rPr>
              <a:t>So, they have negative temperature coefficient of resistance.  </a:t>
            </a:r>
            <a:endParaRPr lang="en-IN" dirty="0">
              <a:solidFill>
                <a:schemeClr val="tx1"/>
              </a:solidFill>
            </a:endParaRPr>
          </a:p>
          <a:p>
            <a:pPr lvl="2" algn="l">
              <a:lnSpc>
                <a:spcPct val="120000"/>
              </a:lnSpc>
            </a:pP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467718" y="2040826"/>
            <a:ext cx="2610551" cy="3187511"/>
            <a:chOff x="4064590" y="4162567"/>
            <a:chExt cx="2556968" cy="2142699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4064590" y="6291319"/>
              <a:ext cx="2556968" cy="0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4080681" y="4162567"/>
              <a:ext cx="0" cy="2142699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550784" y="2980930"/>
            <a:ext cx="1937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Conduction band</a:t>
            </a:r>
            <a:endParaRPr lang="en-IN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9731670" y="4183465"/>
            <a:ext cx="1565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Valence band</a:t>
            </a:r>
            <a:endParaRPr lang="en-IN" sz="2000" b="1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8101364" y="3598606"/>
            <a:ext cx="1992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Energy (eV) →</a:t>
            </a:r>
            <a:endParaRPr lang="en-IN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927770" y="3561500"/>
            <a:ext cx="1173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err="1" smtClean="0"/>
              <a:t>E</a:t>
            </a:r>
            <a:r>
              <a:rPr lang="en-IN" sz="2000" b="1" baseline="-25000" dirty="0" err="1" smtClean="0"/>
              <a:t>g</a:t>
            </a:r>
            <a:r>
              <a:rPr lang="en-IN" sz="2000" b="1" dirty="0" smtClean="0"/>
              <a:t> ≈ 1 eV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89618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6" grpId="0" uiExpand="1" build="p"/>
      <p:bldP spid="17" grpId="0"/>
      <p:bldP spid="18" grpId="0"/>
      <p:bldP spid="20" grpId="0"/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1064525" y="1828800"/>
            <a:ext cx="9962866" cy="3411940"/>
          </a:xfrm>
          <a:prstGeom prst="horizontalScroll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5400" b="1" dirty="0">
                <a:solidFill>
                  <a:srgbClr val="002060"/>
                </a:solidFill>
                <a:cs typeface="Times New Roman" panose="02020603050405020304" pitchFamily="18" charset="0"/>
              </a:rPr>
              <a:t>Kronig – Penny Model</a:t>
            </a:r>
          </a:p>
        </p:txBody>
      </p:sp>
    </p:spTree>
    <p:extLst>
      <p:ext uri="{BB962C8B-B14F-4D97-AF65-F5344CB8AC3E}">
        <p14:creationId xmlns:p14="http://schemas.microsoft.com/office/powerpoint/2010/main" val="131402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/>
          <p:cNvCxnSpPr/>
          <p:nvPr/>
        </p:nvCxnSpPr>
        <p:spPr>
          <a:xfrm flipH="1" flipV="1">
            <a:off x="10158872" y="1362715"/>
            <a:ext cx="337783" cy="4768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Kroning Penney model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294" y="738494"/>
            <a:ext cx="9635321" cy="1454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IN" sz="2400" dirty="0" smtClean="0"/>
              <a:t>According to free electron theory:</a:t>
            </a:r>
          </a:p>
          <a:p>
            <a:pPr lvl="1">
              <a:lnSpc>
                <a:spcPct val="120000"/>
              </a:lnSpc>
            </a:pPr>
            <a:r>
              <a:rPr lang="en-IN" sz="2000" dirty="0">
                <a:solidFill>
                  <a:schemeClr val="tx1"/>
                </a:solidFill>
              </a:rPr>
              <a:t>Homogeneous distribution of potential (voltage) electrons in metal</a:t>
            </a:r>
            <a:r>
              <a:rPr lang="en-IN" sz="2000" dirty="0" smtClean="0">
                <a:solidFill>
                  <a:schemeClr val="tx1"/>
                </a:solidFill>
              </a:rPr>
              <a:t>.</a:t>
            </a:r>
          </a:p>
          <a:p>
            <a:pPr lvl="1">
              <a:lnSpc>
                <a:spcPct val="120000"/>
              </a:lnSpc>
            </a:pPr>
            <a:r>
              <a:rPr lang="en-IN" sz="2000" dirty="0">
                <a:solidFill>
                  <a:schemeClr val="tx1"/>
                </a:solidFill>
              </a:rPr>
              <a:t>But it doesn’t explain it for semiconductor and insulators</a:t>
            </a:r>
            <a:r>
              <a:rPr lang="en-IN" sz="2000" dirty="0" smtClean="0">
                <a:solidFill>
                  <a:schemeClr val="tx1"/>
                </a:solidFill>
              </a:rPr>
              <a:t>. </a:t>
            </a:r>
            <a:endParaRPr lang="en-IN" sz="2000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</a:pPr>
            <a:endParaRPr lang="en-IN" sz="2000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9394598" y="907210"/>
            <a:ext cx="2599120" cy="2231775"/>
            <a:chOff x="1164998" y="1575950"/>
            <a:chExt cx="2599120" cy="2231775"/>
          </a:xfrm>
        </p:grpSpPr>
        <p:sp>
          <p:nvSpPr>
            <p:cNvPr id="3" name="Rectangle 2"/>
            <p:cNvSpPr/>
            <p:nvPr/>
          </p:nvSpPr>
          <p:spPr>
            <a:xfrm>
              <a:off x="1173707" y="2142699"/>
              <a:ext cx="1978926" cy="166502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776483" y="1584659"/>
              <a:ext cx="1978926" cy="166502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" name="Straight Connector 6"/>
            <p:cNvCxnSpPr/>
            <p:nvPr/>
          </p:nvCxnSpPr>
          <p:spPr>
            <a:xfrm flipV="1">
              <a:off x="1164998" y="1575950"/>
              <a:ext cx="602776" cy="55804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3152633" y="1575950"/>
              <a:ext cx="602776" cy="55804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173707" y="3249685"/>
              <a:ext cx="602776" cy="55804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3161342" y="3249685"/>
              <a:ext cx="602776" cy="55804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10392770" y="1716250"/>
            <a:ext cx="53226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blipFill>
                  <a:blip r:embed="rId2"/>
                  <a:tile tx="0" ty="0" sx="100000" sy="100000" flip="none" algn="tl"/>
                </a:blipFill>
              </a:rPr>
              <a:t>e</a:t>
            </a:r>
            <a:r>
              <a:rPr lang="en-IN" sz="3600" b="1" baseline="30000" dirty="0" smtClean="0">
                <a:blipFill>
                  <a:blip r:embed="rId2"/>
                  <a:tile tx="0" ty="0" sx="100000" sy="100000" flip="none" algn="tl"/>
                </a:blipFill>
              </a:rPr>
              <a:t>-</a:t>
            </a:r>
            <a:endParaRPr lang="en-IN" b="1" baseline="30000" dirty="0">
              <a:blipFill>
                <a:blip r:embed="rId2"/>
                <a:tile tx="0" ty="0" sx="100000" sy="100000" flip="none" algn="tl"/>
              </a:blip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9844585" y="2193121"/>
            <a:ext cx="493594" cy="3389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840678" y="2269321"/>
            <a:ext cx="363940" cy="4048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0856793" y="1603910"/>
            <a:ext cx="413983" cy="3340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Multiply 30"/>
          <p:cNvSpPr/>
          <p:nvPr/>
        </p:nvSpPr>
        <p:spPr>
          <a:xfrm>
            <a:off x="8169742" y="1604942"/>
            <a:ext cx="1015720" cy="1176357"/>
          </a:xfrm>
          <a:prstGeom prst="mathMultiply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-1" y="2269320"/>
            <a:ext cx="8568713" cy="17840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IN" sz="2400" dirty="0" smtClean="0"/>
              <a:t>From Band theory:</a:t>
            </a:r>
          </a:p>
          <a:p>
            <a:pPr lvl="1">
              <a:lnSpc>
                <a:spcPct val="120000"/>
              </a:lnSpc>
            </a:pPr>
            <a:r>
              <a:rPr lang="en-IN" sz="2000" dirty="0" smtClean="0">
                <a:solidFill>
                  <a:schemeClr val="tx1"/>
                </a:solidFill>
              </a:rPr>
              <a:t>Bloch suggested that: Potential of electrons varies periodically with lattice.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Because inside the crystal, there is periodic arrangement positively charged </a:t>
            </a:r>
          </a:p>
          <a:p>
            <a:pPr marL="804863" lvl="1" indent="0">
              <a:lnSpc>
                <a:spcPct val="12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ions, through which the electrons move.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764844" y="3447393"/>
            <a:ext cx="3255852" cy="2126178"/>
            <a:chOff x="1160060" y="4104456"/>
            <a:chExt cx="3255852" cy="2126178"/>
          </a:xfrm>
        </p:grpSpPr>
        <p:sp>
          <p:nvSpPr>
            <p:cNvPr id="4" name="Oval 3"/>
            <p:cNvSpPr/>
            <p:nvPr/>
          </p:nvSpPr>
          <p:spPr>
            <a:xfrm>
              <a:off x="1160060" y="4107976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2113344" y="4104456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066628" y="4104456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019912" y="4104456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1160060" y="4971305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113344" y="4967785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3066628" y="4967785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019912" y="4967785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1160060" y="5834634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2113344" y="5831114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3066628" y="5831114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019912" y="5831114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>
          <a:xfrm flipV="1">
            <a:off x="9260758" y="3492305"/>
            <a:ext cx="2342148" cy="2047164"/>
          </a:xfrm>
          <a:prstGeom prst="line">
            <a:avLst/>
          </a:prstGeom>
          <a:ln w="28575"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9326955" y="5312056"/>
            <a:ext cx="180000" cy="180000"/>
          </a:xfrm>
          <a:prstGeom prst="ellipse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endParaRPr lang="en-I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258297" y="5022479"/>
            <a:ext cx="3398732" cy="399520"/>
            <a:chOff x="2625614" y="5176325"/>
            <a:chExt cx="3398732" cy="399520"/>
          </a:xfrm>
        </p:grpSpPr>
        <p:sp>
          <p:nvSpPr>
            <p:cNvPr id="38" name="Oval 37"/>
            <p:cNvSpPr/>
            <p:nvPr/>
          </p:nvSpPr>
          <p:spPr>
            <a:xfrm>
              <a:off x="2625614" y="5179845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650338" y="5176325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4632198" y="5176325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5628346" y="5176325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281487" y="4416297"/>
            <a:ext cx="518614" cy="461665"/>
            <a:chOff x="655093" y="4465392"/>
            <a:chExt cx="518614" cy="461665"/>
          </a:xfrm>
        </p:grpSpPr>
        <p:sp>
          <p:nvSpPr>
            <p:cNvPr id="9" name="Oval 8"/>
            <p:cNvSpPr/>
            <p:nvPr/>
          </p:nvSpPr>
          <p:spPr>
            <a:xfrm>
              <a:off x="655093" y="4517409"/>
              <a:ext cx="396000" cy="39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5093" y="4465392"/>
              <a:ext cx="5186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e</a:t>
              </a:r>
              <a:r>
                <a:rPr lang="en-US" sz="2400" b="1" baseline="30000" dirty="0" smtClean="0">
                  <a:solidFill>
                    <a:srgbClr val="FF0000"/>
                  </a:solidFill>
                </a:rPr>
                <a:t>-</a:t>
              </a:r>
              <a:endParaRPr lang="en-IN" sz="1400" b="1" baseline="30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280898" y="5788190"/>
            <a:ext cx="5586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</a:rPr>
              <a:t>Here, variation in potential can be observed.</a:t>
            </a:r>
            <a:endParaRPr lang="en-IN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03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0" presetClass="path" presetSubtype="0" repeatCount="indefinite" accel="5000" decel="5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0.16015 -0.25278 L 0.16015 -0.25254 L 0.16015 -0.25278 " pathEditMode="relative" rAng="0" ptsTypes="AAAA">
                                      <p:cBhvr>
                                        <p:cTn id="7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8" y="-1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0" presetClass="path" presetSubtype="0" repeatCount="indefinite" accel="5000" decel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07722 -0.00417 L 0.11133 0.02083 L 0.13815 -0.00417 L 0.17227 -0.00602 L 0.19675 0.02916 L 0.2168 -0.00417 L 0.2543 -0.00602 L 0.27644 0.03356 L 0.29649 3.7037E-6 L 0.34571 -0.00417 L 0.34571 -0.00394 " pathEditMode="relative" rAng="0" ptsTypes="AAAAAAAAAAAA">
                                      <p:cBhvr>
                                        <p:cTn id="99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79" y="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4" grpId="0"/>
      <p:bldP spid="31" grpId="0" animBg="1"/>
      <p:bldP spid="32" grpId="0" uiExpand="1" build="p"/>
      <p:bldP spid="37" grpId="0" animBg="1"/>
      <p:bldP spid="37" grpId="1" animBg="1"/>
      <p:bldP spid="2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Kroning Penney model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293" y="738495"/>
            <a:ext cx="4987619" cy="5902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IN" dirty="0" smtClean="0"/>
              <a:t>Kroning and Penney suggested:</a:t>
            </a:r>
            <a:endParaRPr lang="en-IN" dirty="0">
              <a:solidFill>
                <a:schemeClr val="tx1"/>
              </a:solidFill>
            </a:endParaRPr>
          </a:p>
          <a:p>
            <a:pPr lvl="1">
              <a:lnSpc>
                <a:spcPct val="120000"/>
              </a:lnSpc>
            </a:pPr>
            <a:endParaRPr lang="en-IN" sz="2800" dirty="0" smtClean="0"/>
          </a:p>
        </p:txBody>
      </p:sp>
      <p:grpSp>
        <p:nvGrpSpPr>
          <p:cNvPr id="63" name="Group 62"/>
          <p:cNvGrpSpPr/>
          <p:nvPr/>
        </p:nvGrpSpPr>
        <p:grpSpPr>
          <a:xfrm>
            <a:off x="6334453" y="2496082"/>
            <a:ext cx="4991824" cy="399520"/>
            <a:chOff x="2887115" y="3134145"/>
            <a:chExt cx="4991824" cy="399520"/>
          </a:xfrm>
        </p:grpSpPr>
        <p:sp>
          <p:nvSpPr>
            <p:cNvPr id="64" name="Oval 63"/>
            <p:cNvSpPr/>
            <p:nvPr/>
          </p:nvSpPr>
          <p:spPr>
            <a:xfrm>
              <a:off x="2887115" y="3137665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4419274" y="3134145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5951433" y="3134145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7482939" y="3134145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</p:grpSp>
      <p:sp>
        <p:nvSpPr>
          <p:cNvPr id="25" name="Freeform 24"/>
          <p:cNvSpPr/>
          <p:nvPr/>
        </p:nvSpPr>
        <p:spPr>
          <a:xfrm>
            <a:off x="5519298" y="1596082"/>
            <a:ext cx="671513" cy="1296000"/>
          </a:xfrm>
          <a:custGeom>
            <a:avLst/>
            <a:gdLst>
              <a:gd name="connsiteX0" fmla="*/ 0 w 671513"/>
              <a:gd name="connsiteY0" fmla="*/ 2940 h 1560277"/>
              <a:gd name="connsiteX1" fmla="*/ 528638 w 671513"/>
              <a:gd name="connsiteY1" fmla="*/ 245827 h 1560277"/>
              <a:gd name="connsiteX2" fmla="*/ 671513 w 671513"/>
              <a:gd name="connsiteY2" fmla="*/ 1560277 h 156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1513" h="1560277">
                <a:moveTo>
                  <a:pt x="0" y="2940"/>
                </a:moveTo>
                <a:cubicBezTo>
                  <a:pt x="208359" y="-5395"/>
                  <a:pt x="416719" y="-13729"/>
                  <a:pt x="528638" y="245827"/>
                </a:cubicBezTo>
                <a:cubicBezTo>
                  <a:pt x="640557" y="505383"/>
                  <a:pt x="656035" y="1032830"/>
                  <a:pt x="671513" y="1560277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Freeform 67"/>
          <p:cNvSpPr/>
          <p:nvPr/>
        </p:nvSpPr>
        <p:spPr>
          <a:xfrm flipH="1">
            <a:off x="11459612" y="1596082"/>
            <a:ext cx="671513" cy="1296000"/>
          </a:xfrm>
          <a:custGeom>
            <a:avLst/>
            <a:gdLst>
              <a:gd name="connsiteX0" fmla="*/ 0 w 671513"/>
              <a:gd name="connsiteY0" fmla="*/ 2940 h 1560277"/>
              <a:gd name="connsiteX1" fmla="*/ 528638 w 671513"/>
              <a:gd name="connsiteY1" fmla="*/ 245827 h 1560277"/>
              <a:gd name="connsiteX2" fmla="*/ 671513 w 671513"/>
              <a:gd name="connsiteY2" fmla="*/ 1560277 h 1560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1513" h="1560277">
                <a:moveTo>
                  <a:pt x="0" y="2940"/>
                </a:moveTo>
                <a:cubicBezTo>
                  <a:pt x="208359" y="-5395"/>
                  <a:pt x="416719" y="-13729"/>
                  <a:pt x="528638" y="245827"/>
                </a:cubicBezTo>
                <a:cubicBezTo>
                  <a:pt x="640557" y="505383"/>
                  <a:pt x="656035" y="1032830"/>
                  <a:pt x="671513" y="1560277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Freeform 70"/>
          <p:cNvSpPr/>
          <p:nvPr/>
        </p:nvSpPr>
        <p:spPr>
          <a:xfrm>
            <a:off x="6834473" y="1596082"/>
            <a:ext cx="936000" cy="1296000"/>
          </a:xfrm>
          <a:custGeom>
            <a:avLst/>
            <a:gdLst>
              <a:gd name="connsiteX0" fmla="*/ 38859 w 596071"/>
              <a:gd name="connsiteY0" fmla="*/ 1443764 h 1443764"/>
              <a:gd name="connsiteX1" fmla="*/ 24571 w 596071"/>
              <a:gd name="connsiteY1" fmla="*/ 229326 h 1443764"/>
              <a:gd name="connsiteX2" fmla="*/ 324609 w 596071"/>
              <a:gd name="connsiteY2" fmla="*/ 726 h 1443764"/>
              <a:gd name="connsiteX3" fmla="*/ 510346 w 596071"/>
              <a:gd name="connsiteY3" fmla="*/ 243614 h 1443764"/>
              <a:gd name="connsiteX4" fmla="*/ 596071 w 596071"/>
              <a:gd name="connsiteY4" fmla="*/ 1429476 h 1443764"/>
              <a:gd name="connsiteX0" fmla="*/ 35721 w 592933"/>
              <a:gd name="connsiteY0" fmla="*/ 1443764 h 1443764"/>
              <a:gd name="connsiteX1" fmla="*/ 21433 w 592933"/>
              <a:gd name="connsiteY1" fmla="*/ 229326 h 1443764"/>
              <a:gd name="connsiteX2" fmla="*/ 278608 w 592933"/>
              <a:gd name="connsiteY2" fmla="*/ 726 h 1443764"/>
              <a:gd name="connsiteX3" fmla="*/ 507208 w 592933"/>
              <a:gd name="connsiteY3" fmla="*/ 243614 h 1443764"/>
              <a:gd name="connsiteX4" fmla="*/ 592933 w 592933"/>
              <a:gd name="connsiteY4" fmla="*/ 1429476 h 1443764"/>
              <a:gd name="connsiteX0" fmla="*/ 36069 w 593281"/>
              <a:gd name="connsiteY0" fmla="*/ 1443764 h 1443764"/>
              <a:gd name="connsiteX1" fmla="*/ 21781 w 593281"/>
              <a:gd name="connsiteY1" fmla="*/ 229326 h 1443764"/>
              <a:gd name="connsiteX2" fmla="*/ 283718 w 593281"/>
              <a:gd name="connsiteY2" fmla="*/ 726 h 1443764"/>
              <a:gd name="connsiteX3" fmla="*/ 507556 w 593281"/>
              <a:gd name="connsiteY3" fmla="*/ 243614 h 1443764"/>
              <a:gd name="connsiteX4" fmla="*/ 593281 w 593281"/>
              <a:gd name="connsiteY4" fmla="*/ 1429476 h 1443764"/>
              <a:gd name="connsiteX0" fmla="*/ 36069 w 593281"/>
              <a:gd name="connsiteY0" fmla="*/ 1443764 h 1443764"/>
              <a:gd name="connsiteX1" fmla="*/ 21781 w 593281"/>
              <a:gd name="connsiteY1" fmla="*/ 229326 h 1443764"/>
              <a:gd name="connsiteX2" fmla="*/ 283718 w 593281"/>
              <a:gd name="connsiteY2" fmla="*/ 726 h 1443764"/>
              <a:gd name="connsiteX3" fmla="*/ 507556 w 593281"/>
              <a:gd name="connsiteY3" fmla="*/ 243614 h 1443764"/>
              <a:gd name="connsiteX4" fmla="*/ 593281 w 593281"/>
              <a:gd name="connsiteY4" fmla="*/ 1429476 h 1443764"/>
              <a:gd name="connsiteX0" fmla="*/ 36069 w 593281"/>
              <a:gd name="connsiteY0" fmla="*/ 1443764 h 1443764"/>
              <a:gd name="connsiteX1" fmla="*/ 21781 w 593281"/>
              <a:gd name="connsiteY1" fmla="*/ 229326 h 1443764"/>
              <a:gd name="connsiteX2" fmla="*/ 283718 w 593281"/>
              <a:gd name="connsiteY2" fmla="*/ 726 h 1443764"/>
              <a:gd name="connsiteX3" fmla="*/ 507556 w 593281"/>
              <a:gd name="connsiteY3" fmla="*/ 243614 h 1443764"/>
              <a:gd name="connsiteX4" fmla="*/ 593281 w 593281"/>
              <a:gd name="connsiteY4" fmla="*/ 1429476 h 1443764"/>
              <a:gd name="connsiteX0" fmla="*/ 36069 w 559944"/>
              <a:gd name="connsiteY0" fmla="*/ 1443764 h 1443764"/>
              <a:gd name="connsiteX1" fmla="*/ 21781 w 559944"/>
              <a:gd name="connsiteY1" fmla="*/ 229326 h 1443764"/>
              <a:gd name="connsiteX2" fmla="*/ 283718 w 559944"/>
              <a:gd name="connsiteY2" fmla="*/ 726 h 1443764"/>
              <a:gd name="connsiteX3" fmla="*/ 507556 w 559944"/>
              <a:gd name="connsiteY3" fmla="*/ 243614 h 1443764"/>
              <a:gd name="connsiteX4" fmla="*/ 559944 w 559944"/>
              <a:gd name="connsiteY4" fmla="*/ 1434238 h 1443764"/>
              <a:gd name="connsiteX0" fmla="*/ 36069 w 574231"/>
              <a:gd name="connsiteY0" fmla="*/ 1443764 h 1443764"/>
              <a:gd name="connsiteX1" fmla="*/ 21781 w 574231"/>
              <a:gd name="connsiteY1" fmla="*/ 229326 h 1443764"/>
              <a:gd name="connsiteX2" fmla="*/ 283718 w 574231"/>
              <a:gd name="connsiteY2" fmla="*/ 726 h 1443764"/>
              <a:gd name="connsiteX3" fmla="*/ 507556 w 574231"/>
              <a:gd name="connsiteY3" fmla="*/ 243614 h 1443764"/>
              <a:gd name="connsiteX4" fmla="*/ 574231 w 574231"/>
              <a:gd name="connsiteY4" fmla="*/ 1434238 h 1443764"/>
              <a:gd name="connsiteX0" fmla="*/ 36069 w 574231"/>
              <a:gd name="connsiteY0" fmla="*/ 1443764 h 1443764"/>
              <a:gd name="connsiteX1" fmla="*/ 21781 w 574231"/>
              <a:gd name="connsiteY1" fmla="*/ 229326 h 1443764"/>
              <a:gd name="connsiteX2" fmla="*/ 283718 w 574231"/>
              <a:gd name="connsiteY2" fmla="*/ 726 h 1443764"/>
              <a:gd name="connsiteX3" fmla="*/ 507556 w 574231"/>
              <a:gd name="connsiteY3" fmla="*/ 243614 h 1443764"/>
              <a:gd name="connsiteX4" fmla="*/ 574231 w 574231"/>
              <a:gd name="connsiteY4" fmla="*/ 1434238 h 1443764"/>
              <a:gd name="connsiteX0" fmla="*/ 25916 w 583128"/>
              <a:gd name="connsiteY0" fmla="*/ 1443764 h 1443764"/>
              <a:gd name="connsiteX1" fmla="*/ 30678 w 583128"/>
              <a:gd name="connsiteY1" fmla="*/ 229326 h 1443764"/>
              <a:gd name="connsiteX2" fmla="*/ 292615 w 583128"/>
              <a:gd name="connsiteY2" fmla="*/ 726 h 1443764"/>
              <a:gd name="connsiteX3" fmla="*/ 516453 w 583128"/>
              <a:gd name="connsiteY3" fmla="*/ 243614 h 1443764"/>
              <a:gd name="connsiteX4" fmla="*/ 583128 w 583128"/>
              <a:gd name="connsiteY4" fmla="*/ 1434238 h 1443764"/>
              <a:gd name="connsiteX0" fmla="*/ 15731 w 572943"/>
              <a:gd name="connsiteY0" fmla="*/ 1443764 h 1443764"/>
              <a:gd name="connsiteX1" fmla="*/ 20493 w 572943"/>
              <a:gd name="connsiteY1" fmla="*/ 229326 h 1443764"/>
              <a:gd name="connsiteX2" fmla="*/ 282430 w 572943"/>
              <a:gd name="connsiteY2" fmla="*/ 726 h 1443764"/>
              <a:gd name="connsiteX3" fmla="*/ 506268 w 572943"/>
              <a:gd name="connsiteY3" fmla="*/ 243614 h 1443764"/>
              <a:gd name="connsiteX4" fmla="*/ 572943 w 572943"/>
              <a:gd name="connsiteY4" fmla="*/ 1434238 h 1443764"/>
              <a:gd name="connsiteX0" fmla="*/ 12744 w 574718"/>
              <a:gd name="connsiteY0" fmla="*/ 1443764 h 1443764"/>
              <a:gd name="connsiteX1" fmla="*/ 22268 w 574718"/>
              <a:gd name="connsiteY1" fmla="*/ 229326 h 1443764"/>
              <a:gd name="connsiteX2" fmla="*/ 284205 w 574718"/>
              <a:gd name="connsiteY2" fmla="*/ 726 h 1443764"/>
              <a:gd name="connsiteX3" fmla="*/ 508043 w 574718"/>
              <a:gd name="connsiteY3" fmla="*/ 243614 h 1443764"/>
              <a:gd name="connsiteX4" fmla="*/ 574718 w 574718"/>
              <a:gd name="connsiteY4" fmla="*/ 1434238 h 1443764"/>
              <a:gd name="connsiteX0" fmla="*/ 0 w 561974"/>
              <a:gd name="connsiteY0" fmla="*/ 1443764 h 1443764"/>
              <a:gd name="connsiteX1" fmla="*/ 9524 w 561974"/>
              <a:gd name="connsiteY1" fmla="*/ 229326 h 1443764"/>
              <a:gd name="connsiteX2" fmla="*/ 271461 w 561974"/>
              <a:gd name="connsiteY2" fmla="*/ 726 h 1443764"/>
              <a:gd name="connsiteX3" fmla="*/ 495299 w 561974"/>
              <a:gd name="connsiteY3" fmla="*/ 243614 h 1443764"/>
              <a:gd name="connsiteX4" fmla="*/ 561974 w 561974"/>
              <a:gd name="connsiteY4" fmla="*/ 1434238 h 1443764"/>
              <a:gd name="connsiteX0" fmla="*/ 29168 w 567330"/>
              <a:gd name="connsiteY0" fmla="*/ 1443764 h 1443764"/>
              <a:gd name="connsiteX1" fmla="*/ 14880 w 567330"/>
              <a:gd name="connsiteY1" fmla="*/ 229326 h 1443764"/>
              <a:gd name="connsiteX2" fmla="*/ 276817 w 567330"/>
              <a:gd name="connsiteY2" fmla="*/ 726 h 1443764"/>
              <a:gd name="connsiteX3" fmla="*/ 500655 w 567330"/>
              <a:gd name="connsiteY3" fmla="*/ 243614 h 1443764"/>
              <a:gd name="connsiteX4" fmla="*/ 567330 w 567330"/>
              <a:gd name="connsiteY4" fmla="*/ 1434238 h 1443764"/>
              <a:gd name="connsiteX0" fmla="*/ 29932 w 568094"/>
              <a:gd name="connsiteY0" fmla="*/ 1443764 h 1443764"/>
              <a:gd name="connsiteX1" fmla="*/ 15644 w 568094"/>
              <a:gd name="connsiteY1" fmla="*/ 229326 h 1443764"/>
              <a:gd name="connsiteX2" fmla="*/ 277581 w 568094"/>
              <a:gd name="connsiteY2" fmla="*/ 726 h 1443764"/>
              <a:gd name="connsiteX3" fmla="*/ 501419 w 568094"/>
              <a:gd name="connsiteY3" fmla="*/ 243614 h 1443764"/>
              <a:gd name="connsiteX4" fmla="*/ 568094 w 568094"/>
              <a:gd name="connsiteY4" fmla="*/ 1434238 h 1443764"/>
              <a:gd name="connsiteX0" fmla="*/ 23136 w 570823"/>
              <a:gd name="connsiteY0" fmla="*/ 1443764 h 1443764"/>
              <a:gd name="connsiteX1" fmla="*/ 18373 w 570823"/>
              <a:gd name="connsiteY1" fmla="*/ 229326 h 1443764"/>
              <a:gd name="connsiteX2" fmla="*/ 280310 w 570823"/>
              <a:gd name="connsiteY2" fmla="*/ 726 h 1443764"/>
              <a:gd name="connsiteX3" fmla="*/ 504148 w 570823"/>
              <a:gd name="connsiteY3" fmla="*/ 243614 h 1443764"/>
              <a:gd name="connsiteX4" fmla="*/ 570823 w 570823"/>
              <a:gd name="connsiteY4" fmla="*/ 1434238 h 1443764"/>
              <a:gd name="connsiteX0" fmla="*/ 32177 w 579864"/>
              <a:gd name="connsiteY0" fmla="*/ 1443764 h 1443764"/>
              <a:gd name="connsiteX1" fmla="*/ 27414 w 579864"/>
              <a:gd name="connsiteY1" fmla="*/ 229326 h 1443764"/>
              <a:gd name="connsiteX2" fmla="*/ 289351 w 579864"/>
              <a:gd name="connsiteY2" fmla="*/ 726 h 1443764"/>
              <a:gd name="connsiteX3" fmla="*/ 513189 w 579864"/>
              <a:gd name="connsiteY3" fmla="*/ 243614 h 1443764"/>
              <a:gd name="connsiteX4" fmla="*/ 579864 w 579864"/>
              <a:gd name="connsiteY4" fmla="*/ 1434238 h 1443764"/>
              <a:gd name="connsiteX0" fmla="*/ 22257 w 593756"/>
              <a:gd name="connsiteY0" fmla="*/ 1443764 h 1443764"/>
              <a:gd name="connsiteX1" fmla="*/ 41306 w 593756"/>
              <a:gd name="connsiteY1" fmla="*/ 229326 h 1443764"/>
              <a:gd name="connsiteX2" fmla="*/ 303243 w 593756"/>
              <a:gd name="connsiteY2" fmla="*/ 726 h 1443764"/>
              <a:gd name="connsiteX3" fmla="*/ 527081 w 593756"/>
              <a:gd name="connsiteY3" fmla="*/ 243614 h 1443764"/>
              <a:gd name="connsiteX4" fmla="*/ 593756 w 593756"/>
              <a:gd name="connsiteY4" fmla="*/ 1434238 h 1443764"/>
              <a:gd name="connsiteX0" fmla="*/ 18272 w 589771"/>
              <a:gd name="connsiteY0" fmla="*/ 1443764 h 1443764"/>
              <a:gd name="connsiteX1" fmla="*/ 37321 w 589771"/>
              <a:gd name="connsiteY1" fmla="*/ 229326 h 1443764"/>
              <a:gd name="connsiteX2" fmla="*/ 299258 w 589771"/>
              <a:gd name="connsiteY2" fmla="*/ 726 h 1443764"/>
              <a:gd name="connsiteX3" fmla="*/ 523096 w 589771"/>
              <a:gd name="connsiteY3" fmla="*/ 243614 h 1443764"/>
              <a:gd name="connsiteX4" fmla="*/ 589771 w 589771"/>
              <a:gd name="connsiteY4" fmla="*/ 1434238 h 1443764"/>
              <a:gd name="connsiteX0" fmla="*/ 9887 w 581386"/>
              <a:gd name="connsiteY0" fmla="*/ 1443764 h 1443764"/>
              <a:gd name="connsiteX1" fmla="*/ 28936 w 581386"/>
              <a:gd name="connsiteY1" fmla="*/ 229326 h 1443764"/>
              <a:gd name="connsiteX2" fmla="*/ 290873 w 581386"/>
              <a:gd name="connsiteY2" fmla="*/ 726 h 1443764"/>
              <a:gd name="connsiteX3" fmla="*/ 514711 w 581386"/>
              <a:gd name="connsiteY3" fmla="*/ 243614 h 1443764"/>
              <a:gd name="connsiteX4" fmla="*/ 581386 w 581386"/>
              <a:gd name="connsiteY4" fmla="*/ 1434238 h 1443764"/>
              <a:gd name="connsiteX0" fmla="*/ 9887 w 581386"/>
              <a:gd name="connsiteY0" fmla="*/ 1443764 h 1443764"/>
              <a:gd name="connsiteX1" fmla="*/ 28936 w 581386"/>
              <a:gd name="connsiteY1" fmla="*/ 229326 h 1443764"/>
              <a:gd name="connsiteX2" fmla="*/ 290873 w 581386"/>
              <a:gd name="connsiteY2" fmla="*/ 726 h 1443764"/>
              <a:gd name="connsiteX3" fmla="*/ 514711 w 581386"/>
              <a:gd name="connsiteY3" fmla="*/ 243614 h 1443764"/>
              <a:gd name="connsiteX4" fmla="*/ 581386 w 581386"/>
              <a:gd name="connsiteY4" fmla="*/ 1434238 h 1443764"/>
              <a:gd name="connsiteX0" fmla="*/ 9887 w 581386"/>
              <a:gd name="connsiteY0" fmla="*/ 1443764 h 1443764"/>
              <a:gd name="connsiteX1" fmla="*/ 28936 w 581386"/>
              <a:gd name="connsiteY1" fmla="*/ 229326 h 1443764"/>
              <a:gd name="connsiteX2" fmla="*/ 290873 w 581386"/>
              <a:gd name="connsiteY2" fmla="*/ 726 h 1443764"/>
              <a:gd name="connsiteX3" fmla="*/ 524236 w 581386"/>
              <a:gd name="connsiteY3" fmla="*/ 243614 h 1443764"/>
              <a:gd name="connsiteX4" fmla="*/ 581386 w 581386"/>
              <a:gd name="connsiteY4" fmla="*/ 1434238 h 1443764"/>
              <a:gd name="connsiteX0" fmla="*/ 9887 w 581386"/>
              <a:gd name="connsiteY0" fmla="*/ 1443764 h 1443764"/>
              <a:gd name="connsiteX1" fmla="*/ 28936 w 581386"/>
              <a:gd name="connsiteY1" fmla="*/ 229326 h 1443764"/>
              <a:gd name="connsiteX2" fmla="*/ 290873 w 581386"/>
              <a:gd name="connsiteY2" fmla="*/ 726 h 1443764"/>
              <a:gd name="connsiteX3" fmla="*/ 524236 w 581386"/>
              <a:gd name="connsiteY3" fmla="*/ 243614 h 1443764"/>
              <a:gd name="connsiteX4" fmla="*/ 581386 w 581386"/>
              <a:gd name="connsiteY4" fmla="*/ 1434238 h 1443764"/>
              <a:gd name="connsiteX0" fmla="*/ 9887 w 581386"/>
              <a:gd name="connsiteY0" fmla="*/ 1443764 h 1443764"/>
              <a:gd name="connsiteX1" fmla="*/ 28936 w 581386"/>
              <a:gd name="connsiteY1" fmla="*/ 229326 h 1443764"/>
              <a:gd name="connsiteX2" fmla="*/ 290873 w 581386"/>
              <a:gd name="connsiteY2" fmla="*/ 726 h 1443764"/>
              <a:gd name="connsiteX3" fmla="*/ 538523 w 581386"/>
              <a:gd name="connsiteY3" fmla="*/ 243614 h 1443764"/>
              <a:gd name="connsiteX4" fmla="*/ 581386 w 581386"/>
              <a:gd name="connsiteY4" fmla="*/ 1434238 h 1443764"/>
              <a:gd name="connsiteX0" fmla="*/ 21965 w 593464"/>
              <a:gd name="connsiteY0" fmla="*/ 1443764 h 1443764"/>
              <a:gd name="connsiteX1" fmla="*/ 17201 w 593464"/>
              <a:gd name="connsiteY1" fmla="*/ 229326 h 1443764"/>
              <a:gd name="connsiteX2" fmla="*/ 302951 w 593464"/>
              <a:gd name="connsiteY2" fmla="*/ 726 h 1443764"/>
              <a:gd name="connsiteX3" fmla="*/ 550601 w 593464"/>
              <a:gd name="connsiteY3" fmla="*/ 243614 h 1443764"/>
              <a:gd name="connsiteX4" fmla="*/ 593464 w 593464"/>
              <a:gd name="connsiteY4" fmla="*/ 1434238 h 1443764"/>
              <a:gd name="connsiteX0" fmla="*/ 8651 w 580150"/>
              <a:gd name="connsiteY0" fmla="*/ 1443997 h 1443997"/>
              <a:gd name="connsiteX1" fmla="*/ 3887 w 580150"/>
              <a:gd name="connsiteY1" fmla="*/ 229559 h 1443997"/>
              <a:gd name="connsiteX2" fmla="*/ 289637 w 580150"/>
              <a:gd name="connsiteY2" fmla="*/ 959 h 1443997"/>
              <a:gd name="connsiteX3" fmla="*/ 537287 w 580150"/>
              <a:gd name="connsiteY3" fmla="*/ 243847 h 1443997"/>
              <a:gd name="connsiteX4" fmla="*/ 580150 w 580150"/>
              <a:gd name="connsiteY4" fmla="*/ 1434471 h 1443997"/>
              <a:gd name="connsiteX0" fmla="*/ 8651 w 580150"/>
              <a:gd name="connsiteY0" fmla="*/ 1443997 h 1443997"/>
              <a:gd name="connsiteX1" fmla="*/ 3887 w 580150"/>
              <a:gd name="connsiteY1" fmla="*/ 229559 h 1443997"/>
              <a:gd name="connsiteX2" fmla="*/ 289637 w 580150"/>
              <a:gd name="connsiteY2" fmla="*/ 959 h 1443997"/>
              <a:gd name="connsiteX3" fmla="*/ 551574 w 580150"/>
              <a:gd name="connsiteY3" fmla="*/ 243847 h 1443997"/>
              <a:gd name="connsiteX4" fmla="*/ 580150 w 580150"/>
              <a:gd name="connsiteY4" fmla="*/ 1434471 h 1443997"/>
              <a:gd name="connsiteX0" fmla="*/ 8651 w 580150"/>
              <a:gd name="connsiteY0" fmla="*/ 1443675 h 1443675"/>
              <a:gd name="connsiteX1" fmla="*/ 3887 w 580150"/>
              <a:gd name="connsiteY1" fmla="*/ 229237 h 1443675"/>
              <a:gd name="connsiteX2" fmla="*/ 289637 w 580150"/>
              <a:gd name="connsiteY2" fmla="*/ 637 h 1443675"/>
              <a:gd name="connsiteX3" fmla="*/ 551574 w 580150"/>
              <a:gd name="connsiteY3" fmla="*/ 243525 h 1443675"/>
              <a:gd name="connsiteX4" fmla="*/ 580150 w 580150"/>
              <a:gd name="connsiteY4" fmla="*/ 1434149 h 144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150" h="1443675">
                <a:moveTo>
                  <a:pt x="8651" y="1443675"/>
                </a:moveTo>
                <a:cubicBezTo>
                  <a:pt x="-8020" y="694772"/>
                  <a:pt x="4680" y="474505"/>
                  <a:pt x="3887" y="229237"/>
                </a:cubicBezTo>
                <a:cubicBezTo>
                  <a:pt x="3094" y="-16031"/>
                  <a:pt x="198356" y="3018"/>
                  <a:pt x="289637" y="637"/>
                </a:cubicBezTo>
                <a:cubicBezTo>
                  <a:pt x="380918" y="-1744"/>
                  <a:pt x="541255" y="-9682"/>
                  <a:pt x="551574" y="243525"/>
                </a:cubicBezTo>
                <a:cubicBezTo>
                  <a:pt x="561893" y="496732"/>
                  <a:pt x="564672" y="665005"/>
                  <a:pt x="580150" y="1434149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Freeform 71"/>
          <p:cNvSpPr/>
          <p:nvPr/>
        </p:nvSpPr>
        <p:spPr>
          <a:xfrm>
            <a:off x="8382951" y="1596082"/>
            <a:ext cx="900000" cy="1296000"/>
          </a:xfrm>
          <a:custGeom>
            <a:avLst/>
            <a:gdLst>
              <a:gd name="connsiteX0" fmla="*/ 38859 w 596071"/>
              <a:gd name="connsiteY0" fmla="*/ 1443764 h 1443764"/>
              <a:gd name="connsiteX1" fmla="*/ 24571 w 596071"/>
              <a:gd name="connsiteY1" fmla="*/ 229326 h 1443764"/>
              <a:gd name="connsiteX2" fmla="*/ 324609 w 596071"/>
              <a:gd name="connsiteY2" fmla="*/ 726 h 1443764"/>
              <a:gd name="connsiteX3" fmla="*/ 510346 w 596071"/>
              <a:gd name="connsiteY3" fmla="*/ 243614 h 1443764"/>
              <a:gd name="connsiteX4" fmla="*/ 596071 w 596071"/>
              <a:gd name="connsiteY4" fmla="*/ 1429476 h 1443764"/>
              <a:gd name="connsiteX0" fmla="*/ 35721 w 592933"/>
              <a:gd name="connsiteY0" fmla="*/ 1443764 h 1443764"/>
              <a:gd name="connsiteX1" fmla="*/ 21433 w 592933"/>
              <a:gd name="connsiteY1" fmla="*/ 229326 h 1443764"/>
              <a:gd name="connsiteX2" fmla="*/ 278608 w 592933"/>
              <a:gd name="connsiteY2" fmla="*/ 726 h 1443764"/>
              <a:gd name="connsiteX3" fmla="*/ 507208 w 592933"/>
              <a:gd name="connsiteY3" fmla="*/ 243614 h 1443764"/>
              <a:gd name="connsiteX4" fmla="*/ 592933 w 592933"/>
              <a:gd name="connsiteY4" fmla="*/ 1429476 h 1443764"/>
              <a:gd name="connsiteX0" fmla="*/ 36069 w 593281"/>
              <a:gd name="connsiteY0" fmla="*/ 1443764 h 1443764"/>
              <a:gd name="connsiteX1" fmla="*/ 21781 w 593281"/>
              <a:gd name="connsiteY1" fmla="*/ 229326 h 1443764"/>
              <a:gd name="connsiteX2" fmla="*/ 283718 w 593281"/>
              <a:gd name="connsiteY2" fmla="*/ 726 h 1443764"/>
              <a:gd name="connsiteX3" fmla="*/ 507556 w 593281"/>
              <a:gd name="connsiteY3" fmla="*/ 243614 h 1443764"/>
              <a:gd name="connsiteX4" fmla="*/ 593281 w 593281"/>
              <a:gd name="connsiteY4" fmla="*/ 1429476 h 1443764"/>
              <a:gd name="connsiteX0" fmla="*/ 36069 w 593281"/>
              <a:gd name="connsiteY0" fmla="*/ 1443764 h 1443764"/>
              <a:gd name="connsiteX1" fmla="*/ 21781 w 593281"/>
              <a:gd name="connsiteY1" fmla="*/ 229326 h 1443764"/>
              <a:gd name="connsiteX2" fmla="*/ 283718 w 593281"/>
              <a:gd name="connsiteY2" fmla="*/ 726 h 1443764"/>
              <a:gd name="connsiteX3" fmla="*/ 507556 w 593281"/>
              <a:gd name="connsiteY3" fmla="*/ 243614 h 1443764"/>
              <a:gd name="connsiteX4" fmla="*/ 593281 w 593281"/>
              <a:gd name="connsiteY4" fmla="*/ 1429476 h 1443764"/>
              <a:gd name="connsiteX0" fmla="*/ 36069 w 593281"/>
              <a:gd name="connsiteY0" fmla="*/ 1443764 h 1443764"/>
              <a:gd name="connsiteX1" fmla="*/ 21781 w 593281"/>
              <a:gd name="connsiteY1" fmla="*/ 229326 h 1443764"/>
              <a:gd name="connsiteX2" fmla="*/ 283718 w 593281"/>
              <a:gd name="connsiteY2" fmla="*/ 726 h 1443764"/>
              <a:gd name="connsiteX3" fmla="*/ 507556 w 593281"/>
              <a:gd name="connsiteY3" fmla="*/ 243614 h 1443764"/>
              <a:gd name="connsiteX4" fmla="*/ 593281 w 593281"/>
              <a:gd name="connsiteY4" fmla="*/ 1429476 h 1443764"/>
              <a:gd name="connsiteX0" fmla="*/ 36069 w 559944"/>
              <a:gd name="connsiteY0" fmla="*/ 1443764 h 1443764"/>
              <a:gd name="connsiteX1" fmla="*/ 21781 w 559944"/>
              <a:gd name="connsiteY1" fmla="*/ 229326 h 1443764"/>
              <a:gd name="connsiteX2" fmla="*/ 283718 w 559944"/>
              <a:gd name="connsiteY2" fmla="*/ 726 h 1443764"/>
              <a:gd name="connsiteX3" fmla="*/ 507556 w 559944"/>
              <a:gd name="connsiteY3" fmla="*/ 243614 h 1443764"/>
              <a:gd name="connsiteX4" fmla="*/ 559944 w 559944"/>
              <a:gd name="connsiteY4" fmla="*/ 1434238 h 1443764"/>
              <a:gd name="connsiteX0" fmla="*/ 36069 w 574231"/>
              <a:gd name="connsiteY0" fmla="*/ 1443764 h 1443764"/>
              <a:gd name="connsiteX1" fmla="*/ 21781 w 574231"/>
              <a:gd name="connsiteY1" fmla="*/ 229326 h 1443764"/>
              <a:gd name="connsiteX2" fmla="*/ 283718 w 574231"/>
              <a:gd name="connsiteY2" fmla="*/ 726 h 1443764"/>
              <a:gd name="connsiteX3" fmla="*/ 507556 w 574231"/>
              <a:gd name="connsiteY3" fmla="*/ 243614 h 1443764"/>
              <a:gd name="connsiteX4" fmla="*/ 574231 w 574231"/>
              <a:gd name="connsiteY4" fmla="*/ 1434238 h 1443764"/>
              <a:gd name="connsiteX0" fmla="*/ 36069 w 574231"/>
              <a:gd name="connsiteY0" fmla="*/ 1443764 h 1443764"/>
              <a:gd name="connsiteX1" fmla="*/ 21781 w 574231"/>
              <a:gd name="connsiteY1" fmla="*/ 229326 h 1443764"/>
              <a:gd name="connsiteX2" fmla="*/ 283718 w 574231"/>
              <a:gd name="connsiteY2" fmla="*/ 726 h 1443764"/>
              <a:gd name="connsiteX3" fmla="*/ 507556 w 574231"/>
              <a:gd name="connsiteY3" fmla="*/ 243614 h 1443764"/>
              <a:gd name="connsiteX4" fmla="*/ 574231 w 574231"/>
              <a:gd name="connsiteY4" fmla="*/ 1434238 h 1443764"/>
              <a:gd name="connsiteX0" fmla="*/ 25916 w 583128"/>
              <a:gd name="connsiteY0" fmla="*/ 1443764 h 1443764"/>
              <a:gd name="connsiteX1" fmla="*/ 30678 w 583128"/>
              <a:gd name="connsiteY1" fmla="*/ 229326 h 1443764"/>
              <a:gd name="connsiteX2" fmla="*/ 292615 w 583128"/>
              <a:gd name="connsiteY2" fmla="*/ 726 h 1443764"/>
              <a:gd name="connsiteX3" fmla="*/ 516453 w 583128"/>
              <a:gd name="connsiteY3" fmla="*/ 243614 h 1443764"/>
              <a:gd name="connsiteX4" fmla="*/ 583128 w 583128"/>
              <a:gd name="connsiteY4" fmla="*/ 1434238 h 1443764"/>
              <a:gd name="connsiteX0" fmla="*/ 15731 w 572943"/>
              <a:gd name="connsiteY0" fmla="*/ 1443764 h 1443764"/>
              <a:gd name="connsiteX1" fmla="*/ 20493 w 572943"/>
              <a:gd name="connsiteY1" fmla="*/ 229326 h 1443764"/>
              <a:gd name="connsiteX2" fmla="*/ 282430 w 572943"/>
              <a:gd name="connsiteY2" fmla="*/ 726 h 1443764"/>
              <a:gd name="connsiteX3" fmla="*/ 506268 w 572943"/>
              <a:gd name="connsiteY3" fmla="*/ 243614 h 1443764"/>
              <a:gd name="connsiteX4" fmla="*/ 572943 w 572943"/>
              <a:gd name="connsiteY4" fmla="*/ 1434238 h 1443764"/>
              <a:gd name="connsiteX0" fmla="*/ 12744 w 574718"/>
              <a:gd name="connsiteY0" fmla="*/ 1443764 h 1443764"/>
              <a:gd name="connsiteX1" fmla="*/ 22268 w 574718"/>
              <a:gd name="connsiteY1" fmla="*/ 229326 h 1443764"/>
              <a:gd name="connsiteX2" fmla="*/ 284205 w 574718"/>
              <a:gd name="connsiteY2" fmla="*/ 726 h 1443764"/>
              <a:gd name="connsiteX3" fmla="*/ 508043 w 574718"/>
              <a:gd name="connsiteY3" fmla="*/ 243614 h 1443764"/>
              <a:gd name="connsiteX4" fmla="*/ 574718 w 574718"/>
              <a:gd name="connsiteY4" fmla="*/ 1434238 h 1443764"/>
              <a:gd name="connsiteX0" fmla="*/ 0 w 561974"/>
              <a:gd name="connsiteY0" fmla="*/ 1443764 h 1443764"/>
              <a:gd name="connsiteX1" fmla="*/ 9524 w 561974"/>
              <a:gd name="connsiteY1" fmla="*/ 229326 h 1443764"/>
              <a:gd name="connsiteX2" fmla="*/ 271461 w 561974"/>
              <a:gd name="connsiteY2" fmla="*/ 726 h 1443764"/>
              <a:gd name="connsiteX3" fmla="*/ 495299 w 561974"/>
              <a:gd name="connsiteY3" fmla="*/ 243614 h 1443764"/>
              <a:gd name="connsiteX4" fmla="*/ 561974 w 561974"/>
              <a:gd name="connsiteY4" fmla="*/ 1434238 h 1443764"/>
              <a:gd name="connsiteX0" fmla="*/ 29168 w 567330"/>
              <a:gd name="connsiteY0" fmla="*/ 1443764 h 1443764"/>
              <a:gd name="connsiteX1" fmla="*/ 14880 w 567330"/>
              <a:gd name="connsiteY1" fmla="*/ 229326 h 1443764"/>
              <a:gd name="connsiteX2" fmla="*/ 276817 w 567330"/>
              <a:gd name="connsiteY2" fmla="*/ 726 h 1443764"/>
              <a:gd name="connsiteX3" fmla="*/ 500655 w 567330"/>
              <a:gd name="connsiteY3" fmla="*/ 243614 h 1443764"/>
              <a:gd name="connsiteX4" fmla="*/ 567330 w 567330"/>
              <a:gd name="connsiteY4" fmla="*/ 1434238 h 1443764"/>
              <a:gd name="connsiteX0" fmla="*/ 29932 w 568094"/>
              <a:gd name="connsiteY0" fmla="*/ 1443764 h 1443764"/>
              <a:gd name="connsiteX1" fmla="*/ 15644 w 568094"/>
              <a:gd name="connsiteY1" fmla="*/ 229326 h 1443764"/>
              <a:gd name="connsiteX2" fmla="*/ 277581 w 568094"/>
              <a:gd name="connsiteY2" fmla="*/ 726 h 1443764"/>
              <a:gd name="connsiteX3" fmla="*/ 501419 w 568094"/>
              <a:gd name="connsiteY3" fmla="*/ 243614 h 1443764"/>
              <a:gd name="connsiteX4" fmla="*/ 568094 w 568094"/>
              <a:gd name="connsiteY4" fmla="*/ 1434238 h 1443764"/>
              <a:gd name="connsiteX0" fmla="*/ 23136 w 570823"/>
              <a:gd name="connsiteY0" fmla="*/ 1443764 h 1443764"/>
              <a:gd name="connsiteX1" fmla="*/ 18373 w 570823"/>
              <a:gd name="connsiteY1" fmla="*/ 229326 h 1443764"/>
              <a:gd name="connsiteX2" fmla="*/ 280310 w 570823"/>
              <a:gd name="connsiteY2" fmla="*/ 726 h 1443764"/>
              <a:gd name="connsiteX3" fmla="*/ 504148 w 570823"/>
              <a:gd name="connsiteY3" fmla="*/ 243614 h 1443764"/>
              <a:gd name="connsiteX4" fmla="*/ 570823 w 570823"/>
              <a:gd name="connsiteY4" fmla="*/ 1434238 h 1443764"/>
              <a:gd name="connsiteX0" fmla="*/ 32177 w 579864"/>
              <a:gd name="connsiteY0" fmla="*/ 1443764 h 1443764"/>
              <a:gd name="connsiteX1" fmla="*/ 27414 w 579864"/>
              <a:gd name="connsiteY1" fmla="*/ 229326 h 1443764"/>
              <a:gd name="connsiteX2" fmla="*/ 289351 w 579864"/>
              <a:gd name="connsiteY2" fmla="*/ 726 h 1443764"/>
              <a:gd name="connsiteX3" fmla="*/ 513189 w 579864"/>
              <a:gd name="connsiteY3" fmla="*/ 243614 h 1443764"/>
              <a:gd name="connsiteX4" fmla="*/ 579864 w 579864"/>
              <a:gd name="connsiteY4" fmla="*/ 1434238 h 1443764"/>
              <a:gd name="connsiteX0" fmla="*/ 22257 w 593756"/>
              <a:gd name="connsiteY0" fmla="*/ 1443764 h 1443764"/>
              <a:gd name="connsiteX1" fmla="*/ 41306 w 593756"/>
              <a:gd name="connsiteY1" fmla="*/ 229326 h 1443764"/>
              <a:gd name="connsiteX2" fmla="*/ 303243 w 593756"/>
              <a:gd name="connsiteY2" fmla="*/ 726 h 1443764"/>
              <a:gd name="connsiteX3" fmla="*/ 527081 w 593756"/>
              <a:gd name="connsiteY3" fmla="*/ 243614 h 1443764"/>
              <a:gd name="connsiteX4" fmla="*/ 593756 w 593756"/>
              <a:gd name="connsiteY4" fmla="*/ 1434238 h 1443764"/>
              <a:gd name="connsiteX0" fmla="*/ 18272 w 589771"/>
              <a:gd name="connsiteY0" fmla="*/ 1443764 h 1443764"/>
              <a:gd name="connsiteX1" fmla="*/ 37321 w 589771"/>
              <a:gd name="connsiteY1" fmla="*/ 229326 h 1443764"/>
              <a:gd name="connsiteX2" fmla="*/ 299258 w 589771"/>
              <a:gd name="connsiteY2" fmla="*/ 726 h 1443764"/>
              <a:gd name="connsiteX3" fmla="*/ 523096 w 589771"/>
              <a:gd name="connsiteY3" fmla="*/ 243614 h 1443764"/>
              <a:gd name="connsiteX4" fmla="*/ 589771 w 589771"/>
              <a:gd name="connsiteY4" fmla="*/ 1434238 h 1443764"/>
              <a:gd name="connsiteX0" fmla="*/ 9887 w 581386"/>
              <a:gd name="connsiteY0" fmla="*/ 1443764 h 1443764"/>
              <a:gd name="connsiteX1" fmla="*/ 28936 w 581386"/>
              <a:gd name="connsiteY1" fmla="*/ 229326 h 1443764"/>
              <a:gd name="connsiteX2" fmla="*/ 290873 w 581386"/>
              <a:gd name="connsiteY2" fmla="*/ 726 h 1443764"/>
              <a:gd name="connsiteX3" fmla="*/ 514711 w 581386"/>
              <a:gd name="connsiteY3" fmla="*/ 243614 h 1443764"/>
              <a:gd name="connsiteX4" fmla="*/ 581386 w 581386"/>
              <a:gd name="connsiteY4" fmla="*/ 1434238 h 1443764"/>
              <a:gd name="connsiteX0" fmla="*/ 9887 w 581386"/>
              <a:gd name="connsiteY0" fmla="*/ 1443764 h 1443764"/>
              <a:gd name="connsiteX1" fmla="*/ 28936 w 581386"/>
              <a:gd name="connsiteY1" fmla="*/ 229326 h 1443764"/>
              <a:gd name="connsiteX2" fmla="*/ 290873 w 581386"/>
              <a:gd name="connsiteY2" fmla="*/ 726 h 1443764"/>
              <a:gd name="connsiteX3" fmla="*/ 514711 w 581386"/>
              <a:gd name="connsiteY3" fmla="*/ 243614 h 1443764"/>
              <a:gd name="connsiteX4" fmla="*/ 581386 w 581386"/>
              <a:gd name="connsiteY4" fmla="*/ 1434238 h 1443764"/>
              <a:gd name="connsiteX0" fmla="*/ 9887 w 581386"/>
              <a:gd name="connsiteY0" fmla="*/ 1443764 h 1443764"/>
              <a:gd name="connsiteX1" fmla="*/ 28936 w 581386"/>
              <a:gd name="connsiteY1" fmla="*/ 229326 h 1443764"/>
              <a:gd name="connsiteX2" fmla="*/ 290873 w 581386"/>
              <a:gd name="connsiteY2" fmla="*/ 726 h 1443764"/>
              <a:gd name="connsiteX3" fmla="*/ 524236 w 581386"/>
              <a:gd name="connsiteY3" fmla="*/ 243614 h 1443764"/>
              <a:gd name="connsiteX4" fmla="*/ 581386 w 581386"/>
              <a:gd name="connsiteY4" fmla="*/ 1434238 h 1443764"/>
              <a:gd name="connsiteX0" fmla="*/ 9887 w 581386"/>
              <a:gd name="connsiteY0" fmla="*/ 1443764 h 1443764"/>
              <a:gd name="connsiteX1" fmla="*/ 28936 w 581386"/>
              <a:gd name="connsiteY1" fmla="*/ 229326 h 1443764"/>
              <a:gd name="connsiteX2" fmla="*/ 290873 w 581386"/>
              <a:gd name="connsiteY2" fmla="*/ 726 h 1443764"/>
              <a:gd name="connsiteX3" fmla="*/ 524236 w 581386"/>
              <a:gd name="connsiteY3" fmla="*/ 243614 h 1443764"/>
              <a:gd name="connsiteX4" fmla="*/ 581386 w 581386"/>
              <a:gd name="connsiteY4" fmla="*/ 1434238 h 1443764"/>
              <a:gd name="connsiteX0" fmla="*/ 9887 w 581386"/>
              <a:gd name="connsiteY0" fmla="*/ 1443764 h 1443764"/>
              <a:gd name="connsiteX1" fmla="*/ 28936 w 581386"/>
              <a:gd name="connsiteY1" fmla="*/ 229326 h 1443764"/>
              <a:gd name="connsiteX2" fmla="*/ 290873 w 581386"/>
              <a:gd name="connsiteY2" fmla="*/ 726 h 1443764"/>
              <a:gd name="connsiteX3" fmla="*/ 538523 w 581386"/>
              <a:gd name="connsiteY3" fmla="*/ 243614 h 1443764"/>
              <a:gd name="connsiteX4" fmla="*/ 581386 w 581386"/>
              <a:gd name="connsiteY4" fmla="*/ 1434238 h 1443764"/>
              <a:gd name="connsiteX0" fmla="*/ 21965 w 593464"/>
              <a:gd name="connsiteY0" fmla="*/ 1443764 h 1443764"/>
              <a:gd name="connsiteX1" fmla="*/ 17201 w 593464"/>
              <a:gd name="connsiteY1" fmla="*/ 229326 h 1443764"/>
              <a:gd name="connsiteX2" fmla="*/ 302951 w 593464"/>
              <a:gd name="connsiteY2" fmla="*/ 726 h 1443764"/>
              <a:gd name="connsiteX3" fmla="*/ 550601 w 593464"/>
              <a:gd name="connsiteY3" fmla="*/ 243614 h 1443764"/>
              <a:gd name="connsiteX4" fmla="*/ 593464 w 593464"/>
              <a:gd name="connsiteY4" fmla="*/ 1434238 h 1443764"/>
              <a:gd name="connsiteX0" fmla="*/ 8651 w 580150"/>
              <a:gd name="connsiteY0" fmla="*/ 1443997 h 1443997"/>
              <a:gd name="connsiteX1" fmla="*/ 3887 w 580150"/>
              <a:gd name="connsiteY1" fmla="*/ 229559 h 1443997"/>
              <a:gd name="connsiteX2" fmla="*/ 289637 w 580150"/>
              <a:gd name="connsiteY2" fmla="*/ 959 h 1443997"/>
              <a:gd name="connsiteX3" fmla="*/ 537287 w 580150"/>
              <a:gd name="connsiteY3" fmla="*/ 243847 h 1443997"/>
              <a:gd name="connsiteX4" fmla="*/ 580150 w 580150"/>
              <a:gd name="connsiteY4" fmla="*/ 1434471 h 1443997"/>
              <a:gd name="connsiteX0" fmla="*/ 8651 w 580150"/>
              <a:gd name="connsiteY0" fmla="*/ 1443997 h 1443997"/>
              <a:gd name="connsiteX1" fmla="*/ 3887 w 580150"/>
              <a:gd name="connsiteY1" fmla="*/ 229559 h 1443997"/>
              <a:gd name="connsiteX2" fmla="*/ 289637 w 580150"/>
              <a:gd name="connsiteY2" fmla="*/ 959 h 1443997"/>
              <a:gd name="connsiteX3" fmla="*/ 551574 w 580150"/>
              <a:gd name="connsiteY3" fmla="*/ 243847 h 1443997"/>
              <a:gd name="connsiteX4" fmla="*/ 580150 w 580150"/>
              <a:gd name="connsiteY4" fmla="*/ 1434471 h 1443997"/>
              <a:gd name="connsiteX0" fmla="*/ 8651 w 580150"/>
              <a:gd name="connsiteY0" fmla="*/ 1443675 h 1443675"/>
              <a:gd name="connsiteX1" fmla="*/ 3887 w 580150"/>
              <a:gd name="connsiteY1" fmla="*/ 229237 h 1443675"/>
              <a:gd name="connsiteX2" fmla="*/ 289637 w 580150"/>
              <a:gd name="connsiteY2" fmla="*/ 637 h 1443675"/>
              <a:gd name="connsiteX3" fmla="*/ 551574 w 580150"/>
              <a:gd name="connsiteY3" fmla="*/ 243525 h 1443675"/>
              <a:gd name="connsiteX4" fmla="*/ 580150 w 580150"/>
              <a:gd name="connsiteY4" fmla="*/ 1434149 h 144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150" h="1443675">
                <a:moveTo>
                  <a:pt x="8651" y="1443675"/>
                </a:moveTo>
                <a:cubicBezTo>
                  <a:pt x="-8020" y="694772"/>
                  <a:pt x="4680" y="474505"/>
                  <a:pt x="3887" y="229237"/>
                </a:cubicBezTo>
                <a:cubicBezTo>
                  <a:pt x="3094" y="-16031"/>
                  <a:pt x="198356" y="3018"/>
                  <a:pt x="289637" y="637"/>
                </a:cubicBezTo>
                <a:cubicBezTo>
                  <a:pt x="380918" y="-1744"/>
                  <a:pt x="541255" y="-9682"/>
                  <a:pt x="551574" y="243525"/>
                </a:cubicBezTo>
                <a:cubicBezTo>
                  <a:pt x="561893" y="496732"/>
                  <a:pt x="564672" y="665005"/>
                  <a:pt x="580150" y="1434149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Freeform 72"/>
          <p:cNvSpPr/>
          <p:nvPr/>
        </p:nvSpPr>
        <p:spPr>
          <a:xfrm>
            <a:off x="9910420" y="1596082"/>
            <a:ext cx="900000" cy="1296000"/>
          </a:xfrm>
          <a:custGeom>
            <a:avLst/>
            <a:gdLst>
              <a:gd name="connsiteX0" fmla="*/ 38859 w 596071"/>
              <a:gd name="connsiteY0" fmla="*/ 1443764 h 1443764"/>
              <a:gd name="connsiteX1" fmla="*/ 24571 w 596071"/>
              <a:gd name="connsiteY1" fmla="*/ 229326 h 1443764"/>
              <a:gd name="connsiteX2" fmla="*/ 324609 w 596071"/>
              <a:gd name="connsiteY2" fmla="*/ 726 h 1443764"/>
              <a:gd name="connsiteX3" fmla="*/ 510346 w 596071"/>
              <a:gd name="connsiteY3" fmla="*/ 243614 h 1443764"/>
              <a:gd name="connsiteX4" fmla="*/ 596071 w 596071"/>
              <a:gd name="connsiteY4" fmla="*/ 1429476 h 1443764"/>
              <a:gd name="connsiteX0" fmla="*/ 35721 w 592933"/>
              <a:gd name="connsiteY0" fmla="*/ 1443764 h 1443764"/>
              <a:gd name="connsiteX1" fmla="*/ 21433 w 592933"/>
              <a:gd name="connsiteY1" fmla="*/ 229326 h 1443764"/>
              <a:gd name="connsiteX2" fmla="*/ 278608 w 592933"/>
              <a:gd name="connsiteY2" fmla="*/ 726 h 1443764"/>
              <a:gd name="connsiteX3" fmla="*/ 507208 w 592933"/>
              <a:gd name="connsiteY3" fmla="*/ 243614 h 1443764"/>
              <a:gd name="connsiteX4" fmla="*/ 592933 w 592933"/>
              <a:gd name="connsiteY4" fmla="*/ 1429476 h 1443764"/>
              <a:gd name="connsiteX0" fmla="*/ 36069 w 593281"/>
              <a:gd name="connsiteY0" fmla="*/ 1443764 h 1443764"/>
              <a:gd name="connsiteX1" fmla="*/ 21781 w 593281"/>
              <a:gd name="connsiteY1" fmla="*/ 229326 h 1443764"/>
              <a:gd name="connsiteX2" fmla="*/ 283718 w 593281"/>
              <a:gd name="connsiteY2" fmla="*/ 726 h 1443764"/>
              <a:gd name="connsiteX3" fmla="*/ 507556 w 593281"/>
              <a:gd name="connsiteY3" fmla="*/ 243614 h 1443764"/>
              <a:gd name="connsiteX4" fmla="*/ 593281 w 593281"/>
              <a:gd name="connsiteY4" fmla="*/ 1429476 h 1443764"/>
              <a:gd name="connsiteX0" fmla="*/ 36069 w 593281"/>
              <a:gd name="connsiteY0" fmla="*/ 1443764 h 1443764"/>
              <a:gd name="connsiteX1" fmla="*/ 21781 w 593281"/>
              <a:gd name="connsiteY1" fmla="*/ 229326 h 1443764"/>
              <a:gd name="connsiteX2" fmla="*/ 283718 w 593281"/>
              <a:gd name="connsiteY2" fmla="*/ 726 h 1443764"/>
              <a:gd name="connsiteX3" fmla="*/ 507556 w 593281"/>
              <a:gd name="connsiteY3" fmla="*/ 243614 h 1443764"/>
              <a:gd name="connsiteX4" fmla="*/ 593281 w 593281"/>
              <a:gd name="connsiteY4" fmla="*/ 1429476 h 1443764"/>
              <a:gd name="connsiteX0" fmla="*/ 36069 w 593281"/>
              <a:gd name="connsiteY0" fmla="*/ 1443764 h 1443764"/>
              <a:gd name="connsiteX1" fmla="*/ 21781 w 593281"/>
              <a:gd name="connsiteY1" fmla="*/ 229326 h 1443764"/>
              <a:gd name="connsiteX2" fmla="*/ 283718 w 593281"/>
              <a:gd name="connsiteY2" fmla="*/ 726 h 1443764"/>
              <a:gd name="connsiteX3" fmla="*/ 507556 w 593281"/>
              <a:gd name="connsiteY3" fmla="*/ 243614 h 1443764"/>
              <a:gd name="connsiteX4" fmla="*/ 593281 w 593281"/>
              <a:gd name="connsiteY4" fmla="*/ 1429476 h 1443764"/>
              <a:gd name="connsiteX0" fmla="*/ 36069 w 559944"/>
              <a:gd name="connsiteY0" fmla="*/ 1443764 h 1443764"/>
              <a:gd name="connsiteX1" fmla="*/ 21781 w 559944"/>
              <a:gd name="connsiteY1" fmla="*/ 229326 h 1443764"/>
              <a:gd name="connsiteX2" fmla="*/ 283718 w 559944"/>
              <a:gd name="connsiteY2" fmla="*/ 726 h 1443764"/>
              <a:gd name="connsiteX3" fmla="*/ 507556 w 559944"/>
              <a:gd name="connsiteY3" fmla="*/ 243614 h 1443764"/>
              <a:gd name="connsiteX4" fmla="*/ 559944 w 559944"/>
              <a:gd name="connsiteY4" fmla="*/ 1434238 h 1443764"/>
              <a:gd name="connsiteX0" fmla="*/ 36069 w 574231"/>
              <a:gd name="connsiteY0" fmla="*/ 1443764 h 1443764"/>
              <a:gd name="connsiteX1" fmla="*/ 21781 w 574231"/>
              <a:gd name="connsiteY1" fmla="*/ 229326 h 1443764"/>
              <a:gd name="connsiteX2" fmla="*/ 283718 w 574231"/>
              <a:gd name="connsiteY2" fmla="*/ 726 h 1443764"/>
              <a:gd name="connsiteX3" fmla="*/ 507556 w 574231"/>
              <a:gd name="connsiteY3" fmla="*/ 243614 h 1443764"/>
              <a:gd name="connsiteX4" fmla="*/ 574231 w 574231"/>
              <a:gd name="connsiteY4" fmla="*/ 1434238 h 1443764"/>
              <a:gd name="connsiteX0" fmla="*/ 36069 w 574231"/>
              <a:gd name="connsiteY0" fmla="*/ 1443764 h 1443764"/>
              <a:gd name="connsiteX1" fmla="*/ 21781 w 574231"/>
              <a:gd name="connsiteY1" fmla="*/ 229326 h 1443764"/>
              <a:gd name="connsiteX2" fmla="*/ 283718 w 574231"/>
              <a:gd name="connsiteY2" fmla="*/ 726 h 1443764"/>
              <a:gd name="connsiteX3" fmla="*/ 507556 w 574231"/>
              <a:gd name="connsiteY3" fmla="*/ 243614 h 1443764"/>
              <a:gd name="connsiteX4" fmla="*/ 574231 w 574231"/>
              <a:gd name="connsiteY4" fmla="*/ 1434238 h 1443764"/>
              <a:gd name="connsiteX0" fmla="*/ 25916 w 583128"/>
              <a:gd name="connsiteY0" fmla="*/ 1443764 h 1443764"/>
              <a:gd name="connsiteX1" fmla="*/ 30678 w 583128"/>
              <a:gd name="connsiteY1" fmla="*/ 229326 h 1443764"/>
              <a:gd name="connsiteX2" fmla="*/ 292615 w 583128"/>
              <a:gd name="connsiteY2" fmla="*/ 726 h 1443764"/>
              <a:gd name="connsiteX3" fmla="*/ 516453 w 583128"/>
              <a:gd name="connsiteY3" fmla="*/ 243614 h 1443764"/>
              <a:gd name="connsiteX4" fmla="*/ 583128 w 583128"/>
              <a:gd name="connsiteY4" fmla="*/ 1434238 h 1443764"/>
              <a:gd name="connsiteX0" fmla="*/ 15731 w 572943"/>
              <a:gd name="connsiteY0" fmla="*/ 1443764 h 1443764"/>
              <a:gd name="connsiteX1" fmla="*/ 20493 w 572943"/>
              <a:gd name="connsiteY1" fmla="*/ 229326 h 1443764"/>
              <a:gd name="connsiteX2" fmla="*/ 282430 w 572943"/>
              <a:gd name="connsiteY2" fmla="*/ 726 h 1443764"/>
              <a:gd name="connsiteX3" fmla="*/ 506268 w 572943"/>
              <a:gd name="connsiteY3" fmla="*/ 243614 h 1443764"/>
              <a:gd name="connsiteX4" fmla="*/ 572943 w 572943"/>
              <a:gd name="connsiteY4" fmla="*/ 1434238 h 1443764"/>
              <a:gd name="connsiteX0" fmla="*/ 12744 w 574718"/>
              <a:gd name="connsiteY0" fmla="*/ 1443764 h 1443764"/>
              <a:gd name="connsiteX1" fmla="*/ 22268 w 574718"/>
              <a:gd name="connsiteY1" fmla="*/ 229326 h 1443764"/>
              <a:gd name="connsiteX2" fmla="*/ 284205 w 574718"/>
              <a:gd name="connsiteY2" fmla="*/ 726 h 1443764"/>
              <a:gd name="connsiteX3" fmla="*/ 508043 w 574718"/>
              <a:gd name="connsiteY3" fmla="*/ 243614 h 1443764"/>
              <a:gd name="connsiteX4" fmla="*/ 574718 w 574718"/>
              <a:gd name="connsiteY4" fmla="*/ 1434238 h 1443764"/>
              <a:gd name="connsiteX0" fmla="*/ 0 w 561974"/>
              <a:gd name="connsiteY0" fmla="*/ 1443764 h 1443764"/>
              <a:gd name="connsiteX1" fmla="*/ 9524 w 561974"/>
              <a:gd name="connsiteY1" fmla="*/ 229326 h 1443764"/>
              <a:gd name="connsiteX2" fmla="*/ 271461 w 561974"/>
              <a:gd name="connsiteY2" fmla="*/ 726 h 1443764"/>
              <a:gd name="connsiteX3" fmla="*/ 495299 w 561974"/>
              <a:gd name="connsiteY3" fmla="*/ 243614 h 1443764"/>
              <a:gd name="connsiteX4" fmla="*/ 561974 w 561974"/>
              <a:gd name="connsiteY4" fmla="*/ 1434238 h 1443764"/>
              <a:gd name="connsiteX0" fmla="*/ 29168 w 567330"/>
              <a:gd name="connsiteY0" fmla="*/ 1443764 h 1443764"/>
              <a:gd name="connsiteX1" fmla="*/ 14880 w 567330"/>
              <a:gd name="connsiteY1" fmla="*/ 229326 h 1443764"/>
              <a:gd name="connsiteX2" fmla="*/ 276817 w 567330"/>
              <a:gd name="connsiteY2" fmla="*/ 726 h 1443764"/>
              <a:gd name="connsiteX3" fmla="*/ 500655 w 567330"/>
              <a:gd name="connsiteY3" fmla="*/ 243614 h 1443764"/>
              <a:gd name="connsiteX4" fmla="*/ 567330 w 567330"/>
              <a:gd name="connsiteY4" fmla="*/ 1434238 h 1443764"/>
              <a:gd name="connsiteX0" fmla="*/ 29932 w 568094"/>
              <a:gd name="connsiteY0" fmla="*/ 1443764 h 1443764"/>
              <a:gd name="connsiteX1" fmla="*/ 15644 w 568094"/>
              <a:gd name="connsiteY1" fmla="*/ 229326 h 1443764"/>
              <a:gd name="connsiteX2" fmla="*/ 277581 w 568094"/>
              <a:gd name="connsiteY2" fmla="*/ 726 h 1443764"/>
              <a:gd name="connsiteX3" fmla="*/ 501419 w 568094"/>
              <a:gd name="connsiteY3" fmla="*/ 243614 h 1443764"/>
              <a:gd name="connsiteX4" fmla="*/ 568094 w 568094"/>
              <a:gd name="connsiteY4" fmla="*/ 1434238 h 1443764"/>
              <a:gd name="connsiteX0" fmla="*/ 23136 w 570823"/>
              <a:gd name="connsiteY0" fmla="*/ 1443764 h 1443764"/>
              <a:gd name="connsiteX1" fmla="*/ 18373 w 570823"/>
              <a:gd name="connsiteY1" fmla="*/ 229326 h 1443764"/>
              <a:gd name="connsiteX2" fmla="*/ 280310 w 570823"/>
              <a:gd name="connsiteY2" fmla="*/ 726 h 1443764"/>
              <a:gd name="connsiteX3" fmla="*/ 504148 w 570823"/>
              <a:gd name="connsiteY3" fmla="*/ 243614 h 1443764"/>
              <a:gd name="connsiteX4" fmla="*/ 570823 w 570823"/>
              <a:gd name="connsiteY4" fmla="*/ 1434238 h 1443764"/>
              <a:gd name="connsiteX0" fmla="*/ 32177 w 579864"/>
              <a:gd name="connsiteY0" fmla="*/ 1443764 h 1443764"/>
              <a:gd name="connsiteX1" fmla="*/ 27414 w 579864"/>
              <a:gd name="connsiteY1" fmla="*/ 229326 h 1443764"/>
              <a:gd name="connsiteX2" fmla="*/ 289351 w 579864"/>
              <a:gd name="connsiteY2" fmla="*/ 726 h 1443764"/>
              <a:gd name="connsiteX3" fmla="*/ 513189 w 579864"/>
              <a:gd name="connsiteY3" fmla="*/ 243614 h 1443764"/>
              <a:gd name="connsiteX4" fmla="*/ 579864 w 579864"/>
              <a:gd name="connsiteY4" fmla="*/ 1434238 h 1443764"/>
              <a:gd name="connsiteX0" fmla="*/ 22257 w 593756"/>
              <a:gd name="connsiteY0" fmla="*/ 1443764 h 1443764"/>
              <a:gd name="connsiteX1" fmla="*/ 41306 w 593756"/>
              <a:gd name="connsiteY1" fmla="*/ 229326 h 1443764"/>
              <a:gd name="connsiteX2" fmla="*/ 303243 w 593756"/>
              <a:gd name="connsiteY2" fmla="*/ 726 h 1443764"/>
              <a:gd name="connsiteX3" fmla="*/ 527081 w 593756"/>
              <a:gd name="connsiteY3" fmla="*/ 243614 h 1443764"/>
              <a:gd name="connsiteX4" fmla="*/ 593756 w 593756"/>
              <a:gd name="connsiteY4" fmla="*/ 1434238 h 1443764"/>
              <a:gd name="connsiteX0" fmla="*/ 18272 w 589771"/>
              <a:gd name="connsiteY0" fmla="*/ 1443764 h 1443764"/>
              <a:gd name="connsiteX1" fmla="*/ 37321 w 589771"/>
              <a:gd name="connsiteY1" fmla="*/ 229326 h 1443764"/>
              <a:gd name="connsiteX2" fmla="*/ 299258 w 589771"/>
              <a:gd name="connsiteY2" fmla="*/ 726 h 1443764"/>
              <a:gd name="connsiteX3" fmla="*/ 523096 w 589771"/>
              <a:gd name="connsiteY3" fmla="*/ 243614 h 1443764"/>
              <a:gd name="connsiteX4" fmla="*/ 589771 w 589771"/>
              <a:gd name="connsiteY4" fmla="*/ 1434238 h 1443764"/>
              <a:gd name="connsiteX0" fmla="*/ 9887 w 581386"/>
              <a:gd name="connsiteY0" fmla="*/ 1443764 h 1443764"/>
              <a:gd name="connsiteX1" fmla="*/ 28936 w 581386"/>
              <a:gd name="connsiteY1" fmla="*/ 229326 h 1443764"/>
              <a:gd name="connsiteX2" fmla="*/ 290873 w 581386"/>
              <a:gd name="connsiteY2" fmla="*/ 726 h 1443764"/>
              <a:gd name="connsiteX3" fmla="*/ 514711 w 581386"/>
              <a:gd name="connsiteY3" fmla="*/ 243614 h 1443764"/>
              <a:gd name="connsiteX4" fmla="*/ 581386 w 581386"/>
              <a:gd name="connsiteY4" fmla="*/ 1434238 h 1443764"/>
              <a:gd name="connsiteX0" fmla="*/ 9887 w 581386"/>
              <a:gd name="connsiteY0" fmla="*/ 1443764 h 1443764"/>
              <a:gd name="connsiteX1" fmla="*/ 28936 w 581386"/>
              <a:gd name="connsiteY1" fmla="*/ 229326 h 1443764"/>
              <a:gd name="connsiteX2" fmla="*/ 290873 w 581386"/>
              <a:gd name="connsiteY2" fmla="*/ 726 h 1443764"/>
              <a:gd name="connsiteX3" fmla="*/ 514711 w 581386"/>
              <a:gd name="connsiteY3" fmla="*/ 243614 h 1443764"/>
              <a:gd name="connsiteX4" fmla="*/ 581386 w 581386"/>
              <a:gd name="connsiteY4" fmla="*/ 1434238 h 1443764"/>
              <a:gd name="connsiteX0" fmla="*/ 9887 w 581386"/>
              <a:gd name="connsiteY0" fmla="*/ 1443764 h 1443764"/>
              <a:gd name="connsiteX1" fmla="*/ 28936 w 581386"/>
              <a:gd name="connsiteY1" fmla="*/ 229326 h 1443764"/>
              <a:gd name="connsiteX2" fmla="*/ 290873 w 581386"/>
              <a:gd name="connsiteY2" fmla="*/ 726 h 1443764"/>
              <a:gd name="connsiteX3" fmla="*/ 524236 w 581386"/>
              <a:gd name="connsiteY3" fmla="*/ 243614 h 1443764"/>
              <a:gd name="connsiteX4" fmla="*/ 581386 w 581386"/>
              <a:gd name="connsiteY4" fmla="*/ 1434238 h 1443764"/>
              <a:gd name="connsiteX0" fmla="*/ 9887 w 581386"/>
              <a:gd name="connsiteY0" fmla="*/ 1443764 h 1443764"/>
              <a:gd name="connsiteX1" fmla="*/ 28936 w 581386"/>
              <a:gd name="connsiteY1" fmla="*/ 229326 h 1443764"/>
              <a:gd name="connsiteX2" fmla="*/ 290873 w 581386"/>
              <a:gd name="connsiteY2" fmla="*/ 726 h 1443764"/>
              <a:gd name="connsiteX3" fmla="*/ 524236 w 581386"/>
              <a:gd name="connsiteY3" fmla="*/ 243614 h 1443764"/>
              <a:gd name="connsiteX4" fmla="*/ 581386 w 581386"/>
              <a:gd name="connsiteY4" fmla="*/ 1434238 h 1443764"/>
              <a:gd name="connsiteX0" fmla="*/ 9887 w 581386"/>
              <a:gd name="connsiteY0" fmla="*/ 1443764 h 1443764"/>
              <a:gd name="connsiteX1" fmla="*/ 28936 w 581386"/>
              <a:gd name="connsiteY1" fmla="*/ 229326 h 1443764"/>
              <a:gd name="connsiteX2" fmla="*/ 290873 w 581386"/>
              <a:gd name="connsiteY2" fmla="*/ 726 h 1443764"/>
              <a:gd name="connsiteX3" fmla="*/ 538523 w 581386"/>
              <a:gd name="connsiteY3" fmla="*/ 243614 h 1443764"/>
              <a:gd name="connsiteX4" fmla="*/ 581386 w 581386"/>
              <a:gd name="connsiteY4" fmla="*/ 1434238 h 1443764"/>
              <a:gd name="connsiteX0" fmla="*/ 21965 w 593464"/>
              <a:gd name="connsiteY0" fmla="*/ 1443764 h 1443764"/>
              <a:gd name="connsiteX1" fmla="*/ 17201 w 593464"/>
              <a:gd name="connsiteY1" fmla="*/ 229326 h 1443764"/>
              <a:gd name="connsiteX2" fmla="*/ 302951 w 593464"/>
              <a:gd name="connsiteY2" fmla="*/ 726 h 1443764"/>
              <a:gd name="connsiteX3" fmla="*/ 550601 w 593464"/>
              <a:gd name="connsiteY3" fmla="*/ 243614 h 1443764"/>
              <a:gd name="connsiteX4" fmla="*/ 593464 w 593464"/>
              <a:gd name="connsiteY4" fmla="*/ 1434238 h 1443764"/>
              <a:gd name="connsiteX0" fmla="*/ 8651 w 580150"/>
              <a:gd name="connsiteY0" fmla="*/ 1443997 h 1443997"/>
              <a:gd name="connsiteX1" fmla="*/ 3887 w 580150"/>
              <a:gd name="connsiteY1" fmla="*/ 229559 h 1443997"/>
              <a:gd name="connsiteX2" fmla="*/ 289637 w 580150"/>
              <a:gd name="connsiteY2" fmla="*/ 959 h 1443997"/>
              <a:gd name="connsiteX3" fmla="*/ 537287 w 580150"/>
              <a:gd name="connsiteY3" fmla="*/ 243847 h 1443997"/>
              <a:gd name="connsiteX4" fmla="*/ 580150 w 580150"/>
              <a:gd name="connsiteY4" fmla="*/ 1434471 h 1443997"/>
              <a:gd name="connsiteX0" fmla="*/ 8651 w 580150"/>
              <a:gd name="connsiteY0" fmla="*/ 1443997 h 1443997"/>
              <a:gd name="connsiteX1" fmla="*/ 3887 w 580150"/>
              <a:gd name="connsiteY1" fmla="*/ 229559 h 1443997"/>
              <a:gd name="connsiteX2" fmla="*/ 289637 w 580150"/>
              <a:gd name="connsiteY2" fmla="*/ 959 h 1443997"/>
              <a:gd name="connsiteX3" fmla="*/ 551574 w 580150"/>
              <a:gd name="connsiteY3" fmla="*/ 243847 h 1443997"/>
              <a:gd name="connsiteX4" fmla="*/ 580150 w 580150"/>
              <a:gd name="connsiteY4" fmla="*/ 1434471 h 1443997"/>
              <a:gd name="connsiteX0" fmla="*/ 8651 w 580150"/>
              <a:gd name="connsiteY0" fmla="*/ 1443675 h 1443675"/>
              <a:gd name="connsiteX1" fmla="*/ 3887 w 580150"/>
              <a:gd name="connsiteY1" fmla="*/ 229237 h 1443675"/>
              <a:gd name="connsiteX2" fmla="*/ 289637 w 580150"/>
              <a:gd name="connsiteY2" fmla="*/ 637 h 1443675"/>
              <a:gd name="connsiteX3" fmla="*/ 551574 w 580150"/>
              <a:gd name="connsiteY3" fmla="*/ 243525 h 1443675"/>
              <a:gd name="connsiteX4" fmla="*/ 580150 w 580150"/>
              <a:gd name="connsiteY4" fmla="*/ 1434149 h 144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0150" h="1443675">
                <a:moveTo>
                  <a:pt x="8651" y="1443675"/>
                </a:moveTo>
                <a:cubicBezTo>
                  <a:pt x="-8020" y="694772"/>
                  <a:pt x="4680" y="474505"/>
                  <a:pt x="3887" y="229237"/>
                </a:cubicBezTo>
                <a:cubicBezTo>
                  <a:pt x="3094" y="-16031"/>
                  <a:pt x="198356" y="3018"/>
                  <a:pt x="289637" y="637"/>
                </a:cubicBezTo>
                <a:cubicBezTo>
                  <a:pt x="380918" y="-1744"/>
                  <a:pt x="541255" y="-9682"/>
                  <a:pt x="551574" y="243525"/>
                </a:cubicBezTo>
                <a:cubicBezTo>
                  <a:pt x="561893" y="496732"/>
                  <a:pt x="564672" y="665005"/>
                  <a:pt x="580150" y="1434149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4" name="Group 73"/>
          <p:cNvGrpSpPr/>
          <p:nvPr/>
        </p:nvGrpSpPr>
        <p:grpSpPr>
          <a:xfrm>
            <a:off x="5076349" y="1498360"/>
            <a:ext cx="518614" cy="461665"/>
            <a:chOff x="655093" y="4465392"/>
            <a:chExt cx="518614" cy="461665"/>
          </a:xfrm>
        </p:grpSpPr>
        <p:sp>
          <p:nvSpPr>
            <p:cNvPr id="75" name="Oval 74"/>
            <p:cNvSpPr/>
            <p:nvPr/>
          </p:nvSpPr>
          <p:spPr>
            <a:xfrm>
              <a:off x="655093" y="4517409"/>
              <a:ext cx="396000" cy="39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55093" y="4465392"/>
              <a:ext cx="5186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e</a:t>
              </a:r>
              <a:r>
                <a:rPr lang="en-US" sz="2400" b="1" baseline="30000" dirty="0" smtClean="0">
                  <a:solidFill>
                    <a:srgbClr val="FF0000"/>
                  </a:solidFill>
                </a:rPr>
                <a:t>-</a:t>
              </a:r>
              <a:endParaRPr lang="en-IN" sz="1400" b="1" baseline="300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78" name="Straight Connector 77"/>
          <p:cNvCxnSpPr/>
          <p:nvPr/>
        </p:nvCxnSpPr>
        <p:spPr>
          <a:xfrm>
            <a:off x="5323965" y="1127219"/>
            <a:ext cx="684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ontent Placeholder 2"/>
          <p:cNvSpPr>
            <a:spLocks noGrp="1"/>
          </p:cNvSpPr>
          <p:nvPr>
            <p:ph idx="1"/>
          </p:nvPr>
        </p:nvSpPr>
        <p:spPr>
          <a:xfrm>
            <a:off x="15699" y="1772581"/>
            <a:ext cx="5786652" cy="1393530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The potential of electron at the positive ion </a:t>
            </a:r>
          </a:p>
          <a:p>
            <a:pPr marL="273050" indent="0">
              <a:buNone/>
            </a:pPr>
            <a:r>
              <a:rPr lang="en-US" sz="24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site is zero and is maximum in between the </a:t>
            </a:r>
          </a:p>
          <a:p>
            <a:pPr marL="273050" indent="0">
              <a:buNone/>
            </a:pPr>
            <a:r>
              <a:rPr lang="en-US" sz="24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two (i.e. middle of two ions).</a:t>
            </a:r>
            <a:endParaRPr lang="en-US" sz="2400" dirty="0"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334453" y="929219"/>
            <a:ext cx="4991824" cy="399520"/>
            <a:chOff x="2887115" y="3134145"/>
            <a:chExt cx="4991824" cy="399520"/>
          </a:xfrm>
        </p:grpSpPr>
        <p:sp>
          <p:nvSpPr>
            <p:cNvPr id="54" name="Oval 53"/>
            <p:cNvSpPr/>
            <p:nvPr/>
          </p:nvSpPr>
          <p:spPr>
            <a:xfrm>
              <a:off x="2887115" y="3137665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4419274" y="3134145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5951433" y="3134145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482939" y="3134145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6316623" y="5647197"/>
            <a:ext cx="1984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</a:rPr>
              <a:t>Potential </a:t>
            </a:r>
            <a:r>
              <a:rPr lang="en-US" sz="2000" b="1" dirty="0" smtClean="0">
                <a:solidFill>
                  <a:srgbClr val="FF0000"/>
                </a:solidFill>
              </a:rPr>
              <a:t>(V = 0)</a:t>
            </a:r>
            <a:endParaRPr lang="en-IN" b="1" dirty="0">
              <a:solidFill>
                <a:srgbClr val="FF0000"/>
              </a:solidFill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5648620" y="4001342"/>
            <a:ext cx="6350992" cy="1339515"/>
            <a:chOff x="5430252" y="3837567"/>
            <a:chExt cx="6350992" cy="1339515"/>
          </a:xfrm>
        </p:grpSpPr>
        <p:cxnSp>
          <p:nvCxnSpPr>
            <p:cNvPr id="111" name="Straight Connector 110"/>
            <p:cNvCxnSpPr/>
            <p:nvPr/>
          </p:nvCxnSpPr>
          <p:spPr>
            <a:xfrm rot="5400000">
              <a:off x="5700252" y="4892411"/>
              <a:ext cx="0" cy="540000"/>
            </a:xfrm>
            <a:prstGeom prst="line">
              <a:avLst/>
            </a:prstGeom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rot="5400000">
              <a:off x="11511244" y="4883743"/>
              <a:ext cx="0" cy="540000"/>
            </a:xfrm>
            <a:prstGeom prst="line">
              <a:avLst/>
            </a:prstGeom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5400000">
              <a:off x="10142052" y="4726077"/>
              <a:ext cx="0" cy="864000"/>
            </a:xfrm>
            <a:prstGeom prst="line">
              <a:avLst/>
            </a:prstGeom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5400000">
              <a:off x="8617322" y="4726077"/>
              <a:ext cx="0" cy="864000"/>
            </a:xfrm>
            <a:prstGeom prst="line">
              <a:avLst/>
            </a:prstGeom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5400000">
              <a:off x="7081514" y="4726077"/>
              <a:ext cx="0" cy="864000"/>
            </a:xfrm>
            <a:prstGeom prst="line">
              <a:avLst/>
            </a:prstGeom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/>
            <p:cNvGrpSpPr/>
            <p:nvPr/>
          </p:nvGrpSpPr>
          <p:grpSpPr>
            <a:xfrm>
              <a:off x="5950485" y="3845082"/>
              <a:ext cx="727200" cy="1332000"/>
              <a:chOff x="6614942" y="3847428"/>
              <a:chExt cx="934452" cy="1406959"/>
            </a:xfrm>
          </p:grpSpPr>
          <p:cxnSp>
            <p:nvCxnSpPr>
              <p:cNvPr id="85" name="Straight Connector 84"/>
              <p:cNvCxnSpPr/>
              <p:nvPr/>
            </p:nvCxnSpPr>
            <p:spPr>
              <a:xfrm>
                <a:off x="6640342" y="3848667"/>
                <a:ext cx="0" cy="14057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7520914" y="3847428"/>
                <a:ext cx="0" cy="14057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6614942" y="3847428"/>
                <a:ext cx="93445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/>
            <p:cNvGrpSpPr/>
            <p:nvPr/>
          </p:nvGrpSpPr>
          <p:grpSpPr>
            <a:xfrm>
              <a:off x="7480285" y="3843909"/>
              <a:ext cx="727200" cy="1332000"/>
              <a:chOff x="6614942" y="3847428"/>
              <a:chExt cx="934452" cy="1406959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6640342" y="3848667"/>
                <a:ext cx="0" cy="14057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7520914" y="3847428"/>
                <a:ext cx="0" cy="14057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6614942" y="3847428"/>
                <a:ext cx="93445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/>
            <p:cNvGrpSpPr/>
            <p:nvPr/>
          </p:nvGrpSpPr>
          <p:grpSpPr>
            <a:xfrm>
              <a:off x="9010084" y="3843909"/>
              <a:ext cx="727200" cy="1332000"/>
              <a:chOff x="6614942" y="3847428"/>
              <a:chExt cx="934452" cy="1406959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>
                <a:off x="6640342" y="3848667"/>
                <a:ext cx="0" cy="14057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7520914" y="3847428"/>
                <a:ext cx="0" cy="14057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6614942" y="3847428"/>
                <a:ext cx="93445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/>
            <p:cNvGrpSpPr/>
            <p:nvPr/>
          </p:nvGrpSpPr>
          <p:grpSpPr>
            <a:xfrm>
              <a:off x="10539882" y="3837567"/>
              <a:ext cx="727200" cy="1332000"/>
              <a:chOff x="6614942" y="3847428"/>
              <a:chExt cx="934452" cy="1406959"/>
            </a:xfrm>
          </p:grpSpPr>
          <p:cxnSp>
            <p:nvCxnSpPr>
              <p:cNvPr id="105" name="Straight Connector 104"/>
              <p:cNvCxnSpPr/>
              <p:nvPr/>
            </p:nvCxnSpPr>
            <p:spPr>
              <a:xfrm>
                <a:off x="6640342" y="3848667"/>
                <a:ext cx="0" cy="14057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7520914" y="3847428"/>
                <a:ext cx="0" cy="14057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6614942" y="3847428"/>
                <a:ext cx="93445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3" name="Group 112"/>
          <p:cNvGrpSpPr/>
          <p:nvPr/>
        </p:nvGrpSpPr>
        <p:grpSpPr>
          <a:xfrm>
            <a:off x="6328016" y="5176200"/>
            <a:ext cx="4991824" cy="399520"/>
            <a:chOff x="2887115" y="3134145"/>
            <a:chExt cx="4991824" cy="399520"/>
          </a:xfrm>
        </p:grpSpPr>
        <p:sp>
          <p:nvSpPr>
            <p:cNvPr id="114" name="Oval 113"/>
            <p:cNvSpPr/>
            <p:nvPr/>
          </p:nvSpPr>
          <p:spPr>
            <a:xfrm>
              <a:off x="2887115" y="3137665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4419274" y="3134145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5951433" y="3134145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7482939" y="3134145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6371215" y="3548112"/>
            <a:ext cx="1984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</a:rPr>
              <a:t>Potential </a:t>
            </a:r>
            <a:r>
              <a:rPr lang="en-US" sz="2000" b="1" dirty="0" smtClean="0">
                <a:solidFill>
                  <a:srgbClr val="FF0000"/>
                </a:solidFill>
              </a:rPr>
              <a:t>(V = V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0</a:t>
            </a:r>
            <a:r>
              <a:rPr lang="en-US" sz="2000" b="1" dirty="0" smtClean="0">
                <a:solidFill>
                  <a:srgbClr val="FF0000"/>
                </a:solidFill>
              </a:rPr>
              <a:t>)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864566" y="2552607"/>
            <a:ext cx="9507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(V = 0)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982575" y="1374281"/>
            <a:ext cx="1006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(V = V</a:t>
            </a:r>
            <a:r>
              <a:rPr lang="en-US" sz="2000" b="1" baseline="-25000" dirty="0" smtClean="0">
                <a:solidFill>
                  <a:srgbClr val="FF0000"/>
                </a:solidFill>
              </a:rPr>
              <a:t>0</a:t>
            </a:r>
            <a:r>
              <a:rPr lang="en-US" sz="2000" b="1" dirty="0" smtClean="0">
                <a:solidFill>
                  <a:srgbClr val="FF0000"/>
                </a:solidFill>
              </a:rPr>
              <a:t>)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21" name="Content Placeholder 2"/>
          <p:cNvSpPr txBox="1">
            <a:spLocks/>
          </p:cNvSpPr>
          <p:nvPr/>
        </p:nvSpPr>
        <p:spPr>
          <a:xfrm>
            <a:off x="6094" y="3322276"/>
            <a:ext cx="5247887" cy="796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It was difficult to solve Schrodinger </a:t>
            </a:r>
          </a:p>
          <a:p>
            <a:pPr marL="273050" indent="0">
              <a:buNone/>
            </a:pPr>
            <a:r>
              <a:rPr lang="en-US" sz="24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equation with varying potential.</a:t>
            </a:r>
            <a:endParaRPr lang="en-US" sz="24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2" name="Content Placeholder 2"/>
          <p:cNvSpPr txBox="1">
            <a:spLocks/>
          </p:cNvSpPr>
          <p:nvPr/>
        </p:nvSpPr>
        <p:spPr>
          <a:xfrm>
            <a:off x="6094" y="4478427"/>
            <a:ext cx="5247887" cy="796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Kroning–Penney suggested that take </a:t>
            </a:r>
          </a:p>
          <a:p>
            <a:pPr marL="273050" indent="0">
              <a:buNone/>
            </a:pPr>
            <a:r>
              <a:rPr lang="en-US" sz="24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potential as shape of rectangular steps.</a:t>
            </a:r>
            <a:endParaRPr lang="en-US" sz="24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3" name="Content Placeholder 2"/>
          <p:cNvSpPr txBox="1">
            <a:spLocks/>
          </p:cNvSpPr>
          <p:nvPr/>
        </p:nvSpPr>
        <p:spPr>
          <a:xfrm>
            <a:off x="0" y="5647160"/>
            <a:ext cx="5802351" cy="467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This model is called Kroning–Penney model.</a:t>
            </a:r>
            <a:endParaRPr lang="en-US" sz="24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80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repeatCount="2000" accel="8000" decel="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01088 L 0.03203 0.0088 L 0.05052 0.02176 L 0.06133 0.0551 L 0.06784 0.17547 L 0.06888 0.23287 L 0.10664 0.24931 L 0.14232 0.22176 L 0.14349 0.14213 L 0.14349 0.02385 L 0.178 0.02176 L 0.18008 0.11621 L 0.18008 0.2125 L 0.22539 0.25348 L 0.26862 0.18843 L 0.26758 0.10348 L 0.26654 0.0125 L 0.29883 0.0088 L 0.30104 0.18658 L 0.34427 0.24769 L 0.39167 0.17361 L 0.39167 0.0088 L 0.42083 0.00371 L 0.42617 0.16991 L 0.42839 0.21065 L 0.47279 0.24398 L 0.51602 0.18473 L 0.51602 0.01829 L 0.55156 0.0125 " pathEditMode="relative" rAng="0" ptsTypes="AAAAAAAAAAAAAAAAAAAAAAAAAAAAA">
                                      <p:cBhvr>
                                        <p:cTn id="26" dur="3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78" y="1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3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25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25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25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000"/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10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5" grpId="0" animBg="1"/>
      <p:bldP spid="68" grpId="0" animBg="1"/>
      <p:bldP spid="71" grpId="0" animBg="1"/>
      <p:bldP spid="72" grpId="0" animBg="1"/>
      <p:bldP spid="73" grpId="0" animBg="1"/>
      <p:bldP spid="81" grpId="0" uiExpand="1" build="p"/>
      <p:bldP spid="82" grpId="0"/>
      <p:bldP spid="118" grpId="0"/>
      <p:bldP spid="119" grpId="0"/>
      <p:bldP spid="120" grpId="0"/>
      <p:bldP spid="121" grpId="0" uiExpand="1" build="p"/>
      <p:bldP spid="122" grpId="0" uiExpand="1" build="p"/>
      <p:bldP spid="12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Kroning Penney model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292831" y="2347608"/>
            <a:ext cx="9314089" cy="2298159"/>
            <a:chOff x="5430252" y="3837567"/>
            <a:chExt cx="6350992" cy="1339515"/>
          </a:xfrm>
        </p:grpSpPr>
        <p:cxnSp>
          <p:nvCxnSpPr>
            <p:cNvPr id="58" name="Straight Connector 57"/>
            <p:cNvCxnSpPr/>
            <p:nvPr/>
          </p:nvCxnSpPr>
          <p:spPr>
            <a:xfrm rot="5400000">
              <a:off x="5700252" y="4892411"/>
              <a:ext cx="0" cy="540000"/>
            </a:xfrm>
            <a:prstGeom prst="line">
              <a:avLst/>
            </a:prstGeom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11511244" y="4883743"/>
              <a:ext cx="0" cy="540000"/>
            </a:xfrm>
            <a:prstGeom prst="line">
              <a:avLst/>
            </a:prstGeom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142052" y="4730375"/>
              <a:ext cx="0" cy="864000"/>
            </a:xfrm>
            <a:prstGeom prst="line">
              <a:avLst/>
            </a:prstGeom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>
              <a:off x="8611793" y="4730375"/>
              <a:ext cx="0" cy="864000"/>
            </a:xfrm>
            <a:prstGeom prst="line">
              <a:avLst/>
            </a:prstGeom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7081514" y="4730375"/>
              <a:ext cx="0" cy="864000"/>
            </a:xfrm>
            <a:prstGeom prst="line">
              <a:avLst/>
            </a:prstGeom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5945780" y="3845082"/>
              <a:ext cx="727200" cy="1332000"/>
              <a:chOff x="6608897" y="3847428"/>
              <a:chExt cx="934452" cy="1406959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6640342" y="3848667"/>
                <a:ext cx="0" cy="14057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7520914" y="3847428"/>
                <a:ext cx="0" cy="14057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6608897" y="3847428"/>
                <a:ext cx="93445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7478910" y="3840783"/>
              <a:ext cx="727200" cy="1333952"/>
              <a:chOff x="6613176" y="3844127"/>
              <a:chExt cx="934452" cy="1409021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>
                <a:off x="6640342" y="3844127"/>
                <a:ext cx="0" cy="14057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7520914" y="3847428"/>
                <a:ext cx="0" cy="14057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6613176" y="3847428"/>
                <a:ext cx="93445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/>
            <p:cNvGrpSpPr/>
            <p:nvPr/>
          </p:nvGrpSpPr>
          <p:grpSpPr>
            <a:xfrm>
              <a:off x="9008709" y="3843909"/>
              <a:ext cx="727200" cy="1332000"/>
              <a:chOff x="6613176" y="3847428"/>
              <a:chExt cx="934452" cy="1406959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>
                <a:off x="6640342" y="3848667"/>
                <a:ext cx="0" cy="14057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520914" y="3847428"/>
                <a:ext cx="0" cy="14057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6613176" y="3847428"/>
                <a:ext cx="93445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/>
            <p:cNvGrpSpPr/>
            <p:nvPr/>
          </p:nvGrpSpPr>
          <p:grpSpPr>
            <a:xfrm>
              <a:off x="10538507" y="3837567"/>
              <a:ext cx="727200" cy="1332000"/>
              <a:chOff x="6613176" y="3847428"/>
              <a:chExt cx="934452" cy="1406959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6640342" y="3848667"/>
                <a:ext cx="0" cy="14057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520914" y="3847428"/>
                <a:ext cx="0" cy="14057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6613176" y="3847428"/>
                <a:ext cx="93445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TextBox 78"/>
          <p:cNvSpPr txBox="1"/>
          <p:nvPr/>
        </p:nvSpPr>
        <p:spPr>
          <a:xfrm>
            <a:off x="4440434" y="2932648"/>
            <a:ext cx="436728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IN" sz="4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285613" y="2932648"/>
            <a:ext cx="643065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en-IN" sz="4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884618" y="4781899"/>
            <a:ext cx="46148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endParaRPr lang="en-IN" sz="2000" b="1" dirty="0">
              <a:solidFill>
                <a:srgbClr val="FF000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097564" y="4727931"/>
            <a:ext cx="46148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b="1" dirty="0" smtClean="0">
                <a:solidFill>
                  <a:srgbClr val="742712"/>
                </a:solidFill>
              </a:rPr>
              <a:t>a</a:t>
            </a:r>
            <a:endParaRPr lang="en-IN" sz="2000" b="1" dirty="0">
              <a:solidFill>
                <a:srgbClr val="742712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752293" y="4727932"/>
            <a:ext cx="56004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b="1" dirty="0" smtClean="0">
                <a:solidFill>
                  <a:srgbClr val="742712"/>
                </a:solidFill>
              </a:rPr>
              <a:t>-b</a:t>
            </a:r>
            <a:endParaRPr lang="en-IN" sz="2000" b="1" dirty="0">
              <a:solidFill>
                <a:srgbClr val="742712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22555" y="2795435"/>
            <a:ext cx="1838886" cy="1213703"/>
            <a:chOff x="752424" y="1924334"/>
            <a:chExt cx="1838886" cy="1213703"/>
          </a:xfrm>
        </p:grpSpPr>
        <p:sp>
          <p:nvSpPr>
            <p:cNvPr id="84" name="TextBox 83"/>
            <p:cNvSpPr txBox="1"/>
            <p:nvPr/>
          </p:nvSpPr>
          <p:spPr>
            <a:xfrm>
              <a:off x="752424" y="2676372"/>
              <a:ext cx="1838886" cy="46166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Potential (</a:t>
              </a:r>
              <a:r>
                <a:rPr lang="en-US" sz="2400" b="1" dirty="0" err="1" smtClean="0"/>
                <a:t>V</a:t>
              </a:r>
              <a:r>
                <a:rPr lang="en-US" sz="2400" b="1" baseline="-25000" dirty="0" err="1" smtClean="0"/>
                <a:t>x</a:t>
              </a:r>
              <a:r>
                <a:rPr lang="en-US" sz="2400" b="1" dirty="0" smtClean="0"/>
                <a:t>)</a:t>
              </a:r>
              <a:endParaRPr lang="en-IN" sz="2000" b="1" dirty="0"/>
            </a:p>
          </p:txBody>
        </p:sp>
        <p:sp>
          <p:nvSpPr>
            <p:cNvPr id="85" name="Up Arrow 84"/>
            <p:cNvSpPr/>
            <p:nvPr/>
          </p:nvSpPr>
          <p:spPr>
            <a:xfrm>
              <a:off x="1542197" y="1924334"/>
              <a:ext cx="332771" cy="655093"/>
            </a:xfrm>
            <a:prstGeom prst="upArrow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2024746" y="1768308"/>
            <a:ext cx="998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V = V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</a:rPr>
              <a:t>0</a:t>
            </a:r>
            <a:endParaRPr lang="en-IN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1684583" y="4215412"/>
            <a:ext cx="461488" cy="6432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b="1" dirty="0" smtClean="0"/>
              <a:t>x</a:t>
            </a:r>
            <a:endParaRPr lang="en-IN" sz="2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377804" y="4400029"/>
            <a:ext cx="998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V = 0</a:t>
            </a:r>
            <a:endParaRPr lang="en-IN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1631951" y="4367761"/>
            <a:ext cx="518614" cy="461665"/>
            <a:chOff x="655093" y="4465392"/>
            <a:chExt cx="518614" cy="461665"/>
          </a:xfrm>
        </p:grpSpPr>
        <p:sp>
          <p:nvSpPr>
            <p:cNvPr id="42" name="Oval 41"/>
            <p:cNvSpPr/>
            <p:nvPr/>
          </p:nvSpPr>
          <p:spPr>
            <a:xfrm>
              <a:off x="655093" y="4517409"/>
              <a:ext cx="396000" cy="396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5093" y="4465392"/>
              <a:ext cx="5186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e</a:t>
              </a:r>
              <a:r>
                <a:rPr lang="en-US" sz="2400" b="1" baseline="30000" dirty="0" smtClean="0">
                  <a:solidFill>
                    <a:srgbClr val="FF0000"/>
                  </a:solidFill>
                </a:rPr>
                <a:t>-</a:t>
              </a:r>
              <a:endParaRPr lang="en-IN" sz="1400" b="1" baseline="30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Left Brace 2"/>
          <p:cNvSpPr/>
          <p:nvPr/>
        </p:nvSpPr>
        <p:spPr>
          <a:xfrm>
            <a:off x="2282098" y="2476939"/>
            <a:ext cx="382015" cy="2024592"/>
          </a:xfrm>
          <a:prstGeom prst="leftBrace">
            <a:avLst/>
          </a:prstGeom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18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7 0.00208 L 0.09791 0.00208 " pathEditMode="relative" rAng="0" ptsTypes="AA">
                                      <p:cBhvr>
                                        <p:cTn id="18" dur="2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91 3.7037E-6 L 0.09791 -0.3266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26 -0.32871 L 0.18086 -0.3266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086 -0.32662 L 0.18086 -0.01412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203 -0.00996 L 0.28359 -0.0099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  <p:bldP spid="82" grpId="0"/>
      <p:bldP spid="83" grpId="0"/>
      <p:bldP spid="87" grpId="0"/>
      <p:bldP spid="92" grpId="0"/>
      <p:bldP spid="38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Times New Roman" panose="02020603050405020304" pitchFamily="18" charset="0"/>
              </a:rPr>
              <a:t>Free </a:t>
            </a:r>
            <a:r>
              <a:rPr lang="en-US" dirty="0">
                <a:cs typeface="Times New Roman" panose="02020603050405020304" pitchFamily="18" charset="0"/>
              </a:rPr>
              <a:t>electron</a:t>
            </a:r>
            <a:r>
              <a:rPr lang="en-US" dirty="0" smtClean="0">
                <a:cs typeface="Times New Roman" panose="02020603050405020304" pitchFamily="18" charset="0"/>
              </a:rPr>
              <a:t> theory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859809" y="1310185"/>
            <a:ext cx="3370997" cy="3016155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282889" y="1630907"/>
            <a:ext cx="2518011" cy="2354240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696869" y="1973239"/>
            <a:ext cx="1701423" cy="1657066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026690" y="2357651"/>
            <a:ext cx="1030409" cy="931460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70160" y="2632881"/>
            <a:ext cx="332098" cy="328683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lus 7"/>
          <p:cNvSpPr/>
          <p:nvPr/>
        </p:nvSpPr>
        <p:spPr>
          <a:xfrm>
            <a:off x="2356512" y="2619233"/>
            <a:ext cx="345746" cy="342331"/>
          </a:xfrm>
          <a:prstGeom prst="math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06489" y="3434632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e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>-</a:t>
            </a:r>
            <a:endParaRPr lang="en-US" sz="2800" b="1" baseline="30000" dirty="0">
              <a:solidFill>
                <a:srgbClr val="00206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36211" y="3027501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e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>-</a:t>
            </a:r>
            <a:endParaRPr lang="en-US" sz="2800" b="1" baseline="30000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92319" y="1128158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e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>-</a:t>
            </a:r>
            <a:endParaRPr lang="en-US" sz="2800" b="1" baseline="30000" dirty="0">
              <a:solidFill>
                <a:srgbClr val="00206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728348" y="2036928"/>
            <a:ext cx="3261813" cy="1562668"/>
            <a:chOff x="7315202" y="1630909"/>
            <a:chExt cx="3261813" cy="1562668"/>
          </a:xfrm>
        </p:grpSpPr>
        <p:sp>
          <p:nvSpPr>
            <p:cNvPr id="13" name="Oval 12"/>
            <p:cNvSpPr/>
            <p:nvPr/>
          </p:nvSpPr>
          <p:spPr>
            <a:xfrm>
              <a:off x="10235821" y="1651379"/>
              <a:ext cx="341194" cy="1542198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rgbClr val="673BB7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>
              <a:stCxn id="13" idx="0"/>
            </p:cNvCxnSpPr>
            <p:nvPr/>
          </p:nvCxnSpPr>
          <p:spPr>
            <a:xfrm flipH="1" flipV="1">
              <a:off x="7315202" y="1630909"/>
              <a:ext cx="3091216" cy="20470"/>
            </a:xfrm>
            <a:prstGeom prst="line">
              <a:avLst/>
            </a:prstGeom>
            <a:ln w="38100">
              <a:solidFill>
                <a:srgbClr val="673B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7345909" y="3173107"/>
              <a:ext cx="3091216" cy="20470"/>
            </a:xfrm>
            <a:prstGeom prst="line">
              <a:avLst/>
            </a:prstGeom>
            <a:ln w="38100">
              <a:solidFill>
                <a:srgbClr val="673B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9607807" y="2542436"/>
            <a:ext cx="4235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100762" y="2311228"/>
                <a:ext cx="3118299" cy="107189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Coulomb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sec</m:t>
                          </m:r>
                        </m:den>
                      </m:f>
                    </m:oMath>
                  </m:oMathPara>
                </a14:m>
                <a:endParaRPr lang="en-US" sz="9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762" y="2311228"/>
                <a:ext cx="3118299" cy="10718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393667" y="4545956"/>
            <a:ext cx="74875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Current: The flow of electric charge is 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called electric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current.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3667" y="5222720"/>
            <a:ext cx="89535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One ampere current represents one coulomb of electric 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charge</a:t>
            </a:r>
          </a:p>
          <a:p>
            <a:endParaRPr lang="en-US" sz="2400" dirty="0">
              <a:solidFill>
                <a:schemeClr val="tx2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One coulomb electric charge (q) = 6.24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× 10</a:t>
            </a:r>
            <a:r>
              <a:rPr lang="en-US" sz="2400" baseline="30000" dirty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18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 charge 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carriers (electrons)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79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7 L 2.91667E-6 0.00023 C 0.00234 -0.00417 0.00508 -0.00741 0.00768 -0.01157 C 0.00859 -0.01319 0.00898 -0.01597 0.00989 -0.01736 C 0.0108 -0.01898 0.01237 -0.01968 0.01341 -0.0213 C 0.01575 -0.02477 0.01758 -0.02963 0.02005 -0.03287 C 0.03672 -0.05139 0.0194 -0.03241 0.03138 -0.04421 C 0.03255 -0.04514 0.03359 -0.04676 0.03489 -0.04792 C 0.03633 -0.04954 0.03789 -0.05046 0.03932 -0.05185 C 0.04049 -0.05301 0.04153 -0.05463 0.04271 -0.05579 C 0.04453 -0.05718 0.04896 -0.05857 0.05065 -0.05949 C 0.05195 -0.06019 0.05299 -0.06088 0.05416 -0.06157 C 0.0556 -0.06204 0.05729 -0.06227 0.05885 -0.06319 C 0.06028 -0.06435 0.06133 -0.06667 0.06315 -0.06713 C 0.0664 -0.06829 0.06992 -0.06829 0.0733 -0.06898 C 0.08698 -0.07662 0.07291 -0.06968 0.08932 -0.07477 C 0.09231 -0.07569 0.09518 -0.07801 0.0983 -0.0787 C 0.10078 -0.07917 0.10364 -0.07963 0.10625 -0.08056 C 0.11002 -0.08171 0.1138 -0.08426 0.11771 -0.08449 L 0.17981 -0.08611 L 0.36562 -0.08819 L 0.42018 -0.09005 C 0.46875 -0.09282 0.42161 -0.08982 0.44049 -0.09398 C 0.44466 -0.09491 0.44896 -0.09537 0.45299 -0.0956 L 0.47448 -0.09398 C 0.48476 -0.09329 0.49492 -0.09306 0.50521 -0.0919 C 0.50638 -0.0919 0.50742 -0.09051 0.50846 -0.09005 C 0.51028 -0.08935 0.51237 -0.08889 0.51419 -0.08819 L 0.51666 -0.08241 L 0.51666 -0.08218 " pathEditMode="relative" rAng="0" ptsTypes="AAAAAAAAAAAAAAAAAAAAAAAAAAAAAA">
                                      <p:cBhvr>
                                        <p:cTn id="9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33" y="-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6 L -2.5E-6 0.00023 C 0.02005 0.03472 0.00417 0.01157 0.01602 0.02384 C 0.02591 0.03402 0.0194 0.02963 0.0263 0.03379 C 0.02761 0.03495 0.02865 0.03657 0.02982 0.03773 C 0.03086 0.03865 0.03229 0.03865 0.03334 0.03981 C 0.03568 0.04213 0.03763 0.04606 0.04011 0.04768 C 0.04141 0.04838 0.04258 0.04884 0.04362 0.04976 C 0.04479 0.05069 0.04597 0.05277 0.04714 0.0537 C 0.04935 0.05532 0.0517 0.05625 0.05417 0.05764 L 0.06094 0.06157 C 0.06211 0.06226 0.06328 0.06319 0.06446 0.06365 L 0.06901 0.06551 C 0.07058 0.06689 0.07201 0.06851 0.0737 0.06967 C 0.07578 0.07106 0.07826 0.07222 0.08047 0.07361 L 0.09102 0.07963 C 0.09206 0.08009 0.09323 0.08101 0.09427 0.08148 L 0.10352 0.08541 C 0.11224 0.0956 0.1013 0.08379 0.11159 0.09143 C 0.11302 0.09236 0.11393 0.09444 0.11511 0.09537 C 0.11745 0.09722 0.12214 0.09953 0.12214 0.09976 C 0.12357 0.10139 0.12487 0.10393 0.1267 0.10532 C 0.12813 0.10671 0.12982 0.10625 0.13125 0.1074 C 0.13438 0.10972 0.13737 0.11273 0.1405 0.11527 C 0.14206 0.11666 0.14362 0.11782 0.14518 0.11944 C 0.14623 0.1206 0.14727 0.12245 0.14844 0.12338 C 0.15 0.12453 0.15157 0.12476 0.15313 0.12523 C 0.15873 0.13171 0.15456 0.12777 0.1612 0.13125 C 0.17774 0.13981 0.15716 0.13055 0.17735 0.13935 C 0.17891 0.14004 0.18034 0.1412 0.18203 0.1412 L 0.21771 0.14514 C 0.22032 0.14583 0.22305 0.14629 0.22578 0.14722 C 0.22735 0.14768 0.22878 0.1493 0.23047 0.1493 C 0.26537 0.1493 0.30026 0.14791 0.33529 0.14722 C 0.33802 0.14606 0.34284 0.14375 0.34558 0.14328 C 0.35026 0.14236 0.35482 0.14189 0.35951 0.1412 L 0.39063 0.14328 C 0.40638 0.14398 0.42214 0.14398 0.43789 0.14514 C 0.43907 0.14537 0.44011 0.14699 0.44128 0.14722 C 0.44896 0.14907 0.45677 0.14861 0.46433 0.15115 C 0.4724 0.15393 0.4681 0.15254 0.47696 0.15532 L 0.55313 0.15324 C 0.55586 0.15301 0.56367 0.15046 0.56693 0.1493 C 0.56836 0.14861 0.57005 0.14768 0.57149 0.14722 C 0.57539 0.14629 0.57917 0.14537 0.58308 0.14514 L 0.69961 0.14328 L 0.69961 0.14351 " pathEditMode="relative" rAng="0" ptsTypes="AAAAAAAAAAAAAAAAAAAAAAAAAAAAAAAAAAAAAAAAAAAAAAA">
                                      <p:cBhvr>
                                        <p:cTn id="9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74" y="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-2.5E-6 0.00023 L 0.00977 -0.0037 C 0.01133 -0.00417 0.01289 -0.00509 0.01433 -0.00533 C 0.0267 -0.0088 0.0194 -0.00556 0.03021 -0.00903 C 0.03164 -0.00949 0.03321 -0.01042 0.03477 -0.01065 C 0.0392 -0.01227 0.04375 -0.01273 0.04818 -0.01435 C 0.05013 -0.01482 0.05196 -0.01574 0.05391 -0.0162 C 0.05768 -0.0169 0.06146 -0.01736 0.06524 -0.01783 C 0.07917 -0.02338 0.06667 -0.01898 0.09805 -0.02153 C 0.11185 -0.02245 0.11393 -0.02315 0.1263 -0.025 C 0.13047 -0.02662 0.13646 -0.02894 0.14102 -0.03033 C 0.15222 -0.03287 0.14701 -0.03056 0.15573 -0.0338 C 0.175 -0.04028 0.14857 -0.03125 0.16367 -0.03727 C 0.1655 -0.03796 0.16745 -0.03843 0.1694 -0.03912 C 0.1711 -0.03958 0.17253 -0.04028 0.17383 -0.04074 C 0.18034 -0.04283 0.18685 -0.04398 0.19323 -0.04607 C 0.19492 -0.04676 0.19675 -0.04745 0.1987 -0.04792 C 0.20196 -0.04861 0.2056 -0.04884 0.20899 -0.04954 C 0.21758 -0.05417 0.20873 -0.05 0.22709 -0.05301 C 0.23724 -0.05486 0.22852 -0.05463 0.23737 -0.05671 C 0.24063 -0.05764 0.24388 -0.05787 0.2474 -0.05833 C 0.25196 -0.06019 0.25651 -0.0625 0.26094 -0.06366 L 0.26797 -0.06551 C 0.27058 -0.0662 0.27318 -0.06667 0.27578 -0.06713 C 0.27787 -0.06783 0.27969 -0.06852 0.28138 -0.06898 C 0.2836 -0.06968 0.28581 -0.07014 0.28815 -0.0706 C 0.28998 -0.0713 0.29193 -0.07222 0.29388 -0.07245 C 0.29688 -0.07338 0.3 -0.07361 0.303 -0.07431 C 0.30469 -0.07477 0.30651 -0.07593 0.30834 -0.07593 C 0.31641 -0.07708 0.32448 -0.07732 0.33229 -0.07778 C 0.3392 -0.07917 0.34597 -0.08102 0.35287 -0.08125 L 0.37643 -0.0831 C 0.41953 -0.08519 0.41732 -0.08426 0.45677 -0.08681 C 0.46354 -0.08704 0.47058 -0.08796 0.47696 -0.08843 C 0.47969 -0.08889 0.48229 -0.08982 0.48503 -0.09028 C 0.49297 -0.09167 0.50886 -0.09375 0.50886 -0.09352 C 0.52162 -0.09884 0.51667 -0.09722 0.54154 -0.09722 C 0.5517 -0.09722 0.61563 -0.09421 0.62865 -0.09375 C 0.63151 -0.09306 0.63412 -0.09283 0.63672 -0.09213 C 0.63789 -0.09167 0.6388 -0.09028 0.63998 -0.09028 C 0.64883 -0.09028 0.65742 -0.09144 0.66602 -0.09213 L 0.70352 -0.09028 C 0.70625 -0.09005 0.70886 -0.08843 0.71146 -0.08843 C 0.72683 -0.08796 0.74232 -0.08843 0.75821 -0.08843 L 0.75821 -0.0882 L 0.75821 -0.08843 " pathEditMode="relative" rAng="0" ptsTypes="AAAAAAAAAAAAAAAAAAAAAAAAAAAAAAAAAAAAAAAAAAAAAAA">
                                      <p:cBhvr>
                                        <p:cTn id="10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904" y="-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9" grpId="1"/>
      <p:bldP spid="10" grpId="0"/>
      <p:bldP spid="10" grpId="1"/>
      <p:bldP spid="11" grpId="0"/>
      <p:bldP spid="11" grpId="1"/>
      <p:bldP spid="16" grpId="0"/>
      <p:bldP spid="17" grpId="0" animBg="1"/>
      <p:bldP spid="18" grpId="0"/>
      <p:bldP spid="19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Kroning Penney model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3631802" y="1181613"/>
            <a:ext cx="6784491" cy="1553297"/>
            <a:chOff x="5430252" y="3837567"/>
            <a:chExt cx="6350992" cy="1339515"/>
          </a:xfrm>
        </p:grpSpPr>
        <p:cxnSp>
          <p:nvCxnSpPr>
            <p:cNvPr id="58" name="Straight Connector 57"/>
            <p:cNvCxnSpPr/>
            <p:nvPr/>
          </p:nvCxnSpPr>
          <p:spPr>
            <a:xfrm rot="5400000">
              <a:off x="5700252" y="4892411"/>
              <a:ext cx="0" cy="540000"/>
            </a:xfrm>
            <a:prstGeom prst="line">
              <a:avLst/>
            </a:prstGeom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11511244" y="4883743"/>
              <a:ext cx="0" cy="540000"/>
            </a:xfrm>
            <a:prstGeom prst="line">
              <a:avLst/>
            </a:prstGeom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10142052" y="4726077"/>
              <a:ext cx="0" cy="864000"/>
            </a:xfrm>
            <a:prstGeom prst="line">
              <a:avLst/>
            </a:prstGeom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>
              <a:off x="8617322" y="4726077"/>
              <a:ext cx="0" cy="864000"/>
            </a:xfrm>
            <a:prstGeom prst="line">
              <a:avLst/>
            </a:prstGeom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7081514" y="4726077"/>
              <a:ext cx="0" cy="864000"/>
            </a:xfrm>
            <a:prstGeom prst="line">
              <a:avLst/>
            </a:prstGeom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/>
            <p:cNvGrpSpPr/>
            <p:nvPr/>
          </p:nvGrpSpPr>
          <p:grpSpPr>
            <a:xfrm>
              <a:off x="5950485" y="3845082"/>
              <a:ext cx="727200" cy="1332000"/>
              <a:chOff x="6614942" y="3847428"/>
              <a:chExt cx="934452" cy="1406959"/>
            </a:xfrm>
          </p:grpSpPr>
          <p:cxnSp>
            <p:nvCxnSpPr>
              <p:cNvPr id="76" name="Straight Connector 75"/>
              <p:cNvCxnSpPr/>
              <p:nvPr/>
            </p:nvCxnSpPr>
            <p:spPr>
              <a:xfrm>
                <a:off x="6640342" y="3848667"/>
                <a:ext cx="0" cy="14057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7520914" y="3847428"/>
                <a:ext cx="0" cy="14057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6614942" y="3847428"/>
                <a:ext cx="93445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7473382" y="3843909"/>
              <a:ext cx="727200" cy="1332000"/>
              <a:chOff x="6606072" y="3847428"/>
              <a:chExt cx="934452" cy="1406959"/>
            </a:xfrm>
          </p:grpSpPr>
          <p:cxnSp>
            <p:nvCxnSpPr>
              <p:cNvPr id="73" name="Straight Connector 72"/>
              <p:cNvCxnSpPr/>
              <p:nvPr/>
            </p:nvCxnSpPr>
            <p:spPr>
              <a:xfrm>
                <a:off x="6640342" y="3848667"/>
                <a:ext cx="0" cy="14057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7520914" y="3847428"/>
                <a:ext cx="0" cy="14057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6606072" y="3847428"/>
                <a:ext cx="93445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/>
            <p:cNvGrpSpPr/>
            <p:nvPr/>
          </p:nvGrpSpPr>
          <p:grpSpPr>
            <a:xfrm>
              <a:off x="9003181" y="3843909"/>
              <a:ext cx="727200" cy="1332000"/>
              <a:chOff x="6606072" y="3847428"/>
              <a:chExt cx="934452" cy="1406959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>
                <a:off x="6640342" y="3848667"/>
                <a:ext cx="0" cy="14057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520914" y="3847428"/>
                <a:ext cx="0" cy="14057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6606072" y="3847428"/>
                <a:ext cx="93445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/>
            <p:cNvGrpSpPr/>
            <p:nvPr/>
          </p:nvGrpSpPr>
          <p:grpSpPr>
            <a:xfrm>
              <a:off x="10532979" y="3837567"/>
              <a:ext cx="727200" cy="1332000"/>
              <a:chOff x="6606072" y="3847428"/>
              <a:chExt cx="934452" cy="1406959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6640342" y="3848667"/>
                <a:ext cx="0" cy="14057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520914" y="3847428"/>
                <a:ext cx="0" cy="14057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6606072" y="3847428"/>
                <a:ext cx="93445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TextBox 78"/>
          <p:cNvSpPr txBox="1"/>
          <p:nvPr/>
        </p:nvSpPr>
        <p:spPr>
          <a:xfrm>
            <a:off x="5183940" y="1512150"/>
            <a:ext cx="436728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IN" sz="4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295959" y="1512150"/>
            <a:ext cx="643065" cy="70788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>
              <a:bevelT w="38100" h="38100"/>
            </a:sp3d>
          </a:bodyPr>
          <a:lstStyle/>
          <a:p>
            <a:r>
              <a:rPr lang="en-US" sz="4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en-IN" sz="4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813847" y="2741037"/>
            <a:ext cx="46148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0</a:t>
            </a:r>
            <a:endParaRPr lang="en-IN" sz="2000" b="1" dirty="0">
              <a:solidFill>
                <a:srgbClr val="FF000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614305" y="2732189"/>
            <a:ext cx="46148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b="1" dirty="0" smtClean="0">
                <a:solidFill>
                  <a:srgbClr val="742712"/>
                </a:solidFill>
              </a:rPr>
              <a:t>a</a:t>
            </a:r>
            <a:endParaRPr lang="en-IN" sz="2000" b="1" dirty="0">
              <a:solidFill>
                <a:srgbClr val="742712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868206" y="2737374"/>
            <a:ext cx="56004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b="1" dirty="0" smtClean="0">
                <a:solidFill>
                  <a:srgbClr val="742712"/>
                </a:solidFill>
              </a:rPr>
              <a:t>-b</a:t>
            </a:r>
            <a:endParaRPr lang="en-IN" sz="2000" b="1" dirty="0">
              <a:solidFill>
                <a:srgbClr val="742712"/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1391899" y="1429129"/>
            <a:ext cx="1838886" cy="1213703"/>
            <a:chOff x="752424" y="1924334"/>
            <a:chExt cx="1838886" cy="1213703"/>
          </a:xfrm>
        </p:grpSpPr>
        <p:sp>
          <p:nvSpPr>
            <p:cNvPr id="84" name="TextBox 83"/>
            <p:cNvSpPr txBox="1"/>
            <p:nvPr/>
          </p:nvSpPr>
          <p:spPr>
            <a:xfrm>
              <a:off x="752424" y="2676372"/>
              <a:ext cx="1838886" cy="46166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Potential (</a:t>
              </a:r>
              <a:r>
                <a:rPr lang="en-US" sz="2400" b="1" dirty="0" err="1" smtClean="0"/>
                <a:t>V</a:t>
              </a:r>
              <a:r>
                <a:rPr lang="en-US" sz="2400" b="1" baseline="-25000" dirty="0" err="1" smtClean="0"/>
                <a:t>x</a:t>
              </a:r>
              <a:r>
                <a:rPr lang="en-US" sz="2400" b="1" dirty="0" smtClean="0"/>
                <a:t>)</a:t>
              </a:r>
              <a:endParaRPr lang="en-IN" sz="2000" b="1" dirty="0"/>
            </a:p>
          </p:txBody>
        </p:sp>
        <p:sp>
          <p:nvSpPr>
            <p:cNvPr id="85" name="Up Arrow 84"/>
            <p:cNvSpPr/>
            <p:nvPr/>
          </p:nvSpPr>
          <p:spPr>
            <a:xfrm>
              <a:off x="1542197" y="1924334"/>
              <a:ext cx="332771" cy="655093"/>
            </a:xfrm>
            <a:prstGeom prst="upArrow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3263088" y="970484"/>
            <a:ext cx="998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V = V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</a:rPr>
              <a:t>0</a:t>
            </a:r>
            <a:endParaRPr lang="en-IN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8" name="Content Placeholder 2"/>
          <p:cNvSpPr txBox="1">
            <a:spLocks/>
          </p:cNvSpPr>
          <p:nvPr/>
        </p:nvSpPr>
        <p:spPr>
          <a:xfrm>
            <a:off x="0" y="3380405"/>
            <a:ext cx="12192000" cy="928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The wave functions associated with this model can be calculated by solving Schrodinger </a:t>
            </a:r>
          </a:p>
          <a:p>
            <a:pPr marL="273050" indent="0">
              <a:buNone/>
            </a:pPr>
            <a:r>
              <a:rPr lang="en-US" sz="24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equations for the two regions I and II. (I = Potential well &amp; II = Potential barrier)</a:t>
            </a:r>
            <a:endParaRPr lang="en-US" sz="24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0" y="4436391"/>
            <a:ext cx="12192000" cy="8561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Two consecutive potential wells are separated by a distance "b" (regions II) and the value of 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the </a:t>
            </a:r>
          </a:p>
          <a:p>
            <a:pPr marL="27305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potential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in each of these regions is "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V</a:t>
            </a:r>
            <a:r>
              <a:rPr lang="en-US" sz="2400" baseline="-25000" dirty="0" smtClean="0">
                <a:latin typeface="+mj-lt"/>
                <a:cs typeface="Times New Roman" panose="02020603050405020304" pitchFamily="18" charset="0"/>
              </a:rPr>
              <a:t>0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".</a:t>
            </a:r>
            <a:endParaRPr lang="en-IN" sz="24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0" y="5487734"/>
            <a:ext cx="12192000" cy="998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IN" sz="2400" dirty="0">
                <a:latin typeface="+mj-lt"/>
                <a:cs typeface="Times New Roman" panose="02020603050405020304" pitchFamily="18" charset="0"/>
              </a:rPr>
              <a:t>Therefore, potential of electron for the two regions can be expressed as </a:t>
            </a:r>
            <a:r>
              <a:rPr lang="en-IN" sz="2400" dirty="0" smtClean="0">
                <a:latin typeface="+mj-lt"/>
                <a:cs typeface="Times New Roman" panose="02020603050405020304" pitchFamily="18" charset="0"/>
              </a:rPr>
              <a:t>v</a:t>
            </a:r>
            <a:r>
              <a:rPr lang="en-IN" sz="2400" baseline="-25000" dirty="0" smtClean="0">
                <a:latin typeface="+mj-lt"/>
                <a:cs typeface="Times New Roman" panose="02020603050405020304" pitchFamily="18" charset="0"/>
              </a:rPr>
              <a:t>(x)</a:t>
            </a:r>
            <a:r>
              <a:rPr lang="en-IN" sz="24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IN" sz="2400" dirty="0">
                <a:latin typeface="+mj-lt"/>
                <a:cs typeface="Times New Roman" panose="02020603050405020304" pitchFamily="18" charset="0"/>
              </a:rPr>
              <a:t>= 0 </a:t>
            </a:r>
            <a:r>
              <a:rPr lang="en-IN" sz="2400" dirty="0" smtClean="0">
                <a:latin typeface="+mj-lt"/>
                <a:cs typeface="Times New Roman" panose="02020603050405020304" pitchFamily="18" charset="0"/>
              </a:rPr>
              <a:t>for region-I and </a:t>
            </a:r>
          </a:p>
          <a:p>
            <a:pPr marL="27305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2400" dirty="0" smtClean="0">
                <a:latin typeface="+mj-lt"/>
                <a:cs typeface="Times New Roman" panose="02020603050405020304" pitchFamily="18" charset="0"/>
              </a:rPr>
              <a:t>v</a:t>
            </a:r>
            <a:r>
              <a:rPr lang="en-IN" sz="2400" baseline="-25000" dirty="0" smtClean="0">
                <a:latin typeface="+mj-lt"/>
                <a:cs typeface="Times New Roman" panose="02020603050405020304" pitchFamily="18" charset="0"/>
              </a:rPr>
              <a:t>(x)</a:t>
            </a:r>
            <a:r>
              <a:rPr lang="en-IN" sz="24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IN" sz="2400" dirty="0">
                <a:latin typeface="+mj-lt"/>
                <a:cs typeface="Times New Roman" panose="02020603050405020304" pitchFamily="18" charset="0"/>
              </a:rPr>
              <a:t>= </a:t>
            </a:r>
            <a:r>
              <a:rPr lang="en-IN" sz="2400" dirty="0" smtClean="0">
                <a:latin typeface="+mj-lt"/>
                <a:cs typeface="Times New Roman" panose="02020603050405020304" pitchFamily="18" charset="0"/>
              </a:rPr>
              <a:t>v</a:t>
            </a:r>
            <a:r>
              <a:rPr lang="en-IN" sz="2400" baseline="-25000" dirty="0" smtClean="0">
                <a:latin typeface="+mj-lt"/>
                <a:cs typeface="Times New Roman" panose="02020603050405020304" pitchFamily="18" charset="0"/>
              </a:rPr>
              <a:t>0</a:t>
            </a:r>
            <a:r>
              <a:rPr lang="en-IN" sz="2400" dirty="0" smtClean="0">
                <a:latin typeface="+mj-lt"/>
                <a:cs typeface="Times New Roman" panose="02020603050405020304" pitchFamily="18" charset="0"/>
              </a:rPr>
              <a:t> for region-II. </a:t>
            </a:r>
            <a:endParaRPr lang="en-IN" sz="24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505496" y="2366420"/>
            <a:ext cx="461488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b="1" dirty="0" smtClean="0"/>
              <a:t>x</a:t>
            </a:r>
            <a:endParaRPr lang="en-IN" sz="2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3318247" y="2200812"/>
            <a:ext cx="998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</a:rPr>
              <a:t>V = 0</a:t>
            </a:r>
            <a:endParaRPr lang="en-IN" sz="20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42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  <p:bldP spid="82" grpId="0"/>
      <p:bldP spid="83" grpId="0"/>
      <p:bldP spid="87" grpId="0"/>
      <p:bldP spid="88" grpId="0" uiExpand="1" build="p"/>
      <p:bldP spid="90" grpId="0" uiExpand="1" build="p"/>
      <p:bldP spid="91" grpId="0" uiExpand="1" build="p"/>
      <p:bldP spid="92" grpId="0"/>
      <p:bldP spid="3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Kroning Penney model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8" name="Content Placeholder 2"/>
          <p:cNvSpPr txBox="1">
            <a:spLocks/>
          </p:cNvSpPr>
          <p:nvPr/>
        </p:nvSpPr>
        <p:spPr>
          <a:xfrm>
            <a:off x="0" y="775669"/>
            <a:ext cx="4490113" cy="479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The Schrodinger’s equations are:</a:t>
            </a:r>
            <a:endParaRPr lang="en-US" sz="2400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22828" y="1261012"/>
                <a:ext cx="7858055" cy="742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rgbClr val="002060"/>
                                  </a:solidFill>
                                  <a:latin typeface="+mj-lt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400" b="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rgbClr val="002060"/>
                              </a:solidFill>
                              <a:latin typeface="+mj-lt"/>
                              <a:cs typeface="Times New Roman" panose="02020603050405020304" pitchFamily="18" charset="0"/>
                            </a:rPr>
                            <m:t> 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=0…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for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region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0&lt;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……(1)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28" y="1261012"/>
                <a:ext cx="7858055" cy="7425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122830" y="2209439"/>
                <a:ext cx="9123552" cy="792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rgbClr val="002060"/>
                                  </a:solidFill>
                                  <a:latin typeface="+mj-lt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400" b="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rgbClr val="002060"/>
                              </a:solidFill>
                              <a:latin typeface="+mj-lt"/>
                              <a:cs typeface="Times New Roman" panose="020206030504050203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sz="24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for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region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4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&lt;0……(2)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30" y="2209439"/>
                <a:ext cx="9123552" cy="79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8285267" y="735014"/>
            <a:ext cx="3849401" cy="1474425"/>
            <a:chOff x="7899211" y="794232"/>
            <a:chExt cx="4197255" cy="1548562"/>
          </a:xfrm>
        </p:grpSpPr>
        <p:grpSp>
          <p:nvGrpSpPr>
            <p:cNvPr id="4" name="Group 3"/>
            <p:cNvGrpSpPr/>
            <p:nvPr/>
          </p:nvGrpSpPr>
          <p:grpSpPr>
            <a:xfrm>
              <a:off x="8102291" y="794232"/>
              <a:ext cx="3994175" cy="1548562"/>
              <a:chOff x="6960358" y="1042743"/>
              <a:chExt cx="3994175" cy="1548562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6960358" y="1256464"/>
                <a:ext cx="3994175" cy="933909"/>
                <a:chOff x="5430252" y="3843909"/>
                <a:chExt cx="5006933" cy="1333173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 rot="5400000">
                  <a:off x="5700252" y="4892411"/>
                  <a:ext cx="0" cy="540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rot="5400000">
                  <a:off x="10076160" y="4797052"/>
                  <a:ext cx="0" cy="72205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rot="5400000">
                  <a:off x="8617322" y="4726077"/>
                  <a:ext cx="0" cy="864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rot="5400000">
                  <a:off x="7081514" y="4726077"/>
                  <a:ext cx="0" cy="864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/>
                <p:cNvGrpSpPr/>
                <p:nvPr/>
              </p:nvGrpSpPr>
              <p:grpSpPr>
                <a:xfrm>
                  <a:off x="5950485" y="3845082"/>
                  <a:ext cx="727200" cy="1332000"/>
                  <a:chOff x="6614942" y="3847428"/>
                  <a:chExt cx="934452" cy="1406959"/>
                </a:xfrm>
              </p:grpSpPr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6640342" y="3848667"/>
                    <a:ext cx="0" cy="140572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7520914" y="3847428"/>
                    <a:ext cx="0" cy="140572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/>
                  <p:cNvCxnSpPr/>
                  <p:nvPr/>
                </p:nvCxnSpPr>
                <p:spPr>
                  <a:xfrm>
                    <a:off x="6614942" y="3847428"/>
                    <a:ext cx="934452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7473382" y="3843909"/>
                  <a:ext cx="727200" cy="1332000"/>
                  <a:chOff x="6606072" y="3847428"/>
                  <a:chExt cx="934452" cy="1406959"/>
                </a:xfrm>
              </p:grpSpPr>
              <p:cxnSp>
                <p:nvCxnSpPr>
                  <p:cNvPr id="56" name="Straight Connector 55"/>
                  <p:cNvCxnSpPr/>
                  <p:nvPr/>
                </p:nvCxnSpPr>
                <p:spPr>
                  <a:xfrm>
                    <a:off x="6640342" y="3848667"/>
                    <a:ext cx="0" cy="140572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7520914" y="3847428"/>
                    <a:ext cx="0" cy="140572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>
                    <a:off x="6606072" y="3847428"/>
                    <a:ext cx="934452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" name="Group 47"/>
                <p:cNvGrpSpPr/>
                <p:nvPr/>
              </p:nvGrpSpPr>
              <p:grpSpPr>
                <a:xfrm>
                  <a:off x="9003181" y="3843909"/>
                  <a:ext cx="727200" cy="1332000"/>
                  <a:chOff x="6606072" y="3847428"/>
                  <a:chExt cx="934452" cy="1406959"/>
                </a:xfrm>
              </p:grpSpPr>
              <p:cxnSp>
                <p:nvCxnSpPr>
                  <p:cNvPr id="53" name="Straight Connector 52"/>
                  <p:cNvCxnSpPr/>
                  <p:nvPr/>
                </p:nvCxnSpPr>
                <p:spPr>
                  <a:xfrm>
                    <a:off x="6640342" y="3848667"/>
                    <a:ext cx="0" cy="140572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/>
                  <p:cNvCxnSpPr/>
                  <p:nvPr/>
                </p:nvCxnSpPr>
                <p:spPr>
                  <a:xfrm>
                    <a:off x="7520914" y="3847428"/>
                    <a:ext cx="0" cy="140572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/>
                  <p:cNvCxnSpPr/>
                  <p:nvPr/>
                </p:nvCxnSpPr>
                <p:spPr>
                  <a:xfrm>
                    <a:off x="6606072" y="3847428"/>
                    <a:ext cx="934452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96" name="TextBox 95"/>
              <p:cNvSpPr txBox="1"/>
              <p:nvPr/>
            </p:nvSpPr>
            <p:spPr>
              <a:xfrm>
                <a:off x="8104449" y="1461229"/>
                <a:ext cx="32613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  <a:sp3d extrusionH="57150">
                  <a:bevelT w="38100" h="38100"/>
                </a:sp3d>
              </a:bodyPr>
              <a:lstStyle/>
              <a:p>
                <a:r>
                  <a:rPr lang="en-US" sz="2000" b="1" dirty="0" smtClean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IN" sz="2000" b="1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7464546" y="1479375"/>
                <a:ext cx="455566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  <a:sp3d extrusionH="57150">
                  <a:bevelT w="38100" h="38100"/>
                </a:sp3d>
              </a:bodyPr>
              <a:lstStyle/>
              <a:p>
                <a:r>
                  <a:rPr lang="en-US" sz="2000" b="1" dirty="0" smtClean="0">
                    <a:solidFill>
                      <a:schemeClr val="accent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II</a:t>
                </a:r>
                <a:endParaRPr lang="en-IN" sz="2000" b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7809071" y="2186991"/>
                <a:ext cx="3446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en-US" sz="2000" b="1" dirty="0" smtClean="0">
                    <a:solidFill>
                      <a:srgbClr val="FF0000"/>
                    </a:solidFill>
                  </a:rPr>
                  <a:t>0</a:t>
                </a:r>
                <a:endParaRPr lang="en-IN" sz="2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8407856" y="2164352"/>
                <a:ext cx="3446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en-US" sz="2000" b="1" dirty="0" smtClean="0">
                    <a:solidFill>
                      <a:srgbClr val="742712"/>
                    </a:solidFill>
                  </a:rPr>
                  <a:t>a</a:t>
                </a:r>
                <a:endParaRPr lang="en-IN" sz="2000" b="1" dirty="0">
                  <a:solidFill>
                    <a:srgbClr val="742712"/>
                  </a:solidFill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7129346" y="2191195"/>
                <a:ext cx="5914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en-US" sz="2000" b="1" dirty="0" smtClean="0">
                    <a:solidFill>
                      <a:srgbClr val="742712"/>
                    </a:solidFill>
                  </a:rPr>
                  <a:t>-b</a:t>
                </a:r>
                <a:endParaRPr lang="en-IN" sz="2000" b="1" dirty="0">
                  <a:solidFill>
                    <a:srgbClr val="742712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7911597" y="1042743"/>
                <a:ext cx="8261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V=V</a:t>
                </a:r>
                <a:r>
                  <a:rPr lang="en-US" sz="2000" b="1" baseline="-25000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0</a:t>
                </a:r>
                <a:endParaRPr lang="en-IN" sz="2000" b="1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7899211" y="1522294"/>
              <a:ext cx="707340" cy="420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3">
                      <a:lumMod val="50000"/>
                    </a:schemeClr>
                  </a:solidFill>
                </a:rPr>
                <a:t>V=0</a:t>
              </a:r>
              <a:endParaRPr lang="en-IN" sz="20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0" y="3051450"/>
            <a:ext cx="12192000" cy="87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Now let us assume that the system is at room temperature and electrons do not acquire sufficient</a:t>
            </a:r>
          </a:p>
          <a:p>
            <a:pPr marL="27305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thermal energy to escape from the crystal. Let us define two real quantities </a:t>
            </a:r>
            <a:r>
              <a:rPr lang="el-GR" sz="2400" dirty="0" smtClean="0">
                <a:latin typeface="+mj-lt"/>
                <a:cs typeface="Times New Roman" panose="02020603050405020304" pitchFamily="18" charset="0"/>
              </a:rPr>
              <a:t>α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and </a:t>
            </a:r>
            <a:r>
              <a:rPr lang="el-GR" sz="2400" dirty="0" smtClean="0">
                <a:latin typeface="+mj-lt"/>
                <a:cs typeface="Times New Roman" panose="02020603050405020304" pitchFamily="18" charset="0"/>
              </a:rPr>
              <a:t>β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such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that:</a:t>
            </a:r>
            <a:endParaRPr lang="en-IN" sz="2400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6733" y="4001254"/>
                <a:ext cx="6187015" cy="7034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p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mE</m:t>
                          </m:r>
                        </m:num>
                        <m:den>
                          <m:sSup>
                            <m:sSupPr>
                              <m:ctrlPr>
                                <a:rPr lang="en-I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IN" sz="24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and</m:t>
                      </m:r>
                      <m:sSup>
                        <m:sSupPr>
                          <m:ctrlPr>
                            <a:rPr lang="en-IN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l-GR" sz="24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p>
                          <m:r>
                            <a:rPr lang="en-IN" sz="24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4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I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IN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</m:t>
                      </m:r>
                      <m:r>
                        <a:rPr lang="en-I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33" y="4001254"/>
                <a:ext cx="6187015" cy="7034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22828" y="4788877"/>
                <a:ext cx="7858055" cy="7411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p>
                          <m: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=0…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for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region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0&lt;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……(4)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28" y="4788877"/>
                <a:ext cx="7858055" cy="741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22828" y="5740053"/>
                <a:ext cx="7858055" cy="7411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p>
                          <m:r>
                            <a:rPr lang="en-I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=0…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for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region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II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&lt;0……(5)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28" y="5740053"/>
                <a:ext cx="7858055" cy="7411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85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38" grpId="0"/>
      <p:bldP spid="39" grpId="0"/>
      <p:bldP spid="5" grpId="0" uiExpand="1" build="p"/>
      <p:bldP spid="6" grpId="0"/>
      <p:bldP spid="35" grpId="0"/>
      <p:bldP spid="3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Kroning Penney model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687019" y="711201"/>
            <a:ext cx="4899862" cy="1548562"/>
            <a:chOff x="8010958" y="794232"/>
            <a:chExt cx="4085508" cy="1548562"/>
          </a:xfrm>
        </p:grpSpPr>
        <p:grpSp>
          <p:nvGrpSpPr>
            <p:cNvPr id="4" name="Group 3"/>
            <p:cNvGrpSpPr/>
            <p:nvPr/>
          </p:nvGrpSpPr>
          <p:grpSpPr>
            <a:xfrm>
              <a:off x="8102291" y="794232"/>
              <a:ext cx="3994175" cy="1548562"/>
              <a:chOff x="6960358" y="1042743"/>
              <a:chExt cx="3994175" cy="1548562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6960358" y="1256464"/>
                <a:ext cx="3994175" cy="933909"/>
                <a:chOff x="5430252" y="3843909"/>
                <a:chExt cx="5006933" cy="1333173"/>
              </a:xfrm>
            </p:grpSpPr>
            <p:cxnSp>
              <p:nvCxnSpPr>
                <p:cNvPr id="41" name="Straight Connector 40"/>
                <p:cNvCxnSpPr/>
                <p:nvPr/>
              </p:nvCxnSpPr>
              <p:spPr>
                <a:xfrm rot="5400000">
                  <a:off x="5700252" y="4892411"/>
                  <a:ext cx="0" cy="540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rot="5400000">
                  <a:off x="10076160" y="4797052"/>
                  <a:ext cx="0" cy="72205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rot="5400000">
                  <a:off x="8617322" y="4726077"/>
                  <a:ext cx="0" cy="864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rot="5400000">
                  <a:off x="7081514" y="4726077"/>
                  <a:ext cx="0" cy="864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/>
                <p:cNvGrpSpPr/>
                <p:nvPr/>
              </p:nvGrpSpPr>
              <p:grpSpPr>
                <a:xfrm>
                  <a:off x="5950485" y="3845082"/>
                  <a:ext cx="727200" cy="1332000"/>
                  <a:chOff x="6614942" y="3847428"/>
                  <a:chExt cx="934452" cy="1406959"/>
                </a:xfrm>
              </p:grpSpPr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6640342" y="3848667"/>
                    <a:ext cx="0" cy="140572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>
                    <a:off x="7520914" y="3847428"/>
                    <a:ext cx="0" cy="140572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/>
                  <p:cNvCxnSpPr/>
                  <p:nvPr/>
                </p:nvCxnSpPr>
                <p:spPr>
                  <a:xfrm>
                    <a:off x="6614942" y="3847428"/>
                    <a:ext cx="934452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" name="Group 46"/>
                <p:cNvGrpSpPr/>
                <p:nvPr/>
              </p:nvGrpSpPr>
              <p:grpSpPr>
                <a:xfrm>
                  <a:off x="7473382" y="3843909"/>
                  <a:ext cx="727200" cy="1332000"/>
                  <a:chOff x="6606072" y="3847428"/>
                  <a:chExt cx="934452" cy="1406959"/>
                </a:xfrm>
              </p:grpSpPr>
              <p:cxnSp>
                <p:nvCxnSpPr>
                  <p:cNvPr id="56" name="Straight Connector 55"/>
                  <p:cNvCxnSpPr/>
                  <p:nvPr/>
                </p:nvCxnSpPr>
                <p:spPr>
                  <a:xfrm>
                    <a:off x="6640342" y="3848667"/>
                    <a:ext cx="0" cy="140572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/>
                  <p:cNvCxnSpPr/>
                  <p:nvPr/>
                </p:nvCxnSpPr>
                <p:spPr>
                  <a:xfrm>
                    <a:off x="7520914" y="3847428"/>
                    <a:ext cx="0" cy="140572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/>
                  <p:cNvCxnSpPr/>
                  <p:nvPr/>
                </p:nvCxnSpPr>
                <p:spPr>
                  <a:xfrm>
                    <a:off x="6606072" y="3847428"/>
                    <a:ext cx="934452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" name="Group 47"/>
                <p:cNvGrpSpPr/>
                <p:nvPr/>
              </p:nvGrpSpPr>
              <p:grpSpPr>
                <a:xfrm>
                  <a:off x="9003181" y="3843909"/>
                  <a:ext cx="727200" cy="1332000"/>
                  <a:chOff x="6606072" y="3847428"/>
                  <a:chExt cx="934452" cy="1406959"/>
                </a:xfrm>
              </p:grpSpPr>
              <p:cxnSp>
                <p:nvCxnSpPr>
                  <p:cNvPr id="53" name="Straight Connector 52"/>
                  <p:cNvCxnSpPr/>
                  <p:nvPr/>
                </p:nvCxnSpPr>
                <p:spPr>
                  <a:xfrm>
                    <a:off x="6640342" y="3848667"/>
                    <a:ext cx="0" cy="140572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/>
                  <p:cNvCxnSpPr/>
                  <p:nvPr/>
                </p:nvCxnSpPr>
                <p:spPr>
                  <a:xfrm>
                    <a:off x="7520914" y="3847428"/>
                    <a:ext cx="0" cy="140572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/>
                  <p:cNvCxnSpPr/>
                  <p:nvPr/>
                </p:nvCxnSpPr>
                <p:spPr>
                  <a:xfrm>
                    <a:off x="6606072" y="3847428"/>
                    <a:ext cx="934452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96" name="TextBox 95"/>
              <p:cNvSpPr txBox="1"/>
              <p:nvPr/>
            </p:nvSpPr>
            <p:spPr>
              <a:xfrm>
                <a:off x="8104449" y="1461229"/>
                <a:ext cx="32613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  <a:sp3d extrusionH="57150">
                  <a:bevelT w="38100" h="38100"/>
                </a:sp3d>
              </a:bodyPr>
              <a:lstStyle/>
              <a:p>
                <a:r>
                  <a:rPr lang="en-US" sz="2000" b="1" dirty="0" smtClean="0">
                    <a:solidFill>
                      <a:schemeClr val="accent5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IN" sz="2000" b="1" dirty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7464546" y="1479375"/>
                <a:ext cx="455566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  <a:sp3d extrusionH="57150">
                  <a:bevelT w="38100" h="38100"/>
                </a:sp3d>
              </a:bodyPr>
              <a:lstStyle/>
              <a:p>
                <a:r>
                  <a:rPr lang="en-US" sz="2000" b="1" dirty="0" smtClean="0">
                    <a:solidFill>
                      <a:schemeClr val="accent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II</a:t>
                </a:r>
                <a:endParaRPr lang="en-IN" sz="2000" b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7809071" y="2186991"/>
                <a:ext cx="34462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  <a:sp3d extrusionH="57150">
                  <a:bevelT w="38100" h="38100"/>
                </a:sp3d>
              </a:bodyPr>
              <a:lstStyle/>
              <a:p>
                <a:r>
                  <a:rPr lang="en-US" sz="2000" b="1" dirty="0" smtClean="0">
                    <a:solidFill>
                      <a:srgbClr val="FF0000"/>
                    </a:solidFill>
                  </a:rPr>
                  <a:t>0</a:t>
                </a:r>
                <a:endParaRPr lang="en-IN" sz="2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8407856" y="2164352"/>
                <a:ext cx="344620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  <a:sp3d extrusionH="57150">
                  <a:bevelT w="38100" h="38100"/>
                </a:sp3d>
              </a:bodyPr>
              <a:lstStyle/>
              <a:p>
                <a:r>
                  <a:rPr lang="en-US" sz="2000" b="1" dirty="0" smtClean="0">
                    <a:solidFill>
                      <a:srgbClr val="742712"/>
                    </a:solidFill>
                  </a:rPr>
                  <a:t>a</a:t>
                </a:r>
                <a:endParaRPr lang="en-IN" sz="2000" b="1" dirty="0">
                  <a:solidFill>
                    <a:srgbClr val="742712"/>
                  </a:solidFill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7129346" y="2191195"/>
                <a:ext cx="591403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  <a:sp3d extrusionH="57150">
                  <a:bevelT w="38100" h="38100"/>
                </a:sp3d>
              </a:bodyPr>
              <a:lstStyle/>
              <a:p>
                <a:r>
                  <a:rPr lang="en-US" sz="2000" b="1" dirty="0" smtClean="0">
                    <a:solidFill>
                      <a:srgbClr val="742712"/>
                    </a:solidFill>
                  </a:rPr>
                  <a:t>-b</a:t>
                </a:r>
                <a:endParaRPr lang="en-IN" sz="2000" b="1" dirty="0">
                  <a:solidFill>
                    <a:srgbClr val="742712"/>
                  </a:solidFill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7911597" y="1042743"/>
                <a:ext cx="826125" cy="4001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V=V</a:t>
                </a:r>
                <a:r>
                  <a:rPr lang="en-US" sz="2000" b="1" baseline="-25000" dirty="0" smtClean="0">
                    <a:solidFill>
                      <a:schemeClr val="accent3">
                        <a:lumMod val="50000"/>
                      </a:schemeClr>
                    </a:solidFill>
                  </a:rPr>
                  <a:t>0</a:t>
                </a:r>
                <a:endParaRPr lang="en-IN" sz="2000" b="1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8010958" y="1523666"/>
              <a:ext cx="619229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3">
                      <a:lumMod val="50000"/>
                    </a:schemeClr>
                  </a:solidFill>
                </a:rPr>
                <a:t>V=0</a:t>
              </a:r>
              <a:endParaRPr lang="en-IN" sz="20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1" y="2425953"/>
            <a:ext cx="12191999" cy="94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The solution (according to Bloch theorem) that will be appropriate for both the regions 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(I &amp; II) will </a:t>
            </a:r>
          </a:p>
          <a:p>
            <a:pPr marL="27305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be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of 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the form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of a plane wave 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</a:rPr>
              <a:t>e</a:t>
            </a:r>
            <a:r>
              <a:rPr lang="en-US" sz="2400" baseline="30000" dirty="0" err="1" smtClean="0">
                <a:latin typeface="+mj-lt"/>
                <a:cs typeface="Times New Roman" panose="02020603050405020304" pitchFamily="18" charset="0"/>
              </a:rPr>
              <a:t>ikx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modulated with a periodic function </a:t>
            </a:r>
            <a:r>
              <a:rPr lang="en-US" sz="2400" dirty="0" err="1" smtClean="0">
                <a:latin typeface="+mj-lt"/>
                <a:cs typeface="Times New Roman" panose="02020603050405020304" pitchFamily="18" charset="0"/>
              </a:rPr>
              <a:t>u</a:t>
            </a:r>
            <a:r>
              <a:rPr lang="en-US" sz="2400" baseline="-25000" dirty="0" err="1" smtClean="0">
                <a:latin typeface="+mj-lt"/>
                <a:cs typeface="Times New Roman" panose="02020603050405020304" pitchFamily="18" charset="0"/>
              </a:rPr>
              <a:t>k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(x):</a:t>
            </a:r>
            <a:endParaRPr lang="en-IN" sz="2400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301415" y="3424262"/>
                <a:ext cx="2840586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𝑖𝑘𝑥</m:t>
                          </m:r>
                        </m:sup>
                      </m:sSup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15" y="3424262"/>
                <a:ext cx="2840586" cy="473591"/>
              </a:xfrm>
              <a:prstGeom prst="rect">
                <a:avLst/>
              </a:prstGeom>
              <a:blipFill>
                <a:blip r:embed="rId2"/>
                <a:stretch>
                  <a:fillRect b="-194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7767" y="4067823"/>
                <a:ext cx="7545018" cy="4495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265113" indent="-265113" algn="just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</a:pPr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k</m:t>
                    </m:r>
                    <m:r>
                      <a:rPr lang="en-IN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I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IN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IN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π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IN" sz="24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λ</m:t>
                        </m:r>
                      </m:den>
                    </m:f>
                  </m:oMath>
                </a14:m>
                <a:r>
                  <a:rPr lang="en-US" sz="2400" dirty="0" smtClean="0">
                    <a:latin typeface="+mj-lt"/>
                    <a:cs typeface="Times New Roman" panose="02020603050405020304" pitchFamily="18" charset="0"/>
                  </a:rPr>
                  <a:t> is </a:t>
                </a:r>
                <a:r>
                  <a:rPr lang="en-US" sz="2400" dirty="0">
                    <a:latin typeface="+mj-lt"/>
                    <a:cs typeface="Times New Roman" panose="02020603050405020304" pitchFamily="18" charset="0"/>
                  </a:rPr>
                  <a:t>propagation vector or wave vector</a:t>
                </a:r>
                <a:endParaRPr lang="en-IN" sz="24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" y="4067823"/>
                <a:ext cx="7545018" cy="449583"/>
              </a:xfrm>
              <a:prstGeom prst="rect">
                <a:avLst/>
              </a:prstGeom>
              <a:blipFill>
                <a:blip r:embed="rId3"/>
                <a:stretch>
                  <a:fillRect l="-1131" t="-2703" b="-405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/>
          <p:cNvSpPr/>
          <p:nvPr/>
        </p:nvSpPr>
        <p:spPr>
          <a:xfrm>
            <a:off x="0" y="4719946"/>
            <a:ext cx="12191999" cy="94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Using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Bloch </a:t>
            </a: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theorem and applying all boundary conditions for region (I &amp; II) for continuity of the </a:t>
            </a:r>
          </a:p>
          <a:p>
            <a:pPr marL="27305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wave function, solution of Schrodinger equation is obtained as:</a:t>
            </a:r>
            <a:endParaRPr lang="en-IN" sz="2400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01415" y="5735978"/>
                <a:ext cx="3543149" cy="6889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P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αa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αa</m:t>
                          </m:r>
                        </m:den>
                      </m:f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cosαa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coska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15" y="5735978"/>
                <a:ext cx="3543149" cy="6889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4211178" y="5714873"/>
                <a:ext cx="5100307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where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ab</m:t>
                          </m:r>
                        </m:num>
                        <m:den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I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Scattering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power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178" y="5714873"/>
                <a:ext cx="5100307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93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42" grpId="0" build="p"/>
      <p:bldP spid="12" grpId="0" build="p"/>
      <p:bldP spid="71" grpId="0" uiExpand="1" build="p"/>
      <p:bldP spid="13" grpId="0" build="p"/>
      <p:bldP spid="72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Graph of Kroning Penney model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47" y="1091820"/>
            <a:ext cx="6129871" cy="462751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8240" y="1163821"/>
                <a:ext cx="5345245" cy="803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αa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αa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cosαa</m:t>
                      </m:r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coska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……(6)</m:t>
                      </m:r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0" y="1163821"/>
                <a:ext cx="5345245" cy="803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94135" y="2135635"/>
                <a:ext cx="5100307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where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  <m:sSub>
                            <m:sSub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ab</m:t>
                          </m:r>
                        </m:num>
                        <m:den>
                          <m:sSup>
                            <m:sSupPr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IN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Scattering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power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5" y="2135635"/>
                <a:ext cx="5100307" cy="7013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93866" y="3241800"/>
                <a:ext cx="52615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The</m:t>
                          </m:r>
                          <m: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term</m:t>
                          </m:r>
                          <m: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called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barrier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strength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6" y="3241800"/>
                <a:ext cx="5261505" cy="369332"/>
              </a:xfrm>
              <a:prstGeom prst="rect">
                <a:avLst/>
              </a:prstGeom>
              <a:blipFill>
                <a:blip r:embed="rId6"/>
                <a:stretch>
                  <a:fillRect l="-926" b="-3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626" y="3926676"/>
                <a:ext cx="20617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m:rPr>
                          <m:sty m:val="p"/>
                        </m:rPr>
                        <a:rPr lang="en-IN" sz="24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ka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±1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6" y="3926676"/>
                <a:ext cx="2061718" cy="461665"/>
              </a:xfrm>
              <a:prstGeom prst="rect">
                <a:avLst/>
              </a:prstGeom>
              <a:blipFill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5626" y="4623883"/>
                <a:ext cx="38068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el-G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=1,2,3,…)</m:t>
                      </m:r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6" y="4623883"/>
                <a:ext cx="3806811" cy="461665"/>
              </a:xfrm>
              <a:prstGeom prst="rect">
                <a:avLst/>
              </a:prstGeom>
              <a:blipFill>
                <a:blip r:embed="rId8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2839" y="5257667"/>
                <a:ext cx="1662571" cy="781111"/>
              </a:xfrm>
              <a:prstGeom prst="rect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nπ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9" y="5257667"/>
                <a:ext cx="1662571" cy="7811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40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uild="p"/>
      <p:bldP spid="51" grpId="0" build="p"/>
      <p:bldP spid="52" grpId="0" build="p"/>
      <p:bldP spid="3" grpId="0" build="p"/>
      <p:bldP spid="4" grpId="0" build="p"/>
      <p:bldP spid="9" grpId="0" build="p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Kroning Penney model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5" t="6064" r="6869" b="9318"/>
          <a:stretch/>
        </p:blipFill>
        <p:spPr>
          <a:xfrm>
            <a:off x="1851165" y="925521"/>
            <a:ext cx="8060531" cy="492149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131790" y="4029669"/>
            <a:ext cx="7707714" cy="1953941"/>
            <a:chOff x="913156" y="2857063"/>
            <a:chExt cx="7707714" cy="1953941"/>
          </a:xfrm>
        </p:grpSpPr>
        <p:sp>
          <p:nvSpPr>
            <p:cNvPr id="52" name="TextBox 51"/>
            <p:cNvSpPr txBox="1"/>
            <p:nvPr/>
          </p:nvSpPr>
          <p:spPr>
            <a:xfrm>
              <a:off x="2249706" y="3335790"/>
              <a:ext cx="474462" cy="523518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r>
                <a:rPr lang="en-US" sz="2000" b="1" dirty="0" smtClean="0">
                  <a:solidFill>
                    <a:schemeClr val="accent5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IN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90813" y="3329990"/>
              <a:ext cx="662768" cy="523518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r>
                <a:rPr lang="en-US" sz="2000" b="1" dirty="0" smtClean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II</a:t>
              </a:r>
              <a:endParaRPr lang="en-I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053089" y="4287486"/>
              <a:ext cx="501361" cy="5235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0</a:t>
              </a:r>
              <a:endParaRPr lang="en-IN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451797" y="4276403"/>
              <a:ext cx="501361" cy="5235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en-US" sz="2000" b="1" dirty="0" smtClean="0">
                  <a:solidFill>
                    <a:srgbClr val="742712"/>
                  </a:solidFill>
                </a:rPr>
                <a:t>a</a:t>
              </a:r>
              <a:endParaRPr lang="en-IN" sz="2000" b="1" dirty="0">
                <a:solidFill>
                  <a:srgbClr val="742712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346416" y="4243110"/>
              <a:ext cx="860387" cy="5235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r>
                <a:rPr lang="en-US" sz="2000" b="1" dirty="0" smtClean="0">
                  <a:solidFill>
                    <a:srgbClr val="742712"/>
                  </a:solidFill>
                </a:rPr>
                <a:t>-b</a:t>
              </a:r>
              <a:endParaRPr lang="en-IN" sz="2000" b="1" dirty="0">
                <a:solidFill>
                  <a:srgbClr val="742712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13156" y="2857063"/>
              <a:ext cx="7164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3">
                      <a:lumMod val="50000"/>
                    </a:schemeClr>
                  </a:solidFill>
                </a:rPr>
                <a:t>V=V</a:t>
              </a:r>
              <a:r>
                <a:rPr lang="en-US" sz="2000" b="1" baseline="-25000" dirty="0" smtClean="0">
                  <a:solidFill>
                    <a:schemeClr val="accent3">
                      <a:lumMod val="50000"/>
                    </a:schemeClr>
                  </a:solidFill>
                </a:rPr>
                <a:t>0</a:t>
              </a:r>
              <a:endParaRPr lang="en-IN" sz="20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98768" y="3855939"/>
              <a:ext cx="900869" cy="523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3">
                      <a:lumMod val="50000"/>
                    </a:schemeClr>
                  </a:solidFill>
                </a:rPr>
                <a:t>V=0</a:t>
              </a:r>
              <a:endParaRPr lang="en-IN" sz="20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078179" y="3032272"/>
              <a:ext cx="7542691" cy="1161160"/>
              <a:chOff x="4389264" y="4203510"/>
              <a:chExt cx="7542691" cy="1161160"/>
            </a:xfrm>
          </p:grpSpPr>
          <p:cxnSp>
            <p:nvCxnSpPr>
              <p:cNvPr id="4" name="Straight Connector 3"/>
              <p:cNvCxnSpPr/>
              <p:nvPr/>
            </p:nvCxnSpPr>
            <p:spPr>
              <a:xfrm flipV="1">
                <a:off x="4913194" y="4203510"/>
                <a:ext cx="0" cy="114641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5515969" y="4203510"/>
                <a:ext cx="0" cy="114641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V="1">
                <a:off x="5939051" y="4203510"/>
                <a:ext cx="0" cy="114641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6539552" y="4203510"/>
                <a:ext cx="0" cy="114641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9787719" y="4203510"/>
                <a:ext cx="0" cy="114641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10390494" y="4203510"/>
                <a:ext cx="0" cy="114641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10813576" y="4203510"/>
                <a:ext cx="0" cy="114641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11414077" y="4203510"/>
                <a:ext cx="0" cy="114641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9246356" y="4203510"/>
                <a:ext cx="0" cy="114641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8973402" y="4203510"/>
                <a:ext cx="0" cy="114641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V="1">
                <a:off x="7103658" y="4203510"/>
                <a:ext cx="0" cy="114641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7362966" y="4203510"/>
                <a:ext cx="0" cy="114641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rot="5400000" flipV="1">
                <a:off x="5220891" y="3895884"/>
                <a:ext cx="0" cy="6300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 flipV="1">
                <a:off x="4659264" y="5094670"/>
                <a:ext cx="0" cy="5400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5400000" flipV="1">
                <a:off x="5730132" y="5137870"/>
                <a:ext cx="0" cy="453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rot="5400000" flipV="1">
                <a:off x="10602546" y="5137870"/>
                <a:ext cx="0" cy="453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5400000" flipV="1">
                <a:off x="11661955" y="5088470"/>
                <a:ext cx="0" cy="5400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5400000" flipV="1">
                <a:off x="6239300" y="3895884"/>
                <a:ext cx="0" cy="6300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5400000" flipV="1">
                <a:off x="11113825" y="3895884"/>
                <a:ext cx="0" cy="6300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rot="5400000" flipV="1">
                <a:off x="10095345" y="3901020"/>
                <a:ext cx="0" cy="6300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 flipV="1">
                <a:off x="6821406" y="5067670"/>
                <a:ext cx="0" cy="5940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rot="5400000" flipV="1">
                <a:off x="9519260" y="5073070"/>
                <a:ext cx="0" cy="5832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 flipV="1">
                <a:off x="7644856" y="5061470"/>
                <a:ext cx="0" cy="5940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5400000" flipV="1">
                <a:off x="8698524" y="5063817"/>
                <a:ext cx="0" cy="5940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5400000" flipV="1">
                <a:off x="7236002" y="4066884"/>
                <a:ext cx="0" cy="2880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5400000" flipV="1">
                <a:off x="9117402" y="4066884"/>
                <a:ext cx="0" cy="2880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" name="Rectangle 8"/>
          <p:cNvSpPr/>
          <p:nvPr/>
        </p:nvSpPr>
        <p:spPr>
          <a:xfrm>
            <a:off x="2801408" y="4192844"/>
            <a:ext cx="653688" cy="118800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Rectangle 86"/>
          <p:cNvSpPr/>
          <p:nvPr/>
        </p:nvSpPr>
        <p:spPr>
          <a:xfrm>
            <a:off x="3831562" y="4189758"/>
            <a:ext cx="653688" cy="118800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Rectangle 87"/>
          <p:cNvSpPr/>
          <p:nvPr/>
        </p:nvSpPr>
        <p:spPr>
          <a:xfrm>
            <a:off x="7691815" y="4185090"/>
            <a:ext cx="653688" cy="118800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Rectangle 88"/>
          <p:cNvSpPr/>
          <p:nvPr/>
        </p:nvSpPr>
        <p:spPr>
          <a:xfrm>
            <a:off x="8698568" y="4192844"/>
            <a:ext cx="653688" cy="118800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Rectangle 89"/>
          <p:cNvSpPr/>
          <p:nvPr/>
        </p:nvSpPr>
        <p:spPr>
          <a:xfrm>
            <a:off x="6866724" y="4192844"/>
            <a:ext cx="324000" cy="118800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Rectangle 90"/>
          <p:cNvSpPr/>
          <p:nvPr/>
        </p:nvSpPr>
        <p:spPr>
          <a:xfrm>
            <a:off x="4983571" y="4188225"/>
            <a:ext cx="324000" cy="1188000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29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7" grpId="0" animBg="1"/>
      <p:bldP spid="88" grpId="0" animBg="1"/>
      <p:bldP spid="89" grpId="0" animBg="1"/>
      <p:bldP spid="90" grpId="0" animBg="1"/>
      <p:bldP spid="9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Kroning Penney model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5" t="58883" r="6869" b="9318"/>
          <a:stretch/>
        </p:blipFill>
        <p:spPr>
          <a:xfrm>
            <a:off x="1605244" y="1050880"/>
            <a:ext cx="8981512" cy="206081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0" y="3041932"/>
                <a:ext cx="12191999" cy="32223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265113" indent="-265113" algn="just">
                  <a:lnSpc>
                    <a:spcPct val="15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permissible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limit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term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P</m:t>
                    </m:r>
                    <m:f>
                      <m:f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IN" sz="240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m:rPr>
                            <m:sty m:val="p"/>
                          </m:rPr>
                          <a:rPr lang="en-IN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αa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IN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αa</m:t>
                        </m:r>
                      </m:den>
                    </m:f>
                    <m:r>
                      <a:rPr lang="en-IN" sz="24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cosαa</m:t>
                    </m:r>
                    <m:r>
                      <a:rPr lang="en-I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coska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lies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between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−1.</m:t>
                    </m:r>
                  </m:oMath>
                </a14:m>
                <a:endParaRPr lang="en-US" sz="2400" b="0" i="0" dirty="0" smtClean="0">
                  <a:latin typeface="+mj-lt"/>
                  <a:ea typeface="Cambria Math" panose="02040503050406030204" pitchFamily="18" charset="0"/>
                </a:endParaRPr>
              </a:p>
              <a:p>
                <a:pPr marL="265113" indent="-265113" algn="just">
                  <a:lnSpc>
                    <a:spcPct val="15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</a:pPr>
                <a:r>
                  <a:rPr lang="en-US" sz="2400" b="0" dirty="0" smtClean="0">
                    <a:ea typeface="Cambria Math" panose="02040503050406030204" pitchFamily="18" charset="0"/>
                  </a:rPr>
                  <a:t>The shaded portion of the wave shows </a:t>
                </a:r>
                <a:r>
                  <a:rPr lang="en-US" sz="2400" dirty="0">
                    <a:ea typeface="Cambria Math" panose="02040503050406030204" pitchFamily="18" charset="0"/>
                  </a:rPr>
                  <a:t>t</a:t>
                </a:r>
                <a:r>
                  <a:rPr lang="en-US" sz="2400" dirty="0" smtClean="0">
                    <a:ea typeface="Cambria Math" panose="02040503050406030204" pitchFamily="18" charset="0"/>
                  </a:rPr>
                  <a:t>he bands of allowed energy.</a:t>
                </a:r>
              </a:p>
              <a:p>
                <a:pPr marL="265113" indent="-265113" algn="just">
                  <a:lnSpc>
                    <a:spcPct val="15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</a:pPr>
                <a:r>
                  <a:rPr lang="en-US" sz="2400" b="0" dirty="0">
                    <a:ea typeface="Cambria Math" panose="02040503050406030204" pitchFamily="18" charset="0"/>
                  </a:rPr>
                  <a:t>B</a:t>
                </a:r>
                <a:r>
                  <a:rPr lang="en-US" sz="2400" b="0" dirty="0" smtClean="0">
                    <a:ea typeface="Cambria Math" panose="02040503050406030204" pitchFamily="18" charset="0"/>
                  </a:rPr>
                  <a:t>y increasing </a:t>
                </a:r>
                <a:r>
                  <a:rPr lang="el-GR" sz="2400" b="0" dirty="0" smtClean="0">
                    <a:ea typeface="Cambria Math" panose="02040503050406030204" pitchFamily="18" charset="0"/>
                  </a:rPr>
                  <a:t>α</a:t>
                </a:r>
                <a:r>
                  <a:rPr lang="en-US" sz="2400" b="0" dirty="0" smtClean="0">
                    <a:ea typeface="Cambria Math" panose="02040503050406030204" pitchFamily="18" charset="0"/>
                  </a:rPr>
                  <a:t>a, allowed energy state for electron increases, thereby increase in band-width.</a:t>
                </a:r>
              </a:p>
              <a:p>
                <a:pPr marL="265113" indent="-265113" algn="just">
                  <a:lnSpc>
                    <a:spcPct val="15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</a:pPr>
                <a:r>
                  <a:rPr lang="en-US" sz="2400" dirty="0">
                    <a:ea typeface="Cambria Math" panose="02040503050406030204" pitchFamily="18" charset="0"/>
                  </a:rPr>
                  <a:t>I</a:t>
                </a:r>
                <a:r>
                  <a:rPr lang="en-US" sz="2400" dirty="0" smtClean="0">
                    <a:ea typeface="Cambria Math" panose="02040503050406030204" pitchFamily="18" charset="0"/>
                  </a:rPr>
                  <a:t>ncrease in band-width leads to distance between electrons and total energy.</a:t>
                </a:r>
                <a:endParaRPr lang="en-US" sz="2400" b="0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041932"/>
                <a:ext cx="12191999" cy="3222390"/>
              </a:xfrm>
              <a:prstGeom prst="rect">
                <a:avLst/>
              </a:prstGeom>
              <a:blipFill>
                <a:blip r:embed="rId3"/>
                <a:stretch>
                  <a:fillRect l="-7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302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Conclusion Kroning Penney model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0" y="711202"/>
                <a:ext cx="2906973" cy="6945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265113" indent="-265113" algn="just">
                  <a:lnSpc>
                    <a:spcPct val="15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</a:pP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𝐂𝐚𝐬𝐞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IN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): 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IN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11202"/>
                <a:ext cx="2906973" cy="694518"/>
              </a:xfrm>
              <a:prstGeom prst="rect">
                <a:avLst/>
              </a:prstGeom>
              <a:blipFill>
                <a:blip r:embed="rId2"/>
                <a:stretch>
                  <a:fillRect l="-2935" b="-8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393963" y="5246915"/>
            <a:ext cx="8907576" cy="533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Above equation shows the energy of free electron in conduction band. </a:t>
            </a:r>
            <a:endParaRPr lang="en-IN" sz="24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824" y="2333725"/>
            <a:ext cx="3665823" cy="269315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46755" y="711201"/>
                <a:ext cx="5345245" cy="803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αa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αa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cosαa</m:t>
                      </m:r>
                      <m:r>
                        <a:rPr lang="en-I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coska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……(6)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755" y="711201"/>
                <a:ext cx="5345245" cy="8036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1514819"/>
                <a:ext cx="27890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>
                          <a:latin typeface="Cambria Math" panose="02040503050406030204" pitchFamily="18" charset="0"/>
                        </a:rPr>
                        <m:t>cos</m:t>
                      </m:r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αa</m:t>
                      </m:r>
                      <m:r>
                        <a:rPr lang="en-IN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coska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4819"/>
                <a:ext cx="278909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-1" y="2149836"/>
                <a:ext cx="17824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149836"/>
                <a:ext cx="17824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0" y="2782155"/>
                <a:ext cx="14329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IN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82155"/>
                <a:ext cx="143295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089" y="3414474"/>
                <a:ext cx="17813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p>
                        <m:sSupPr>
                          <m:ctrlPr>
                            <a:rPr lang="en-I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" y="3414474"/>
                <a:ext cx="178132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296595" y="1840296"/>
            <a:ext cx="4125610" cy="1170417"/>
            <a:chOff x="4307060" y="2155856"/>
            <a:chExt cx="4125610" cy="11704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4307060" y="2155856"/>
                  <a:ext cx="2586477" cy="4735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I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I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I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)=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I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𝑖𝑘𝑥</m:t>
                            </m:r>
                          </m:sup>
                        </m:sSup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I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I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IN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7060" y="2155856"/>
                  <a:ext cx="2586477" cy="473591"/>
                </a:xfrm>
                <a:prstGeom prst="rect">
                  <a:avLst/>
                </a:prstGeom>
                <a:blipFill>
                  <a:blip r:embed="rId9"/>
                  <a:stretch>
                    <a:fillRect l="-1887" b="-1794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4349924" y="2876690"/>
                  <a:ext cx="4082746" cy="44958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</a:pPr>
                  <a:r>
                    <a:rPr lang="en-US" sz="2400" dirty="0" smtClean="0">
                      <a:solidFill>
                        <a:srgbClr val="FF0000"/>
                      </a:solidFill>
                      <a:latin typeface="+mj-lt"/>
                      <a:cs typeface="Times New Roman" panose="02020603050405020304" pitchFamily="18" charset="0"/>
                    </a:rPr>
                    <a:t>Where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k</m:t>
                      </m:r>
                      <m:r>
                        <a:rPr lang="en-I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π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den>
                      </m:f>
                    </m:oMath>
                  </a14:m>
                  <a:r>
                    <a:rPr lang="en-US" sz="2400" dirty="0" smtClean="0">
                      <a:solidFill>
                        <a:srgbClr val="FF0000"/>
                      </a:solidFill>
                      <a:latin typeface="+mj-lt"/>
                      <a:cs typeface="Times New Roman" panose="02020603050405020304" pitchFamily="18" charset="0"/>
                    </a:rPr>
                    <a:t> is wave </a:t>
                  </a:r>
                  <a:r>
                    <a:rPr lang="en-US" sz="2400" dirty="0">
                      <a:solidFill>
                        <a:srgbClr val="FF0000"/>
                      </a:solidFill>
                      <a:latin typeface="+mj-lt"/>
                      <a:cs typeface="Times New Roman" panose="02020603050405020304" pitchFamily="18" charset="0"/>
                    </a:rPr>
                    <a:t>vector</a:t>
                  </a:r>
                  <a:endParaRPr lang="en-IN" sz="2400" dirty="0">
                    <a:solidFill>
                      <a:srgbClr val="FF0000"/>
                    </a:solidFill>
                    <a:latin typeface="+mj-lt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9924" y="2876690"/>
                  <a:ext cx="4082746" cy="449583"/>
                </a:xfrm>
                <a:prstGeom prst="rect">
                  <a:avLst/>
                </a:prstGeom>
                <a:blipFill>
                  <a:blip r:embed="rId10"/>
                  <a:stretch>
                    <a:fillRect l="-2239" t="-2703" b="-4054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" name="Straight Connector 20"/>
          <p:cNvCxnSpPr/>
          <p:nvPr/>
        </p:nvCxnSpPr>
        <p:spPr>
          <a:xfrm>
            <a:off x="3300412" y="1042988"/>
            <a:ext cx="0" cy="53079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73726" y="821802"/>
                <a:ext cx="4692695" cy="586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0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p>
                          <m:r>
                            <a:rPr lang="en-IN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mE</m:t>
                          </m:r>
                        </m:num>
                        <m:den>
                          <m:sSup>
                            <m:sSupPr>
                              <m:ctrlPr>
                                <a:rPr lang="en-IN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IN" sz="20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2000" b="0" i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IN" sz="2000" b="0" i="0" smtClean="0">
                          <a:latin typeface="Cambria Math" panose="02040503050406030204" pitchFamily="18" charset="0"/>
                        </a:rPr>
                        <m:t>and</m:t>
                      </m:r>
                      <m:sSup>
                        <m:sSupPr>
                          <m:ctrlPr>
                            <a:rPr lang="en-IN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l-GR" sz="20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p>
                          <m:r>
                            <a:rPr lang="en-IN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0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0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IN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N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IN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0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0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IN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0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IN" sz="20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I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I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726" y="821802"/>
                <a:ext cx="4692695" cy="5861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-1" y="4046793"/>
                <a:ext cx="310213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using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equation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(3)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4046793"/>
                <a:ext cx="3102131" cy="461665"/>
              </a:xfrm>
              <a:prstGeom prst="rect">
                <a:avLst/>
              </a:prstGeom>
              <a:blipFill>
                <a:blip r:embed="rId12"/>
                <a:stretch>
                  <a:fillRect r="-196" b="-184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7775" y="4612017"/>
                <a:ext cx="2011320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p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mE</m:t>
                          </m:r>
                        </m:num>
                        <m:den>
                          <m:sSup>
                            <m:sSupPr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IN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5" y="4612017"/>
                <a:ext cx="2011320" cy="9017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-2720" y="5621902"/>
                <a:ext cx="3207929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……(7)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20" y="5621902"/>
                <a:ext cx="3207929" cy="95410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361433" y="1565063"/>
                <a:ext cx="1440971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IN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433" y="1565063"/>
                <a:ext cx="1440971" cy="91057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/>
          <p:cNvSpPr/>
          <p:nvPr/>
        </p:nvSpPr>
        <p:spPr>
          <a:xfrm>
            <a:off x="3393963" y="910913"/>
            <a:ext cx="6332561" cy="533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According </a:t>
            </a:r>
            <a:r>
              <a:rPr lang="en-US" sz="2400" dirty="0"/>
              <a:t>to De-Broglie’s theorem, we </a:t>
            </a:r>
            <a:r>
              <a:rPr lang="en-US" sz="2400" dirty="0" smtClean="0"/>
              <a:t>know</a:t>
            </a:r>
            <a:r>
              <a:rPr lang="en-IN" sz="2400" dirty="0">
                <a:latin typeface="+mj-lt"/>
                <a:cs typeface="Times New Roman" panose="02020603050405020304" pitchFamily="18" charset="0"/>
              </a:rPr>
              <a:t>,</a:t>
            </a:r>
            <a:endParaRPr lang="en-IN" sz="2400" dirty="0"/>
          </a:p>
        </p:txBody>
      </p:sp>
      <p:sp>
        <p:nvSpPr>
          <p:cNvPr id="40" name="Rectangle 39"/>
          <p:cNvSpPr/>
          <p:nvPr/>
        </p:nvSpPr>
        <p:spPr>
          <a:xfrm>
            <a:off x="5346438" y="1447953"/>
            <a:ext cx="2537874" cy="1170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cs typeface="Times New Roman" panose="02020603050405020304" pitchFamily="18" charset="0"/>
              </a:rPr>
              <a:t>P = particle momentum</a:t>
            </a:r>
          </a:p>
          <a:p>
            <a:pPr>
              <a:lnSpc>
                <a:spcPct val="120000"/>
              </a:lnSpc>
            </a:pPr>
            <a:r>
              <a:rPr lang="en-US" sz="2000" dirty="0" smtClean="0">
                <a:cs typeface="Times New Roman" panose="02020603050405020304" pitchFamily="18" charset="0"/>
              </a:rPr>
              <a:t>h = Planck constant</a:t>
            </a:r>
          </a:p>
          <a:p>
            <a:pPr>
              <a:lnSpc>
                <a:spcPct val="120000"/>
              </a:lnSpc>
            </a:pPr>
            <a:r>
              <a:rPr lang="el-GR" sz="2000" dirty="0" smtClean="0"/>
              <a:t>λ</a:t>
            </a:r>
            <a:r>
              <a:rPr lang="en-US" sz="2000" dirty="0" smtClean="0"/>
              <a:t> = Wavelength</a:t>
            </a:r>
            <a:endParaRPr lang="en-I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3361433" y="2661811"/>
                <a:ext cx="2169376" cy="910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IN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433" y="2661811"/>
                <a:ext cx="2169376" cy="9103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5986808" y="2850190"/>
                <a:ext cx="17198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IN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808" y="2850190"/>
                <a:ext cx="171989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393962" y="3661158"/>
                <a:ext cx="40863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Put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this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value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equation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(7)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962" y="3661158"/>
                <a:ext cx="4086375" cy="461665"/>
              </a:xfrm>
              <a:prstGeom prst="rect">
                <a:avLst/>
              </a:prstGeom>
              <a:blipFill>
                <a:blip r:embed="rId18"/>
                <a:stretch>
                  <a:fillRect r="-149"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3393962" y="4202701"/>
                <a:ext cx="2957348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p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……(8)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962" y="4202701"/>
                <a:ext cx="2957348" cy="95410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3403491" y="5894949"/>
            <a:ext cx="6332561" cy="533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Energy band is broadened and it is continuous. </a:t>
            </a:r>
            <a:endParaRPr lang="en-IN" sz="24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45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  <p:bldP spid="6" grpId="0" build="p"/>
      <p:bldP spid="8" grpId="0" build="p"/>
      <p:bldP spid="8" grpId="1" build="allAtOnce"/>
      <p:bldP spid="3" grpId="0" build="p"/>
      <p:bldP spid="9" grpId="0" build="p"/>
      <p:bldP spid="11" grpId="0" build="p"/>
      <p:bldP spid="12" grpId="0" build="p"/>
      <p:bldP spid="32" grpId="0"/>
      <p:bldP spid="32" grpId="1"/>
      <p:bldP spid="33" grpId="0" build="p"/>
      <p:bldP spid="34" grpId="0" build="p"/>
      <p:bldP spid="35" grpId="0" build="p"/>
      <p:bldP spid="37" grpId="0"/>
      <p:bldP spid="38" grpId="0"/>
      <p:bldP spid="40" grpId="0" uiExpand="1" build="p"/>
      <p:bldP spid="41" grpId="0"/>
      <p:bldP spid="42" grpId="0"/>
      <p:bldP spid="43" grpId="0" build="p"/>
      <p:bldP spid="44" grpId="0" build="p"/>
      <p:bldP spid="45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Conclusion Kroning Penney model</a:t>
            </a:r>
            <a:endParaRPr lang="en-I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0" y="711202"/>
                <a:ext cx="2906973" cy="6945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265113" indent="-265113" algn="just">
                  <a:lnSpc>
                    <a:spcPct val="15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</a:pP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𝐂𝐚𝐬𝐞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IN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): 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𝐏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 ∞</m:t>
                    </m:r>
                  </m:oMath>
                </a14:m>
                <a:endParaRPr lang="en-US" sz="2400" b="1" dirty="0" smtClean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11202"/>
                <a:ext cx="2906973" cy="694518"/>
              </a:xfrm>
              <a:prstGeom prst="rect">
                <a:avLst/>
              </a:prstGeom>
              <a:blipFill>
                <a:blip r:embed="rId2"/>
                <a:stretch>
                  <a:fillRect l="-2935" b="-8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0" y="1609227"/>
                <a:ext cx="5345245" cy="803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αa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αa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cosαa</m:t>
                      </m:r>
                      <m:r>
                        <a:rPr lang="en-I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coska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……(6)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9227"/>
                <a:ext cx="5345245" cy="8036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-1" y="2616352"/>
                <a:ext cx="4625049" cy="8178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αa</m:t>
                      </m:r>
                      <m:r>
                        <a:rPr lang="en-IN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αa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coska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</a:rPr>
                            <m:t>cosαa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</a:rPr>
                            <m:t>P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616352"/>
                <a:ext cx="4625049" cy="8178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0" y="3637712"/>
                <a:ext cx="18878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αa</m:t>
                      </m:r>
                      <m:r>
                        <a:rPr lang="en-IN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637712"/>
                <a:ext cx="188788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85750" y="4272106"/>
                <a:ext cx="35891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becomes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zero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" y="4272106"/>
                <a:ext cx="358912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0" y="4949506"/>
                <a:ext cx="17055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IN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49506"/>
                <a:ext cx="170559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0" y="5626906"/>
                <a:ext cx="1477520" cy="737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IN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nπ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26906"/>
                <a:ext cx="1477520" cy="7377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5614987" y="1056671"/>
            <a:ext cx="0" cy="530793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>
          <a:xfrm>
            <a:off x="2039695" y="5770965"/>
            <a:ext cx="728663" cy="449583"/>
          </a:xfrm>
          <a:prstGeom prst="rightArrow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051681" y="5473851"/>
                <a:ext cx="1979003" cy="8907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681" y="5473851"/>
                <a:ext cx="1979003" cy="8907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744485" y="887694"/>
                <a:ext cx="2308774" cy="864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</a:rPr>
                            <m:t>mE</m:t>
                          </m:r>
                        </m:num>
                        <m:den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IN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485" y="887694"/>
                <a:ext cx="2308774" cy="8645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993520" y="887694"/>
                <a:ext cx="2190600" cy="864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IN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</a:rPr>
                            <m:t>m</m:t>
                          </m:r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520" y="887694"/>
                <a:ext cx="2190600" cy="8645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744485" y="2094067"/>
                <a:ext cx="2629887" cy="890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</a:rPr>
                            <m:t>m</m:t>
                          </m:r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I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485" y="2094067"/>
                <a:ext cx="2629887" cy="8908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068128" y="2025326"/>
            <a:ext cx="345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/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61408" y="2518874"/>
            <a:ext cx="345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/</a:t>
            </a:r>
            <a:endParaRPr lang="en-IN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994291" y="2091065"/>
                <a:ext cx="1970539" cy="864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</a:rPr>
                            <m:t>m</m:t>
                          </m:r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291" y="2091065"/>
                <a:ext cx="1970539" cy="86459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091" y="3464622"/>
            <a:ext cx="2423620" cy="216228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9" name="Rectangle 28"/>
          <p:cNvSpPr/>
          <p:nvPr/>
        </p:nvSpPr>
        <p:spPr>
          <a:xfrm>
            <a:off x="5644739" y="4893922"/>
            <a:ext cx="3426752" cy="1378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The allowed states are </a:t>
            </a:r>
          </a:p>
          <a:p>
            <a:pPr marL="27305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compressed to a line </a:t>
            </a:r>
          </a:p>
          <a:p>
            <a:pPr marL="27305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>
                <a:latin typeface="+mj-lt"/>
                <a:cs typeface="Times New Roman" panose="02020603050405020304" pitchFamily="18" charset="0"/>
              </a:rPr>
              <a:t>spectrum.  </a:t>
            </a:r>
            <a:endParaRPr lang="en-IN" sz="24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44739" y="3481007"/>
            <a:ext cx="4088870" cy="1283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>
                <a:cs typeface="Times New Roman" panose="02020603050405020304" pitchFamily="18" charset="0"/>
              </a:rPr>
              <a:t>If P is large, it results in</a:t>
            </a:r>
          </a:p>
          <a:p>
            <a:pPr marL="27305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>
                <a:cs typeface="Times New Roman" panose="02020603050405020304" pitchFamily="18" charset="0"/>
              </a:rPr>
              <a:t>decrease </a:t>
            </a:r>
            <a:r>
              <a:rPr lang="en-US" sz="2400" dirty="0">
                <a:cs typeface="Times New Roman" panose="02020603050405020304" pitchFamily="18" charset="0"/>
              </a:rPr>
              <a:t>of allowed energy </a:t>
            </a:r>
          </a:p>
          <a:p>
            <a:pPr marL="27305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>
                <a:cs typeface="Times New Roman" panose="02020603050405020304" pitchFamily="18" charset="0"/>
              </a:rPr>
              <a:t>and </a:t>
            </a:r>
            <a:r>
              <a:rPr lang="en-US" sz="2400" dirty="0">
                <a:cs typeface="Times New Roman" panose="02020603050405020304" pitchFamily="18" charset="0"/>
              </a:rPr>
              <a:t>increase if forbidden gap. 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945602" y="5068801"/>
                <a:ext cx="5624360" cy="7034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  <m:sup>
                          <m: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mE</m:t>
                          </m:r>
                        </m:num>
                        <m:den>
                          <m:sSup>
                            <m:sSupPr>
                              <m:ctrlPr>
                                <a:rPr lang="en-I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sSup>
                        <m:sSup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l-GR" sz="24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β</m:t>
                          </m:r>
                        </m:e>
                        <m:sup>
                          <m:r>
                            <a:rPr lang="en-IN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IN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IN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602" y="5068801"/>
                <a:ext cx="5624360" cy="70346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55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  <p:bldP spid="12" grpId="0" build="p"/>
      <p:bldP spid="13" grpId="0" build="p"/>
      <p:bldP spid="14" grpId="0" build="p"/>
      <p:bldP spid="15" grpId="0" build="p"/>
      <p:bldP spid="16" grpId="0" build="p"/>
      <p:bldP spid="17" grpId="0" build="p"/>
      <p:bldP spid="4" grpId="0" animBg="1"/>
      <p:bldP spid="19" grpId="0" build="p"/>
      <p:bldP spid="21" grpId="0" build="p"/>
      <p:bldP spid="22" grpId="0" build="p"/>
      <p:bldP spid="23" grpId="0" build="p"/>
      <p:bldP spid="7" grpId="0"/>
      <p:bldP spid="25" grpId="0"/>
      <p:bldP spid="26" grpId="0" build="p"/>
      <p:bldP spid="29" grpId="0" build="p"/>
      <p:bldP spid="31" grpId="0" uiExpand="1" build="p"/>
      <p:bldP spid="20" grpId="0"/>
      <p:bldP spid="20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1064525" y="1828800"/>
            <a:ext cx="9962866" cy="3411940"/>
          </a:xfrm>
          <a:prstGeom prst="horizontalScroll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5400" b="1" dirty="0">
                <a:solidFill>
                  <a:srgbClr val="002060"/>
                </a:solidFill>
                <a:cs typeface="Times New Roman" panose="02020603050405020304" pitchFamily="18" charset="0"/>
              </a:rPr>
              <a:t>Energy band structure of a solid</a:t>
            </a:r>
          </a:p>
        </p:txBody>
      </p:sp>
    </p:spTree>
    <p:extLst>
      <p:ext uri="{BB962C8B-B14F-4D97-AF65-F5344CB8AC3E}">
        <p14:creationId xmlns:p14="http://schemas.microsoft.com/office/powerpoint/2010/main" val="220887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Energy band structure of a </a:t>
            </a:r>
            <a:r>
              <a:rPr lang="en-US" dirty="0" smtClean="0"/>
              <a:t>solid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38496"/>
            <a:ext cx="12192000" cy="1322316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A crystal consists of large number of atoms arranged in a regular periodic structure. The extent of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energy level splits in the solids depends on the nearness of atoms.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Let us assume N identical atoms forms a crystal. </a:t>
            </a:r>
            <a:endParaRPr lang="en-IN" sz="2400" dirty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744074" y="3840420"/>
            <a:ext cx="2268000" cy="1512000"/>
            <a:chOff x="1160060" y="4104456"/>
            <a:chExt cx="3255852" cy="2126178"/>
          </a:xfrm>
        </p:grpSpPr>
        <p:sp>
          <p:nvSpPr>
            <p:cNvPr id="5" name="Oval 4"/>
            <p:cNvSpPr/>
            <p:nvPr/>
          </p:nvSpPr>
          <p:spPr>
            <a:xfrm>
              <a:off x="1160060" y="4107976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113344" y="4104456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066628" y="4104456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019912" y="4104456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60060" y="4971305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113344" y="4967785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3066628" y="4967785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019912" y="4967785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1160060" y="5834634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113344" y="5831114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066628" y="5831114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019912" y="5831114"/>
              <a:ext cx="396000" cy="396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r>
                <a:rPr lang="en-US" sz="3600" b="1" dirty="0" smtClean="0">
                  <a:solidFill>
                    <a:srgbClr val="CC3300"/>
                  </a:solidFill>
                </a:rPr>
                <a:t>+</a:t>
              </a:r>
              <a:endParaRPr lang="en-IN" sz="2400" b="1" dirty="0">
                <a:solidFill>
                  <a:srgbClr val="CC3300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7167559" y="3150498"/>
            <a:ext cx="2160002" cy="2657485"/>
            <a:chOff x="7196135" y="2686039"/>
            <a:chExt cx="2160002" cy="2657485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7196137" y="5343524"/>
              <a:ext cx="216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196137" y="4652726"/>
              <a:ext cx="216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7196135" y="3801762"/>
              <a:ext cx="216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196136" y="2686039"/>
              <a:ext cx="216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7858127" y="5699983"/>
            <a:ext cx="854175" cy="216000"/>
            <a:chOff x="7886703" y="5235524"/>
            <a:chExt cx="854175" cy="216000"/>
          </a:xfrm>
        </p:grpSpPr>
        <p:sp>
          <p:nvSpPr>
            <p:cNvPr id="22" name="Oval 21"/>
            <p:cNvSpPr/>
            <p:nvPr/>
          </p:nvSpPr>
          <p:spPr>
            <a:xfrm>
              <a:off x="7886703" y="5235524"/>
              <a:ext cx="216000" cy="216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/>
            <p:cNvSpPr/>
            <p:nvPr/>
          </p:nvSpPr>
          <p:spPr>
            <a:xfrm>
              <a:off x="8524878" y="5235524"/>
              <a:ext cx="216000" cy="216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858127" y="4997397"/>
            <a:ext cx="854175" cy="216000"/>
            <a:chOff x="7886703" y="4532938"/>
            <a:chExt cx="854175" cy="216000"/>
          </a:xfrm>
        </p:grpSpPr>
        <p:sp>
          <p:nvSpPr>
            <p:cNvPr id="24" name="Oval 23"/>
            <p:cNvSpPr/>
            <p:nvPr/>
          </p:nvSpPr>
          <p:spPr>
            <a:xfrm>
              <a:off x="7886703" y="4532938"/>
              <a:ext cx="216000" cy="216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/>
            <p:cNvSpPr/>
            <p:nvPr/>
          </p:nvSpPr>
          <p:spPr>
            <a:xfrm>
              <a:off x="8524878" y="4532938"/>
              <a:ext cx="216000" cy="216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353916" y="4155839"/>
            <a:ext cx="1815575" cy="216000"/>
            <a:chOff x="7368204" y="3691380"/>
            <a:chExt cx="1815575" cy="216000"/>
          </a:xfrm>
        </p:grpSpPr>
        <p:sp>
          <p:nvSpPr>
            <p:cNvPr id="26" name="Oval 25"/>
            <p:cNvSpPr/>
            <p:nvPr/>
          </p:nvSpPr>
          <p:spPr>
            <a:xfrm>
              <a:off x="7686668" y="3691380"/>
              <a:ext cx="216000" cy="216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Oval 26"/>
            <p:cNvSpPr/>
            <p:nvPr/>
          </p:nvSpPr>
          <p:spPr>
            <a:xfrm>
              <a:off x="7368204" y="3691380"/>
              <a:ext cx="216000" cy="216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/>
            <p:cNvSpPr/>
            <p:nvPr/>
          </p:nvSpPr>
          <p:spPr>
            <a:xfrm>
              <a:off x="8324843" y="3691380"/>
              <a:ext cx="216000" cy="216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/>
            <p:cNvSpPr/>
            <p:nvPr/>
          </p:nvSpPr>
          <p:spPr>
            <a:xfrm>
              <a:off x="8006379" y="3691380"/>
              <a:ext cx="216000" cy="216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/>
            <p:cNvSpPr/>
            <p:nvPr/>
          </p:nvSpPr>
          <p:spPr>
            <a:xfrm>
              <a:off x="8967779" y="3691380"/>
              <a:ext cx="216000" cy="216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/>
            <p:cNvSpPr/>
            <p:nvPr/>
          </p:nvSpPr>
          <p:spPr>
            <a:xfrm>
              <a:off x="8649315" y="3691380"/>
              <a:ext cx="216000" cy="216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716154" y="2904496"/>
            <a:ext cx="526714" cy="3121654"/>
            <a:chOff x="6716154" y="2440037"/>
            <a:chExt cx="526714" cy="3121654"/>
          </a:xfrm>
        </p:grpSpPr>
        <p:sp>
          <p:nvSpPr>
            <p:cNvPr id="36" name="TextBox 35"/>
            <p:cNvSpPr txBox="1"/>
            <p:nvPr/>
          </p:nvSpPr>
          <p:spPr>
            <a:xfrm>
              <a:off x="6728259" y="5100026"/>
              <a:ext cx="5146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1s</a:t>
              </a:r>
              <a:endParaRPr lang="en-IN" sz="2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18170" y="4420195"/>
              <a:ext cx="5146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2</a:t>
              </a:r>
              <a:r>
                <a:rPr lang="en-US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s</a:t>
              </a:r>
              <a:endParaRPr lang="en-IN" sz="2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716155" y="3541046"/>
              <a:ext cx="5146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2p</a:t>
              </a:r>
              <a:endParaRPr lang="en-IN" sz="2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16154" y="2440037"/>
              <a:ext cx="5146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accent4">
                      <a:lumMod val="50000"/>
                    </a:schemeClr>
                  </a:solidFill>
                </a:rPr>
                <a:t>3s</a:t>
              </a:r>
              <a:endParaRPr lang="en-IN" sz="24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7248523" y="6145116"/>
            <a:ext cx="1938728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Energy States</a:t>
            </a:r>
            <a:endParaRPr lang="en-IN" sz="2400" b="1" dirty="0"/>
          </a:p>
        </p:txBody>
      </p:sp>
      <p:grpSp>
        <p:nvGrpSpPr>
          <p:cNvPr id="53" name="Group 52"/>
          <p:cNvGrpSpPr/>
          <p:nvPr/>
        </p:nvGrpSpPr>
        <p:grpSpPr>
          <a:xfrm>
            <a:off x="3311449" y="2439358"/>
            <a:ext cx="3091962" cy="3556528"/>
            <a:chOff x="3311449" y="2289230"/>
            <a:chExt cx="3091962" cy="3556528"/>
          </a:xfrm>
        </p:grpSpPr>
        <p:grpSp>
          <p:nvGrpSpPr>
            <p:cNvPr id="42" name="Group 41"/>
            <p:cNvGrpSpPr/>
            <p:nvPr/>
          </p:nvGrpSpPr>
          <p:grpSpPr>
            <a:xfrm>
              <a:off x="5370396" y="3000370"/>
              <a:ext cx="1033015" cy="2657485"/>
              <a:chOff x="7196135" y="2686039"/>
              <a:chExt cx="2160002" cy="2657485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7196137" y="5343524"/>
                <a:ext cx="21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7196137" y="4652726"/>
                <a:ext cx="21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7196135" y="3801762"/>
                <a:ext cx="21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7196136" y="2686039"/>
                <a:ext cx="216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Freeform 46"/>
            <p:cNvSpPr/>
            <p:nvPr/>
          </p:nvSpPr>
          <p:spPr>
            <a:xfrm>
              <a:off x="3311450" y="5341758"/>
              <a:ext cx="2058946" cy="504000"/>
            </a:xfrm>
            <a:custGeom>
              <a:avLst/>
              <a:gdLst>
                <a:gd name="connsiteX0" fmla="*/ 0 w 2058946"/>
                <a:gd name="connsiteY0" fmla="*/ 0 h 700088"/>
                <a:gd name="connsiteX1" fmla="*/ 642938 w 2058946"/>
                <a:gd name="connsiteY1" fmla="*/ 271463 h 700088"/>
                <a:gd name="connsiteX2" fmla="*/ 2057400 w 2058946"/>
                <a:gd name="connsiteY2" fmla="*/ 442913 h 700088"/>
                <a:gd name="connsiteX3" fmla="*/ 900113 w 2058946"/>
                <a:gd name="connsiteY3" fmla="*/ 642938 h 700088"/>
                <a:gd name="connsiteX4" fmla="*/ 14288 w 2058946"/>
                <a:gd name="connsiteY4" fmla="*/ 700088 h 70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946" h="700088">
                  <a:moveTo>
                    <a:pt x="0" y="0"/>
                  </a:moveTo>
                  <a:cubicBezTo>
                    <a:pt x="150019" y="98822"/>
                    <a:pt x="300038" y="197644"/>
                    <a:pt x="642938" y="271463"/>
                  </a:cubicBezTo>
                  <a:cubicBezTo>
                    <a:pt x="985838" y="345282"/>
                    <a:pt x="2014538" y="381001"/>
                    <a:pt x="2057400" y="442913"/>
                  </a:cubicBezTo>
                  <a:cubicBezTo>
                    <a:pt x="2100263" y="504826"/>
                    <a:pt x="1240632" y="600076"/>
                    <a:pt x="900113" y="642938"/>
                  </a:cubicBezTo>
                  <a:cubicBezTo>
                    <a:pt x="559594" y="685800"/>
                    <a:pt x="286941" y="692944"/>
                    <a:pt x="14288" y="700088"/>
                  </a:cubicBezTo>
                </a:path>
              </a:pathLst>
            </a:cu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3311450" y="4553795"/>
              <a:ext cx="2058946" cy="648000"/>
            </a:xfrm>
            <a:custGeom>
              <a:avLst/>
              <a:gdLst>
                <a:gd name="connsiteX0" fmla="*/ 0 w 2058946"/>
                <a:gd name="connsiteY0" fmla="*/ 0 h 700088"/>
                <a:gd name="connsiteX1" fmla="*/ 642938 w 2058946"/>
                <a:gd name="connsiteY1" fmla="*/ 271463 h 700088"/>
                <a:gd name="connsiteX2" fmla="*/ 2057400 w 2058946"/>
                <a:gd name="connsiteY2" fmla="*/ 442913 h 700088"/>
                <a:gd name="connsiteX3" fmla="*/ 900113 w 2058946"/>
                <a:gd name="connsiteY3" fmla="*/ 642938 h 700088"/>
                <a:gd name="connsiteX4" fmla="*/ 14288 w 2058946"/>
                <a:gd name="connsiteY4" fmla="*/ 700088 h 70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946" h="700088">
                  <a:moveTo>
                    <a:pt x="0" y="0"/>
                  </a:moveTo>
                  <a:cubicBezTo>
                    <a:pt x="150019" y="98822"/>
                    <a:pt x="300038" y="197644"/>
                    <a:pt x="642938" y="271463"/>
                  </a:cubicBezTo>
                  <a:cubicBezTo>
                    <a:pt x="985838" y="345282"/>
                    <a:pt x="2014538" y="381001"/>
                    <a:pt x="2057400" y="442913"/>
                  </a:cubicBezTo>
                  <a:cubicBezTo>
                    <a:pt x="2100263" y="504826"/>
                    <a:pt x="1240632" y="600076"/>
                    <a:pt x="900113" y="642938"/>
                  </a:cubicBezTo>
                  <a:cubicBezTo>
                    <a:pt x="559594" y="685800"/>
                    <a:pt x="286941" y="692944"/>
                    <a:pt x="14288" y="700088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3311450" y="3490792"/>
              <a:ext cx="2058858" cy="913710"/>
            </a:xfrm>
            <a:custGeom>
              <a:avLst/>
              <a:gdLst>
                <a:gd name="connsiteX0" fmla="*/ 0 w 2058946"/>
                <a:gd name="connsiteY0" fmla="*/ 0 h 700088"/>
                <a:gd name="connsiteX1" fmla="*/ 642938 w 2058946"/>
                <a:gd name="connsiteY1" fmla="*/ 271463 h 700088"/>
                <a:gd name="connsiteX2" fmla="*/ 2057400 w 2058946"/>
                <a:gd name="connsiteY2" fmla="*/ 442913 h 700088"/>
                <a:gd name="connsiteX3" fmla="*/ 900113 w 2058946"/>
                <a:gd name="connsiteY3" fmla="*/ 642938 h 700088"/>
                <a:gd name="connsiteX4" fmla="*/ 14288 w 2058946"/>
                <a:gd name="connsiteY4" fmla="*/ 700088 h 700088"/>
                <a:gd name="connsiteX0" fmla="*/ 0 w 2058946"/>
                <a:gd name="connsiteY0" fmla="*/ 0 h 653534"/>
                <a:gd name="connsiteX1" fmla="*/ 642938 w 2058946"/>
                <a:gd name="connsiteY1" fmla="*/ 271463 h 653534"/>
                <a:gd name="connsiteX2" fmla="*/ 2057400 w 2058946"/>
                <a:gd name="connsiteY2" fmla="*/ 442913 h 653534"/>
                <a:gd name="connsiteX3" fmla="*/ 900113 w 2058946"/>
                <a:gd name="connsiteY3" fmla="*/ 642938 h 653534"/>
                <a:gd name="connsiteX4" fmla="*/ 14288 w 2058946"/>
                <a:gd name="connsiteY4" fmla="*/ 632055 h 653534"/>
                <a:gd name="connsiteX0" fmla="*/ 0 w 2058858"/>
                <a:gd name="connsiteY0" fmla="*/ 0 h 645833"/>
                <a:gd name="connsiteX1" fmla="*/ 642938 w 2058858"/>
                <a:gd name="connsiteY1" fmla="*/ 271463 h 645833"/>
                <a:gd name="connsiteX2" fmla="*/ 2057400 w 2058858"/>
                <a:gd name="connsiteY2" fmla="*/ 442913 h 645833"/>
                <a:gd name="connsiteX3" fmla="*/ 900113 w 2058858"/>
                <a:gd name="connsiteY3" fmla="*/ 642938 h 645833"/>
                <a:gd name="connsiteX4" fmla="*/ 14288 w 2058858"/>
                <a:gd name="connsiteY4" fmla="*/ 632055 h 645833"/>
                <a:gd name="connsiteX0" fmla="*/ 0 w 2058858"/>
                <a:gd name="connsiteY0" fmla="*/ 0 h 650674"/>
                <a:gd name="connsiteX1" fmla="*/ 642938 w 2058858"/>
                <a:gd name="connsiteY1" fmla="*/ 271463 h 650674"/>
                <a:gd name="connsiteX2" fmla="*/ 2057400 w 2058858"/>
                <a:gd name="connsiteY2" fmla="*/ 442913 h 650674"/>
                <a:gd name="connsiteX3" fmla="*/ 900113 w 2058858"/>
                <a:gd name="connsiteY3" fmla="*/ 642938 h 650674"/>
                <a:gd name="connsiteX4" fmla="*/ 14288 w 2058858"/>
                <a:gd name="connsiteY4" fmla="*/ 632055 h 650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858" h="650674">
                  <a:moveTo>
                    <a:pt x="0" y="0"/>
                  </a:moveTo>
                  <a:cubicBezTo>
                    <a:pt x="150019" y="98822"/>
                    <a:pt x="300038" y="197644"/>
                    <a:pt x="642938" y="271463"/>
                  </a:cubicBezTo>
                  <a:cubicBezTo>
                    <a:pt x="985838" y="345282"/>
                    <a:pt x="2014538" y="381001"/>
                    <a:pt x="2057400" y="442913"/>
                  </a:cubicBezTo>
                  <a:cubicBezTo>
                    <a:pt x="2100263" y="504826"/>
                    <a:pt x="1186041" y="630852"/>
                    <a:pt x="900113" y="642938"/>
                  </a:cubicBezTo>
                  <a:cubicBezTo>
                    <a:pt x="614185" y="655024"/>
                    <a:pt x="382475" y="654067"/>
                    <a:pt x="14288" y="632055"/>
                  </a:cubicBezTo>
                </a:path>
              </a:pathLst>
            </a:custGeom>
            <a:noFill/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3311449" y="2289230"/>
              <a:ext cx="2053353" cy="1151969"/>
            </a:xfrm>
            <a:custGeom>
              <a:avLst/>
              <a:gdLst>
                <a:gd name="connsiteX0" fmla="*/ 0 w 2058946"/>
                <a:gd name="connsiteY0" fmla="*/ 0 h 700088"/>
                <a:gd name="connsiteX1" fmla="*/ 642938 w 2058946"/>
                <a:gd name="connsiteY1" fmla="*/ 271463 h 700088"/>
                <a:gd name="connsiteX2" fmla="*/ 2057400 w 2058946"/>
                <a:gd name="connsiteY2" fmla="*/ 442913 h 700088"/>
                <a:gd name="connsiteX3" fmla="*/ 900113 w 2058946"/>
                <a:gd name="connsiteY3" fmla="*/ 642938 h 700088"/>
                <a:gd name="connsiteX4" fmla="*/ 14288 w 2058946"/>
                <a:gd name="connsiteY4" fmla="*/ 700088 h 700088"/>
                <a:gd name="connsiteX0" fmla="*/ 0 w 2058777"/>
                <a:gd name="connsiteY0" fmla="*/ 0 h 700088"/>
                <a:gd name="connsiteX1" fmla="*/ 658011 w 2058777"/>
                <a:gd name="connsiteY1" fmla="*/ 251108 h 700088"/>
                <a:gd name="connsiteX2" fmla="*/ 2057400 w 2058777"/>
                <a:gd name="connsiteY2" fmla="*/ 442913 h 700088"/>
                <a:gd name="connsiteX3" fmla="*/ 900113 w 2058777"/>
                <a:gd name="connsiteY3" fmla="*/ 642938 h 700088"/>
                <a:gd name="connsiteX4" fmla="*/ 14288 w 2058777"/>
                <a:gd name="connsiteY4" fmla="*/ 700088 h 700088"/>
                <a:gd name="connsiteX0" fmla="*/ 0 w 2058777"/>
                <a:gd name="connsiteY0" fmla="*/ 0 h 700088"/>
                <a:gd name="connsiteX1" fmla="*/ 658011 w 2058777"/>
                <a:gd name="connsiteY1" fmla="*/ 234824 h 700088"/>
                <a:gd name="connsiteX2" fmla="*/ 2057400 w 2058777"/>
                <a:gd name="connsiteY2" fmla="*/ 442913 h 700088"/>
                <a:gd name="connsiteX3" fmla="*/ 900113 w 2058777"/>
                <a:gd name="connsiteY3" fmla="*/ 642938 h 700088"/>
                <a:gd name="connsiteX4" fmla="*/ 14288 w 2058777"/>
                <a:gd name="connsiteY4" fmla="*/ 700088 h 700088"/>
                <a:gd name="connsiteX0" fmla="*/ 0 w 2058972"/>
                <a:gd name="connsiteY0" fmla="*/ 0 h 701193"/>
                <a:gd name="connsiteX1" fmla="*/ 658011 w 2058972"/>
                <a:gd name="connsiteY1" fmla="*/ 234824 h 701193"/>
                <a:gd name="connsiteX2" fmla="*/ 2057400 w 2058972"/>
                <a:gd name="connsiteY2" fmla="*/ 442913 h 701193"/>
                <a:gd name="connsiteX3" fmla="*/ 915186 w 2058972"/>
                <a:gd name="connsiteY3" fmla="*/ 675506 h 701193"/>
                <a:gd name="connsiteX4" fmla="*/ 14288 w 2058972"/>
                <a:gd name="connsiteY4" fmla="*/ 700088 h 701193"/>
                <a:gd name="connsiteX0" fmla="*/ 0 w 2058981"/>
                <a:gd name="connsiteY0" fmla="*/ 0 h 700088"/>
                <a:gd name="connsiteX1" fmla="*/ 658011 w 2058981"/>
                <a:gd name="connsiteY1" fmla="*/ 234824 h 700088"/>
                <a:gd name="connsiteX2" fmla="*/ 2057400 w 2058981"/>
                <a:gd name="connsiteY2" fmla="*/ 442913 h 700088"/>
                <a:gd name="connsiteX3" fmla="*/ 915186 w 2058981"/>
                <a:gd name="connsiteY3" fmla="*/ 675506 h 700088"/>
                <a:gd name="connsiteX4" fmla="*/ 14288 w 2058981"/>
                <a:gd name="connsiteY4" fmla="*/ 700088 h 700088"/>
                <a:gd name="connsiteX0" fmla="*/ 0 w 2058975"/>
                <a:gd name="connsiteY0" fmla="*/ 0 h 678403"/>
                <a:gd name="connsiteX1" fmla="*/ 658011 w 2058975"/>
                <a:gd name="connsiteY1" fmla="*/ 234824 h 678403"/>
                <a:gd name="connsiteX2" fmla="*/ 2057400 w 2058975"/>
                <a:gd name="connsiteY2" fmla="*/ 442913 h 678403"/>
                <a:gd name="connsiteX3" fmla="*/ 915186 w 2058975"/>
                <a:gd name="connsiteY3" fmla="*/ 675506 h 678403"/>
                <a:gd name="connsiteX4" fmla="*/ 4239 w 2058975"/>
                <a:gd name="connsiteY4" fmla="*/ 582028 h 678403"/>
                <a:gd name="connsiteX0" fmla="*/ 0 w 2058975"/>
                <a:gd name="connsiteY0" fmla="*/ 0 h 680245"/>
                <a:gd name="connsiteX1" fmla="*/ 658011 w 2058975"/>
                <a:gd name="connsiteY1" fmla="*/ 234824 h 680245"/>
                <a:gd name="connsiteX2" fmla="*/ 2057400 w 2058975"/>
                <a:gd name="connsiteY2" fmla="*/ 442913 h 680245"/>
                <a:gd name="connsiteX3" fmla="*/ 915186 w 2058975"/>
                <a:gd name="connsiteY3" fmla="*/ 675506 h 680245"/>
                <a:gd name="connsiteX4" fmla="*/ 4239 w 2058975"/>
                <a:gd name="connsiteY4" fmla="*/ 582028 h 680245"/>
                <a:gd name="connsiteX0" fmla="*/ 0 w 2058975"/>
                <a:gd name="connsiteY0" fmla="*/ 0 h 676927"/>
                <a:gd name="connsiteX1" fmla="*/ 658011 w 2058975"/>
                <a:gd name="connsiteY1" fmla="*/ 234824 h 676927"/>
                <a:gd name="connsiteX2" fmla="*/ 2057400 w 2058975"/>
                <a:gd name="connsiteY2" fmla="*/ 442913 h 676927"/>
                <a:gd name="connsiteX3" fmla="*/ 915186 w 2058975"/>
                <a:gd name="connsiteY3" fmla="*/ 675506 h 676927"/>
                <a:gd name="connsiteX4" fmla="*/ 4239 w 2058975"/>
                <a:gd name="connsiteY4" fmla="*/ 582028 h 676927"/>
                <a:gd name="connsiteX0" fmla="*/ 0 w 2058975"/>
                <a:gd name="connsiteY0" fmla="*/ 0 h 677491"/>
                <a:gd name="connsiteX1" fmla="*/ 658011 w 2058975"/>
                <a:gd name="connsiteY1" fmla="*/ 234824 h 677491"/>
                <a:gd name="connsiteX2" fmla="*/ 2057400 w 2058975"/>
                <a:gd name="connsiteY2" fmla="*/ 442913 h 677491"/>
                <a:gd name="connsiteX3" fmla="*/ 915186 w 2058975"/>
                <a:gd name="connsiteY3" fmla="*/ 675506 h 677491"/>
                <a:gd name="connsiteX4" fmla="*/ 4239 w 2058975"/>
                <a:gd name="connsiteY4" fmla="*/ 545388 h 677491"/>
                <a:gd name="connsiteX0" fmla="*/ 0 w 2058975"/>
                <a:gd name="connsiteY0" fmla="*/ 0 h 677815"/>
                <a:gd name="connsiteX1" fmla="*/ 658011 w 2058975"/>
                <a:gd name="connsiteY1" fmla="*/ 234824 h 677815"/>
                <a:gd name="connsiteX2" fmla="*/ 2057400 w 2058975"/>
                <a:gd name="connsiteY2" fmla="*/ 442913 h 677815"/>
                <a:gd name="connsiteX3" fmla="*/ 915186 w 2058975"/>
                <a:gd name="connsiteY3" fmla="*/ 675506 h 677815"/>
                <a:gd name="connsiteX4" fmla="*/ 4239 w 2058975"/>
                <a:gd name="connsiteY4" fmla="*/ 545388 h 677815"/>
                <a:gd name="connsiteX0" fmla="*/ 0 w 2058975"/>
                <a:gd name="connsiteY0" fmla="*/ 0 h 676252"/>
                <a:gd name="connsiteX1" fmla="*/ 658011 w 2058975"/>
                <a:gd name="connsiteY1" fmla="*/ 234824 h 676252"/>
                <a:gd name="connsiteX2" fmla="*/ 2057400 w 2058975"/>
                <a:gd name="connsiteY2" fmla="*/ 442913 h 676252"/>
                <a:gd name="connsiteX3" fmla="*/ 915186 w 2058975"/>
                <a:gd name="connsiteY3" fmla="*/ 675506 h 676252"/>
                <a:gd name="connsiteX4" fmla="*/ 4239 w 2058975"/>
                <a:gd name="connsiteY4" fmla="*/ 545388 h 676252"/>
                <a:gd name="connsiteX0" fmla="*/ 23057 w 2054736"/>
                <a:gd name="connsiteY0" fmla="*/ 0 h 599388"/>
                <a:gd name="connsiteX1" fmla="*/ 653772 w 2054736"/>
                <a:gd name="connsiteY1" fmla="*/ 157960 h 599388"/>
                <a:gd name="connsiteX2" fmla="*/ 2053161 w 2054736"/>
                <a:gd name="connsiteY2" fmla="*/ 366049 h 599388"/>
                <a:gd name="connsiteX3" fmla="*/ 910947 w 2054736"/>
                <a:gd name="connsiteY3" fmla="*/ 598642 h 599388"/>
                <a:gd name="connsiteX4" fmla="*/ 0 w 2054736"/>
                <a:gd name="connsiteY4" fmla="*/ 468524 h 599388"/>
                <a:gd name="connsiteX0" fmla="*/ 23057 w 2054736"/>
                <a:gd name="connsiteY0" fmla="*/ 0 h 599388"/>
                <a:gd name="connsiteX1" fmla="*/ 653772 w 2054736"/>
                <a:gd name="connsiteY1" fmla="*/ 157960 h 599388"/>
                <a:gd name="connsiteX2" fmla="*/ 2053161 w 2054736"/>
                <a:gd name="connsiteY2" fmla="*/ 366049 h 599388"/>
                <a:gd name="connsiteX3" fmla="*/ 910947 w 2054736"/>
                <a:gd name="connsiteY3" fmla="*/ 598642 h 599388"/>
                <a:gd name="connsiteX4" fmla="*/ 0 w 2054736"/>
                <a:gd name="connsiteY4" fmla="*/ 468524 h 599388"/>
                <a:gd name="connsiteX0" fmla="*/ 23057 w 2054736"/>
                <a:gd name="connsiteY0" fmla="*/ 0 h 599388"/>
                <a:gd name="connsiteX1" fmla="*/ 653772 w 2054736"/>
                <a:gd name="connsiteY1" fmla="*/ 157960 h 599388"/>
                <a:gd name="connsiteX2" fmla="*/ 2053161 w 2054736"/>
                <a:gd name="connsiteY2" fmla="*/ 366049 h 599388"/>
                <a:gd name="connsiteX3" fmla="*/ 910947 w 2054736"/>
                <a:gd name="connsiteY3" fmla="*/ 598642 h 599388"/>
                <a:gd name="connsiteX4" fmla="*/ 0 w 2054736"/>
                <a:gd name="connsiteY4" fmla="*/ 468524 h 599388"/>
                <a:gd name="connsiteX0" fmla="*/ 0 w 2076129"/>
                <a:gd name="connsiteY0" fmla="*/ 0 h 596137"/>
                <a:gd name="connsiteX1" fmla="*/ 675165 w 2076129"/>
                <a:gd name="connsiteY1" fmla="*/ 154709 h 596137"/>
                <a:gd name="connsiteX2" fmla="*/ 2074554 w 2076129"/>
                <a:gd name="connsiteY2" fmla="*/ 362798 h 596137"/>
                <a:gd name="connsiteX3" fmla="*/ 932340 w 2076129"/>
                <a:gd name="connsiteY3" fmla="*/ 595391 h 596137"/>
                <a:gd name="connsiteX4" fmla="*/ 21393 w 2076129"/>
                <a:gd name="connsiteY4" fmla="*/ 465273 h 596137"/>
                <a:gd name="connsiteX0" fmla="*/ 0 w 2076129"/>
                <a:gd name="connsiteY0" fmla="*/ 0 h 596137"/>
                <a:gd name="connsiteX1" fmla="*/ 675165 w 2076129"/>
                <a:gd name="connsiteY1" fmla="*/ 154709 h 596137"/>
                <a:gd name="connsiteX2" fmla="*/ 2074554 w 2076129"/>
                <a:gd name="connsiteY2" fmla="*/ 362798 h 596137"/>
                <a:gd name="connsiteX3" fmla="*/ 932340 w 2076129"/>
                <a:gd name="connsiteY3" fmla="*/ 595391 h 596137"/>
                <a:gd name="connsiteX4" fmla="*/ 21393 w 2076129"/>
                <a:gd name="connsiteY4" fmla="*/ 465273 h 596137"/>
                <a:gd name="connsiteX0" fmla="*/ 0 w 2076129"/>
                <a:gd name="connsiteY0" fmla="*/ 0 h 596137"/>
                <a:gd name="connsiteX1" fmla="*/ 675165 w 2076129"/>
                <a:gd name="connsiteY1" fmla="*/ 154709 h 596137"/>
                <a:gd name="connsiteX2" fmla="*/ 2074554 w 2076129"/>
                <a:gd name="connsiteY2" fmla="*/ 362798 h 596137"/>
                <a:gd name="connsiteX3" fmla="*/ 932340 w 2076129"/>
                <a:gd name="connsiteY3" fmla="*/ 595391 h 596137"/>
                <a:gd name="connsiteX4" fmla="*/ 21393 w 2076129"/>
                <a:gd name="connsiteY4" fmla="*/ 465273 h 596137"/>
                <a:gd name="connsiteX0" fmla="*/ 0 w 2076129"/>
                <a:gd name="connsiteY0" fmla="*/ 0 h 596137"/>
                <a:gd name="connsiteX1" fmla="*/ 675165 w 2076129"/>
                <a:gd name="connsiteY1" fmla="*/ 154709 h 596137"/>
                <a:gd name="connsiteX2" fmla="*/ 2074554 w 2076129"/>
                <a:gd name="connsiteY2" fmla="*/ 362798 h 596137"/>
                <a:gd name="connsiteX3" fmla="*/ 932340 w 2076129"/>
                <a:gd name="connsiteY3" fmla="*/ 595391 h 596137"/>
                <a:gd name="connsiteX4" fmla="*/ 21393 w 2076129"/>
                <a:gd name="connsiteY4" fmla="*/ 465273 h 596137"/>
                <a:gd name="connsiteX0" fmla="*/ 0 w 2076129"/>
                <a:gd name="connsiteY0" fmla="*/ 0 h 596137"/>
                <a:gd name="connsiteX1" fmla="*/ 675165 w 2076129"/>
                <a:gd name="connsiteY1" fmla="*/ 154709 h 596137"/>
                <a:gd name="connsiteX2" fmla="*/ 2074554 w 2076129"/>
                <a:gd name="connsiteY2" fmla="*/ 362798 h 596137"/>
                <a:gd name="connsiteX3" fmla="*/ 932340 w 2076129"/>
                <a:gd name="connsiteY3" fmla="*/ 595391 h 596137"/>
                <a:gd name="connsiteX4" fmla="*/ 21393 w 2076129"/>
                <a:gd name="connsiteY4" fmla="*/ 465273 h 596137"/>
                <a:gd name="connsiteX0" fmla="*/ 0 w 2076129"/>
                <a:gd name="connsiteY0" fmla="*/ 0 h 596137"/>
                <a:gd name="connsiteX1" fmla="*/ 675165 w 2076129"/>
                <a:gd name="connsiteY1" fmla="*/ 154709 h 596137"/>
                <a:gd name="connsiteX2" fmla="*/ 2074554 w 2076129"/>
                <a:gd name="connsiteY2" fmla="*/ 362798 h 596137"/>
                <a:gd name="connsiteX3" fmla="*/ 932340 w 2076129"/>
                <a:gd name="connsiteY3" fmla="*/ 595391 h 596137"/>
                <a:gd name="connsiteX4" fmla="*/ 21393 w 2076129"/>
                <a:gd name="connsiteY4" fmla="*/ 465273 h 596137"/>
                <a:gd name="connsiteX0" fmla="*/ 0 w 2076129"/>
                <a:gd name="connsiteY0" fmla="*/ 0 h 596137"/>
                <a:gd name="connsiteX1" fmla="*/ 675165 w 2076129"/>
                <a:gd name="connsiteY1" fmla="*/ 154709 h 596137"/>
                <a:gd name="connsiteX2" fmla="*/ 2074554 w 2076129"/>
                <a:gd name="connsiteY2" fmla="*/ 362798 h 596137"/>
                <a:gd name="connsiteX3" fmla="*/ 932340 w 2076129"/>
                <a:gd name="connsiteY3" fmla="*/ 595391 h 596137"/>
                <a:gd name="connsiteX4" fmla="*/ 21393 w 2076129"/>
                <a:gd name="connsiteY4" fmla="*/ 465273 h 596137"/>
                <a:gd name="connsiteX0" fmla="*/ 0 w 2076129"/>
                <a:gd name="connsiteY0" fmla="*/ 0 h 596137"/>
                <a:gd name="connsiteX1" fmla="*/ 675165 w 2076129"/>
                <a:gd name="connsiteY1" fmla="*/ 154709 h 596137"/>
                <a:gd name="connsiteX2" fmla="*/ 2074554 w 2076129"/>
                <a:gd name="connsiteY2" fmla="*/ 362798 h 596137"/>
                <a:gd name="connsiteX3" fmla="*/ 932340 w 2076129"/>
                <a:gd name="connsiteY3" fmla="*/ 595391 h 596137"/>
                <a:gd name="connsiteX4" fmla="*/ 21393 w 2076129"/>
                <a:gd name="connsiteY4" fmla="*/ 465273 h 596137"/>
                <a:gd name="connsiteX0" fmla="*/ 0 w 2082262"/>
                <a:gd name="connsiteY0" fmla="*/ 0 h 596137"/>
                <a:gd name="connsiteX1" fmla="*/ 675165 w 2082262"/>
                <a:gd name="connsiteY1" fmla="*/ 154709 h 596137"/>
                <a:gd name="connsiteX2" fmla="*/ 2074554 w 2082262"/>
                <a:gd name="connsiteY2" fmla="*/ 362798 h 596137"/>
                <a:gd name="connsiteX3" fmla="*/ 932340 w 2082262"/>
                <a:gd name="connsiteY3" fmla="*/ 595391 h 596137"/>
                <a:gd name="connsiteX4" fmla="*/ 21393 w 2082262"/>
                <a:gd name="connsiteY4" fmla="*/ 465273 h 596137"/>
                <a:gd name="connsiteX0" fmla="*/ 0 w 2076056"/>
                <a:gd name="connsiteY0" fmla="*/ 0 h 596137"/>
                <a:gd name="connsiteX1" fmla="*/ 681515 w 2076056"/>
                <a:gd name="connsiteY1" fmla="*/ 144955 h 596137"/>
                <a:gd name="connsiteX2" fmla="*/ 2074554 w 2076056"/>
                <a:gd name="connsiteY2" fmla="*/ 362798 h 596137"/>
                <a:gd name="connsiteX3" fmla="*/ 932340 w 2076056"/>
                <a:gd name="connsiteY3" fmla="*/ 595391 h 596137"/>
                <a:gd name="connsiteX4" fmla="*/ 21393 w 2076056"/>
                <a:gd name="connsiteY4" fmla="*/ 465273 h 596137"/>
                <a:gd name="connsiteX0" fmla="*/ 0 w 2075913"/>
                <a:gd name="connsiteY0" fmla="*/ 0 h 596137"/>
                <a:gd name="connsiteX1" fmla="*/ 694215 w 2075913"/>
                <a:gd name="connsiteY1" fmla="*/ 138453 h 596137"/>
                <a:gd name="connsiteX2" fmla="*/ 2074554 w 2075913"/>
                <a:gd name="connsiteY2" fmla="*/ 362798 h 596137"/>
                <a:gd name="connsiteX3" fmla="*/ 932340 w 2075913"/>
                <a:gd name="connsiteY3" fmla="*/ 595391 h 596137"/>
                <a:gd name="connsiteX4" fmla="*/ 21393 w 2075913"/>
                <a:gd name="connsiteY4" fmla="*/ 465273 h 596137"/>
                <a:gd name="connsiteX0" fmla="*/ 0 w 2075913"/>
                <a:gd name="connsiteY0" fmla="*/ 0 h 596137"/>
                <a:gd name="connsiteX1" fmla="*/ 694215 w 2075913"/>
                <a:gd name="connsiteY1" fmla="*/ 138453 h 596137"/>
                <a:gd name="connsiteX2" fmla="*/ 2074554 w 2075913"/>
                <a:gd name="connsiteY2" fmla="*/ 362798 h 596137"/>
                <a:gd name="connsiteX3" fmla="*/ 932340 w 2075913"/>
                <a:gd name="connsiteY3" fmla="*/ 595391 h 596137"/>
                <a:gd name="connsiteX4" fmla="*/ 21393 w 2075913"/>
                <a:gd name="connsiteY4" fmla="*/ 465273 h 596137"/>
                <a:gd name="connsiteX0" fmla="*/ 0 w 2075913"/>
                <a:gd name="connsiteY0" fmla="*/ 0 h 596137"/>
                <a:gd name="connsiteX1" fmla="*/ 694215 w 2075913"/>
                <a:gd name="connsiteY1" fmla="*/ 138453 h 596137"/>
                <a:gd name="connsiteX2" fmla="*/ 2074554 w 2075913"/>
                <a:gd name="connsiteY2" fmla="*/ 362798 h 596137"/>
                <a:gd name="connsiteX3" fmla="*/ 932340 w 2075913"/>
                <a:gd name="connsiteY3" fmla="*/ 595391 h 596137"/>
                <a:gd name="connsiteX4" fmla="*/ 21393 w 2075913"/>
                <a:gd name="connsiteY4" fmla="*/ 465273 h 596137"/>
                <a:gd name="connsiteX0" fmla="*/ 0 w 2075933"/>
                <a:gd name="connsiteY0" fmla="*/ 0 h 595394"/>
                <a:gd name="connsiteX1" fmla="*/ 694215 w 2075933"/>
                <a:gd name="connsiteY1" fmla="*/ 138453 h 595394"/>
                <a:gd name="connsiteX2" fmla="*/ 2074554 w 2075933"/>
                <a:gd name="connsiteY2" fmla="*/ 362798 h 595394"/>
                <a:gd name="connsiteX3" fmla="*/ 932340 w 2075933"/>
                <a:gd name="connsiteY3" fmla="*/ 595391 h 595394"/>
                <a:gd name="connsiteX4" fmla="*/ 21393 w 2075933"/>
                <a:gd name="connsiteY4" fmla="*/ 465273 h 595394"/>
                <a:gd name="connsiteX0" fmla="*/ 10357 w 2054540"/>
                <a:gd name="connsiteY0" fmla="*/ 0 h 588892"/>
                <a:gd name="connsiteX1" fmla="*/ 672822 w 2054540"/>
                <a:gd name="connsiteY1" fmla="*/ 131951 h 588892"/>
                <a:gd name="connsiteX2" fmla="*/ 2053161 w 2054540"/>
                <a:gd name="connsiteY2" fmla="*/ 356296 h 588892"/>
                <a:gd name="connsiteX3" fmla="*/ 910947 w 2054540"/>
                <a:gd name="connsiteY3" fmla="*/ 588889 h 588892"/>
                <a:gd name="connsiteX4" fmla="*/ 0 w 2054540"/>
                <a:gd name="connsiteY4" fmla="*/ 458771 h 588892"/>
                <a:gd name="connsiteX0" fmla="*/ 10357 w 2053331"/>
                <a:gd name="connsiteY0" fmla="*/ 0 h 588892"/>
                <a:gd name="connsiteX1" fmla="*/ 672822 w 2053331"/>
                <a:gd name="connsiteY1" fmla="*/ 131951 h 588892"/>
                <a:gd name="connsiteX2" fmla="*/ 2053161 w 2053331"/>
                <a:gd name="connsiteY2" fmla="*/ 356296 h 588892"/>
                <a:gd name="connsiteX3" fmla="*/ 910947 w 2053331"/>
                <a:gd name="connsiteY3" fmla="*/ 588889 h 588892"/>
                <a:gd name="connsiteX4" fmla="*/ 0 w 2053331"/>
                <a:gd name="connsiteY4" fmla="*/ 458771 h 588892"/>
                <a:gd name="connsiteX0" fmla="*/ 10357 w 2053358"/>
                <a:gd name="connsiteY0" fmla="*/ 0 h 589514"/>
                <a:gd name="connsiteX1" fmla="*/ 672822 w 2053358"/>
                <a:gd name="connsiteY1" fmla="*/ 131951 h 589514"/>
                <a:gd name="connsiteX2" fmla="*/ 2053161 w 2053358"/>
                <a:gd name="connsiteY2" fmla="*/ 356296 h 589514"/>
                <a:gd name="connsiteX3" fmla="*/ 910947 w 2053358"/>
                <a:gd name="connsiteY3" fmla="*/ 588889 h 589514"/>
                <a:gd name="connsiteX4" fmla="*/ 0 w 2053358"/>
                <a:gd name="connsiteY4" fmla="*/ 458771 h 589514"/>
                <a:gd name="connsiteX0" fmla="*/ 10357 w 2053353"/>
                <a:gd name="connsiteY0" fmla="*/ 0 h 589811"/>
                <a:gd name="connsiteX1" fmla="*/ 672822 w 2053353"/>
                <a:gd name="connsiteY1" fmla="*/ 131951 h 589811"/>
                <a:gd name="connsiteX2" fmla="*/ 2053161 w 2053353"/>
                <a:gd name="connsiteY2" fmla="*/ 356296 h 589811"/>
                <a:gd name="connsiteX3" fmla="*/ 910947 w 2053353"/>
                <a:gd name="connsiteY3" fmla="*/ 588889 h 589811"/>
                <a:gd name="connsiteX4" fmla="*/ 0 w 2053353"/>
                <a:gd name="connsiteY4" fmla="*/ 458771 h 58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3353" h="589811">
                  <a:moveTo>
                    <a:pt x="10357" y="0"/>
                  </a:moveTo>
                  <a:cubicBezTo>
                    <a:pt x="324312" y="71077"/>
                    <a:pt x="332355" y="72568"/>
                    <a:pt x="672822" y="131951"/>
                  </a:cubicBezTo>
                  <a:cubicBezTo>
                    <a:pt x="1013289" y="191334"/>
                    <a:pt x="2039600" y="262305"/>
                    <a:pt x="2053161" y="356296"/>
                  </a:cubicBezTo>
                  <a:cubicBezTo>
                    <a:pt x="2066722" y="450287"/>
                    <a:pt x="1361635" y="603083"/>
                    <a:pt x="910947" y="588889"/>
                  </a:cubicBezTo>
                  <a:cubicBezTo>
                    <a:pt x="460259" y="574695"/>
                    <a:pt x="272653" y="524904"/>
                    <a:pt x="0" y="458771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3347196" y="2563110"/>
            <a:ext cx="1906804" cy="979318"/>
            <a:chOff x="3347196" y="2563110"/>
            <a:chExt cx="1906804" cy="979318"/>
          </a:xfrm>
          <a:solidFill>
            <a:srgbClr val="FF0000"/>
          </a:solidFill>
        </p:grpSpPr>
        <p:sp>
          <p:nvSpPr>
            <p:cNvPr id="54" name="Oval 53"/>
            <p:cNvSpPr/>
            <p:nvPr/>
          </p:nvSpPr>
          <p:spPr>
            <a:xfrm>
              <a:off x="4245693" y="2878317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/>
            <p:cNvSpPr/>
            <p:nvPr/>
          </p:nvSpPr>
          <p:spPr>
            <a:xfrm>
              <a:off x="3355693" y="3180124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56"/>
            <p:cNvSpPr/>
            <p:nvPr/>
          </p:nvSpPr>
          <p:spPr>
            <a:xfrm>
              <a:off x="4251863" y="3065408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Oval 58"/>
            <p:cNvSpPr/>
            <p:nvPr/>
          </p:nvSpPr>
          <p:spPr>
            <a:xfrm>
              <a:off x="3553479" y="3270868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Oval 59"/>
            <p:cNvSpPr/>
            <p:nvPr/>
          </p:nvSpPr>
          <p:spPr>
            <a:xfrm>
              <a:off x="4452124" y="2923622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/>
            <p:cNvSpPr/>
            <p:nvPr/>
          </p:nvSpPr>
          <p:spPr>
            <a:xfrm>
              <a:off x="3741692" y="3347187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/>
            <p:cNvSpPr/>
            <p:nvPr/>
          </p:nvSpPr>
          <p:spPr>
            <a:xfrm>
              <a:off x="3931095" y="3404666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Oval 62"/>
            <p:cNvSpPr/>
            <p:nvPr/>
          </p:nvSpPr>
          <p:spPr>
            <a:xfrm>
              <a:off x="4766050" y="3149588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/>
            <p:cNvSpPr/>
            <p:nvPr/>
          </p:nvSpPr>
          <p:spPr>
            <a:xfrm>
              <a:off x="4016479" y="2815393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/>
            <p:cNvSpPr/>
            <p:nvPr/>
          </p:nvSpPr>
          <p:spPr>
            <a:xfrm>
              <a:off x="4580914" y="3205371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/>
            <p:cNvSpPr/>
            <p:nvPr/>
          </p:nvSpPr>
          <p:spPr>
            <a:xfrm>
              <a:off x="4389691" y="3248888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/>
            <p:cNvSpPr/>
            <p:nvPr/>
          </p:nvSpPr>
          <p:spPr>
            <a:xfrm>
              <a:off x="3788139" y="2742256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/>
            <p:cNvSpPr/>
            <p:nvPr/>
          </p:nvSpPr>
          <p:spPr>
            <a:xfrm>
              <a:off x="4589400" y="338109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/>
            <p:cNvSpPr/>
            <p:nvPr/>
          </p:nvSpPr>
          <p:spPr>
            <a:xfrm>
              <a:off x="4788428" y="3313626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/>
            <p:cNvSpPr/>
            <p:nvPr/>
          </p:nvSpPr>
          <p:spPr>
            <a:xfrm>
              <a:off x="4678314" y="2979158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Oval 70"/>
            <p:cNvSpPr/>
            <p:nvPr/>
          </p:nvSpPr>
          <p:spPr>
            <a:xfrm>
              <a:off x="4914785" y="3033158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Oval 71"/>
            <p:cNvSpPr/>
            <p:nvPr/>
          </p:nvSpPr>
          <p:spPr>
            <a:xfrm>
              <a:off x="4983037" y="3229376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Oval 72"/>
            <p:cNvSpPr/>
            <p:nvPr/>
          </p:nvSpPr>
          <p:spPr>
            <a:xfrm>
              <a:off x="5146000" y="3108868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4" name="Oval 73"/>
            <p:cNvSpPr/>
            <p:nvPr/>
          </p:nvSpPr>
          <p:spPr>
            <a:xfrm>
              <a:off x="3578273" y="3060625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Oval 74"/>
            <p:cNvSpPr/>
            <p:nvPr/>
          </p:nvSpPr>
          <p:spPr>
            <a:xfrm>
              <a:off x="4016479" y="3023816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Oval 75"/>
            <p:cNvSpPr/>
            <p:nvPr/>
          </p:nvSpPr>
          <p:spPr>
            <a:xfrm>
              <a:off x="3988431" y="3226685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Oval 76"/>
            <p:cNvSpPr/>
            <p:nvPr/>
          </p:nvSpPr>
          <p:spPr>
            <a:xfrm>
              <a:off x="4206644" y="3259371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Oval 77"/>
            <p:cNvSpPr/>
            <p:nvPr/>
          </p:nvSpPr>
          <p:spPr>
            <a:xfrm>
              <a:off x="3590144" y="2857332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Oval 78"/>
            <p:cNvSpPr/>
            <p:nvPr/>
          </p:nvSpPr>
          <p:spPr>
            <a:xfrm>
              <a:off x="3794618" y="2949002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/>
            <p:cNvSpPr/>
            <p:nvPr/>
          </p:nvSpPr>
          <p:spPr>
            <a:xfrm>
              <a:off x="4150742" y="3434428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/>
            <p:cNvSpPr/>
            <p:nvPr/>
          </p:nvSpPr>
          <p:spPr>
            <a:xfrm>
              <a:off x="4374191" y="3431534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Oval 81"/>
            <p:cNvSpPr/>
            <p:nvPr/>
          </p:nvSpPr>
          <p:spPr>
            <a:xfrm>
              <a:off x="3782194" y="3187012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8" name="Oval 87"/>
            <p:cNvSpPr/>
            <p:nvPr/>
          </p:nvSpPr>
          <p:spPr>
            <a:xfrm>
              <a:off x="4452079" y="3082364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Oval 89"/>
            <p:cNvSpPr/>
            <p:nvPr/>
          </p:nvSpPr>
          <p:spPr>
            <a:xfrm>
              <a:off x="3347402" y="296116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1" name="Oval 90"/>
            <p:cNvSpPr/>
            <p:nvPr/>
          </p:nvSpPr>
          <p:spPr>
            <a:xfrm>
              <a:off x="3351003" y="256311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2" name="Oval 91"/>
            <p:cNvSpPr/>
            <p:nvPr/>
          </p:nvSpPr>
          <p:spPr>
            <a:xfrm>
              <a:off x="3347196" y="2770811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3" name="Oval 92"/>
            <p:cNvSpPr/>
            <p:nvPr/>
          </p:nvSpPr>
          <p:spPr>
            <a:xfrm>
              <a:off x="3575916" y="2654307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3303244" y="3755926"/>
            <a:ext cx="1870817" cy="755754"/>
            <a:chOff x="3303244" y="3755926"/>
            <a:chExt cx="1870817" cy="755754"/>
          </a:xfrm>
          <a:solidFill>
            <a:schemeClr val="tx2">
              <a:lumMod val="75000"/>
            </a:schemeClr>
          </a:solidFill>
        </p:grpSpPr>
        <p:sp>
          <p:nvSpPr>
            <p:cNvPr id="55" name="Oval 54"/>
            <p:cNvSpPr/>
            <p:nvPr/>
          </p:nvSpPr>
          <p:spPr>
            <a:xfrm>
              <a:off x="4497691" y="4180333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57"/>
            <p:cNvSpPr/>
            <p:nvPr/>
          </p:nvSpPr>
          <p:spPr>
            <a:xfrm>
              <a:off x="4723278" y="4212221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Oval 82"/>
            <p:cNvSpPr/>
            <p:nvPr/>
          </p:nvSpPr>
          <p:spPr>
            <a:xfrm>
              <a:off x="4900430" y="4272775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Oval 83"/>
            <p:cNvSpPr/>
            <p:nvPr/>
          </p:nvSpPr>
          <p:spPr>
            <a:xfrm>
              <a:off x="3303244" y="3755926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Oval 84"/>
            <p:cNvSpPr/>
            <p:nvPr/>
          </p:nvSpPr>
          <p:spPr>
            <a:xfrm>
              <a:off x="3482144" y="3915873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Oval 85"/>
            <p:cNvSpPr/>
            <p:nvPr/>
          </p:nvSpPr>
          <p:spPr>
            <a:xfrm>
              <a:off x="3684676" y="4021872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7" name="Oval 86"/>
            <p:cNvSpPr/>
            <p:nvPr/>
          </p:nvSpPr>
          <p:spPr>
            <a:xfrm>
              <a:off x="4004723" y="4111467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Oval 88"/>
            <p:cNvSpPr/>
            <p:nvPr/>
          </p:nvSpPr>
          <p:spPr>
            <a:xfrm>
              <a:off x="4290596" y="4155839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4" name="Oval 93"/>
            <p:cNvSpPr/>
            <p:nvPr/>
          </p:nvSpPr>
          <p:spPr>
            <a:xfrm>
              <a:off x="4578131" y="4332195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5" name="Oval 94"/>
            <p:cNvSpPr/>
            <p:nvPr/>
          </p:nvSpPr>
          <p:spPr>
            <a:xfrm>
              <a:off x="3804675" y="440368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6" name="Oval 95"/>
            <p:cNvSpPr/>
            <p:nvPr/>
          </p:nvSpPr>
          <p:spPr>
            <a:xfrm>
              <a:off x="4336167" y="4372137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7" name="Oval 96"/>
            <p:cNvSpPr/>
            <p:nvPr/>
          </p:nvSpPr>
          <p:spPr>
            <a:xfrm>
              <a:off x="3498063" y="4390661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8" name="Oval 97"/>
            <p:cNvSpPr/>
            <p:nvPr/>
          </p:nvSpPr>
          <p:spPr>
            <a:xfrm>
              <a:off x="4004723" y="4390661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9" name="Oval 98"/>
            <p:cNvSpPr/>
            <p:nvPr/>
          </p:nvSpPr>
          <p:spPr>
            <a:xfrm>
              <a:off x="3323147" y="4372137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0" name="Oval 99"/>
            <p:cNvSpPr/>
            <p:nvPr/>
          </p:nvSpPr>
          <p:spPr>
            <a:xfrm>
              <a:off x="4157782" y="4282661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1" name="Oval 100"/>
            <p:cNvSpPr/>
            <p:nvPr/>
          </p:nvSpPr>
          <p:spPr>
            <a:xfrm>
              <a:off x="3855536" y="4189507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2" name="Oval 101"/>
            <p:cNvSpPr/>
            <p:nvPr/>
          </p:nvSpPr>
          <p:spPr>
            <a:xfrm>
              <a:off x="3498063" y="4136077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3" name="Oval 102"/>
            <p:cNvSpPr/>
            <p:nvPr/>
          </p:nvSpPr>
          <p:spPr>
            <a:xfrm>
              <a:off x="3662768" y="4260717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4" name="Oval 103"/>
            <p:cNvSpPr/>
            <p:nvPr/>
          </p:nvSpPr>
          <p:spPr>
            <a:xfrm>
              <a:off x="3303244" y="3971188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5" name="Oval 104"/>
            <p:cNvSpPr/>
            <p:nvPr/>
          </p:nvSpPr>
          <p:spPr>
            <a:xfrm>
              <a:off x="3315705" y="4180552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6" name="Oval 105"/>
            <p:cNvSpPr/>
            <p:nvPr/>
          </p:nvSpPr>
          <p:spPr>
            <a:xfrm>
              <a:off x="5066061" y="4236559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3310297" y="4804641"/>
            <a:ext cx="1786792" cy="483060"/>
            <a:chOff x="3310297" y="4804641"/>
            <a:chExt cx="1786792" cy="483060"/>
          </a:xfrm>
          <a:solidFill>
            <a:schemeClr val="accent5">
              <a:lumMod val="75000"/>
            </a:schemeClr>
          </a:solidFill>
        </p:grpSpPr>
        <p:sp>
          <p:nvSpPr>
            <p:cNvPr id="107" name="Oval 106"/>
            <p:cNvSpPr/>
            <p:nvPr/>
          </p:nvSpPr>
          <p:spPr>
            <a:xfrm>
              <a:off x="4851296" y="5084363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8" name="Oval 107"/>
            <p:cNvSpPr/>
            <p:nvPr/>
          </p:nvSpPr>
          <p:spPr>
            <a:xfrm>
              <a:off x="5025089" y="509441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0" name="Oval 109"/>
            <p:cNvSpPr/>
            <p:nvPr/>
          </p:nvSpPr>
          <p:spPr>
            <a:xfrm>
              <a:off x="3909536" y="5012976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1" name="Oval 110"/>
            <p:cNvSpPr/>
            <p:nvPr/>
          </p:nvSpPr>
          <p:spPr>
            <a:xfrm>
              <a:off x="3512993" y="4904976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2" name="Oval 111"/>
            <p:cNvSpPr/>
            <p:nvPr/>
          </p:nvSpPr>
          <p:spPr>
            <a:xfrm>
              <a:off x="3327369" y="5179701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3" name="Oval 112"/>
            <p:cNvSpPr/>
            <p:nvPr/>
          </p:nvSpPr>
          <p:spPr>
            <a:xfrm>
              <a:off x="4136904" y="5036648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4" name="Oval 113"/>
            <p:cNvSpPr/>
            <p:nvPr/>
          </p:nvSpPr>
          <p:spPr>
            <a:xfrm>
              <a:off x="4437759" y="5061235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5" name="Oval 114"/>
            <p:cNvSpPr/>
            <p:nvPr/>
          </p:nvSpPr>
          <p:spPr>
            <a:xfrm>
              <a:off x="3310297" y="4804641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6" name="Oval 115"/>
            <p:cNvSpPr/>
            <p:nvPr/>
          </p:nvSpPr>
          <p:spPr>
            <a:xfrm>
              <a:off x="3709150" y="4973923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7" name="Oval 116"/>
            <p:cNvSpPr/>
            <p:nvPr/>
          </p:nvSpPr>
          <p:spPr>
            <a:xfrm>
              <a:off x="3315705" y="4992171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Oval 117"/>
            <p:cNvSpPr/>
            <p:nvPr/>
          </p:nvSpPr>
          <p:spPr>
            <a:xfrm>
              <a:off x="3518022" y="5171435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9" name="Oval 118"/>
            <p:cNvSpPr/>
            <p:nvPr/>
          </p:nvSpPr>
          <p:spPr>
            <a:xfrm>
              <a:off x="4649681" y="5079486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2" name="Oval 121"/>
            <p:cNvSpPr/>
            <p:nvPr/>
          </p:nvSpPr>
          <p:spPr>
            <a:xfrm>
              <a:off x="4275827" y="5145064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5" name="Oval 124"/>
            <p:cNvSpPr/>
            <p:nvPr/>
          </p:nvSpPr>
          <p:spPr>
            <a:xfrm>
              <a:off x="3734139" y="5160987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7" name="Oval 126"/>
            <p:cNvSpPr/>
            <p:nvPr/>
          </p:nvSpPr>
          <p:spPr>
            <a:xfrm>
              <a:off x="4001256" y="5171435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0" name="Oval 129"/>
            <p:cNvSpPr/>
            <p:nvPr/>
          </p:nvSpPr>
          <p:spPr>
            <a:xfrm>
              <a:off x="3564297" y="5056205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3355693" y="5600722"/>
            <a:ext cx="1758441" cy="345492"/>
            <a:chOff x="3355693" y="5600722"/>
            <a:chExt cx="1758441" cy="345492"/>
          </a:xfrm>
          <a:solidFill>
            <a:schemeClr val="accent6">
              <a:lumMod val="75000"/>
            </a:schemeClr>
          </a:solidFill>
        </p:grpSpPr>
        <p:sp>
          <p:nvSpPr>
            <p:cNvPr id="120" name="Oval 119"/>
            <p:cNvSpPr/>
            <p:nvPr/>
          </p:nvSpPr>
          <p:spPr>
            <a:xfrm>
              <a:off x="3355693" y="5824480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1" name="Oval 120"/>
            <p:cNvSpPr/>
            <p:nvPr/>
          </p:nvSpPr>
          <p:spPr>
            <a:xfrm>
              <a:off x="3721516" y="5838214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3" name="Oval 122"/>
            <p:cNvSpPr/>
            <p:nvPr/>
          </p:nvSpPr>
          <p:spPr>
            <a:xfrm>
              <a:off x="4142671" y="5753238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4" name="Oval 123"/>
            <p:cNvSpPr/>
            <p:nvPr/>
          </p:nvSpPr>
          <p:spPr>
            <a:xfrm>
              <a:off x="3988431" y="5822291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6" name="Oval 125"/>
            <p:cNvSpPr/>
            <p:nvPr/>
          </p:nvSpPr>
          <p:spPr>
            <a:xfrm>
              <a:off x="3842041" y="5714234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8" name="Oval 127"/>
            <p:cNvSpPr/>
            <p:nvPr/>
          </p:nvSpPr>
          <p:spPr>
            <a:xfrm>
              <a:off x="3377147" y="5600722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9" name="Oval 128"/>
            <p:cNvSpPr/>
            <p:nvPr/>
          </p:nvSpPr>
          <p:spPr>
            <a:xfrm>
              <a:off x="3608889" y="5680542"/>
              <a:ext cx="108000" cy="10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1" name="Oval 130"/>
            <p:cNvSpPr/>
            <p:nvPr/>
          </p:nvSpPr>
          <p:spPr>
            <a:xfrm>
              <a:off x="4725564" y="578962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2" name="Oval 131"/>
            <p:cNvSpPr/>
            <p:nvPr/>
          </p:nvSpPr>
          <p:spPr>
            <a:xfrm>
              <a:off x="5078134" y="5802214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3" name="Oval 132"/>
            <p:cNvSpPr/>
            <p:nvPr/>
          </p:nvSpPr>
          <p:spPr>
            <a:xfrm>
              <a:off x="4968785" y="5804234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4864002" y="5802214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5" name="Oval 134"/>
            <p:cNvSpPr/>
            <p:nvPr/>
          </p:nvSpPr>
          <p:spPr>
            <a:xfrm>
              <a:off x="4582156" y="5804291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4434079" y="576823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317526" y="5826576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8" name="Oval 137"/>
            <p:cNvSpPr/>
            <p:nvPr/>
          </p:nvSpPr>
          <p:spPr>
            <a:xfrm>
              <a:off x="3529996" y="5834684"/>
              <a:ext cx="72000" cy="7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5640576" y="2631444"/>
            <a:ext cx="1007236" cy="3239240"/>
            <a:chOff x="5640576" y="2631444"/>
            <a:chExt cx="1007236" cy="3239240"/>
          </a:xfrm>
        </p:grpSpPr>
        <p:sp>
          <p:nvSpPr>
            <p:cNvPr id="143" name="TextBox 142"/>
            <p:cNvSpPr txBox="1"/>
            <p:nvPr/>
          </p:nvSpPr>
          <p:spPr>
            <a:xfrm>
              <a:off x="5640576" y="5379348"/>
              <a:ext cx="6823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2060"/>
                  </a:solidFill>
                </a:rPr>
                <a:t>2 N</a:t>
              </a:r>
              <a:endParaRPr lang="en-IN" sz="2400" b="1" dirty="0">
                <a:solidFill>
                  <a:srgbClr val="002060"/>
                </a:solidFill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5643635" y="4699322"/>
              <a:ext cx="6823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2060"/>
                  </a:solidFill>
                </a:rPr>
                <a:t>2 N</a:t>
              </a:r>
              <a:endParaRPr lang="en-IN" sz="2400" b="1" dirty="0">
                <a:solidFill>
                  <a:srgbClr val="002060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5645567" y="3816171"/>
              <a:ext cx="6823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6</a:t>
              </a:r>
              <a:r>
                <a:rPr lang="en-US" sz="2400" b="1" dirty="0" smtClean="0">
                  <a:solidFill>
                    <a:srgbClr val="002060"/>
                  </a:solidFill>
                </a:rPr>
                <a:t> N</a:t>
              </a:r>
              <a:endParaRPr lang="en-IN" sz="2400" b="1" dirty="0">
                <a:solidFill>
                  <a:srgbClr val="002060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5643497" y="2720324"/>
              <a:ext cx="6823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2060"/>
                  </a:solidFill>
                </a:rPr>
                <a:t>2 N</a:t>
              </a:r>
              <a:endParaRPr lang="en-IN" sz="2400" b="1" dirty="0">
                <a:solidFill>
                  <a:srgbClr val="002060"/>
                </a:solidFill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6143290" y="5285909"/>
              <a:ext cx="5045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e</a:t>
              </a:r>
              <a:r>
                <a:rPr lang="en-US" sz="3200" b="1" baseline="30000" dirty="0" smtClean="0">
                  <a:solidFill>
                    <a:srgbClr val="C00000"/>
                  </a:solidFill>
                </a:rPr>
                <a:t>-</a:t>
              </a:r>
              <a:endParaRPr lang="en-IN" sz="3200" b="1" baseline="30000" dirty="0">
                <a:solidFill>
                  <a:srgbClr val="C00000"/>
                </a:solidFill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6118014" y="4608129"/>
              <a:ext cx="5045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e</a:t>
              </a:r>
              <a:r>
                <a:rPr lang="en-US" sz="3200" b="1" baseline="30000" dirty="0" smtClean="0">
                  <a:solidFill>
                    <a:srgbClr val="C00000"/>
                  </a:solidFill>
                </a:rPr>
                <a:t>-</a:t>
              </a:r>
              <a:endParaRPr lang="en-IN" sz="3200" b="1" baseline="30000" dirty="0">
                <a:solidFill>
                  <a:srgbClr val="C00000"/>
                </a:solidFill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6121511" y="3721798"/>
              <a:ext cx="5045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e</a:t>
              </a:r>
              <a:r>
                <a:rPr lang="en-US" sz="3200" b="1" baseline="30000" dirty="0" smtClean="0">
                  <a:solidFill>
                    <a:srgbClr val="C00000"/>
                  </a:solidFill>
                </a:rPr>
                <a:t>-</a:t>
              </a:r>
              <a:endParaRPr lang="en-IN" sz="3200" b="1" baseline="30000" dirty="0">
                <a:solidFill>
                  <a:srgbClr val="C00000"/>
                </a:solidFill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6123831" y="2631444"/>
              <a:ext cx="5045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e</a:t>
              </a:r>
              <a:r>
                <a:rPr lang="en-US" sz="3200" b="1" baseline="30000" dirty="0" smtClean="0">
                  <a:solidFill>
                    <a:srgbClr val="C00000"/>
                  </a:solidFill>
                </a:rPr>
                <a:t>-</a:t>
              </a:r>
              <a:endParaRPr lang="en-IN" sz="3200" b="1" baseline="300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2821689" y="2201778"/>
            <a:ext cx="3852853" cy="4352487"/>
            <a:chOff x="2665279" y="2003162"/>
            <a:chExt cx="3852853" cy="4527040"/>
          </a:xfrm>
        </p:grpSpPr>
        <p:grpSp>
          <p:nvGrpSpPr>
            <p:cNvPr id="157" name="Group 156"/>
            <p:cNvGrpSpPr/>
            <p:nvPr/>
          </p:nvGrpSpPr>
          <p:grpSpPr>
            <a:xfrm>
              <a:off x="2665279" y="2003162"/>
              <a:ext cx="3852853" cy="4137336"/>
              <a:chOff x="2665279" y="2183642"/>
              <a:chExt cx="3852853" cy="4137336"/>
            </a:xfrm>
          </p:grpSpPr>
          <p:grpSp>
            <p:nvGrpSpPr>
              <p:cNvPr id="155" name="Group 154"/>
              <p:cNvGrpSpPr/>
              <p:nvPr/>
            </p:nvGrpSpPr>
            <p:grpSpPr>
              <a:xfrm>
                <a:off x="2990132" y="2183642"/>
                <a:ext cx="3528000" cy="4137336"/>
                <a:chOff x="2990132" y="2183642"/>
                <a:chExt cx="3528000" cy="4137336"/>
              </a:xfrm>
            </p:grpSpPr>
            <p:cxnSp>
              <p:nvCxnSpPr>
                <p:cNvPr id="153" name="Straight Arrow Connector 152"/>
                <p:cNvCxnSpPr/>
                <p:nvPr/>
              </p:nvCxnSpPr>
              <p:spPr>
                <a:xfrm flipV="1">
                  <a:off x="3002507" y="2183642"/>
                  <a:ext cx="0" cy="413527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Arrow Connector 153"/>
                <p:cNvCxnSpPr/>
                <p:nvPr/>
              </p:nvCxnSpPr>
              <p:spPr>
                <a:xfrm rot="5400000" flipV="1">
                  <a:off x="4754132" y="4556978"/>
                  <a:ext cx="0" cy="35280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6" name="TextBox 155"/>
              <p:cNvSpPr txBox="1"/>
              <p:nvPr/>
            </p:nvSpPr>
            <p:spPr>
              <a:xfrm>
                <a:off x="2665279" y="2183642"/>
                <a:ext cx="324853" cy="52322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>
                    <a:solidFill>
                      <a:srgbClr val="742712"/>
                    </a:solidFill>
                  </a:rPr>
                  <a:t>E</a:t>
                </a:r>
                <a:endParaRPr lang="en-IN" b="1" dirty="0">
                  <a:solidFill>
                    <a:srgbClr val="742712"/>
                  </a:solidFill>
                </a:endParaRPr>
              </a:p>
            </p:txBody>
          </p:sp>
        </p:grpSp>
        <p:sp>
          <p:nvSpPr>
            <p:cNvPr id="158" name="TextBox 157"/>
            <p:cNvSpPr txBox="1"/>
            <p:nvPr/>
          </p:nvSpPr>
          <p:spPr>
            <a:xfrm>
              <a:off x="3655832" y="6130092"/>
              <a:ext cx="2373192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742712"/>
                  </a:solidFill>
                </a:rPr>
                <a:t>Interatomic distance</a:t>
              </a:r>
              <a:endParaRPr lang="en-IN" sz="2000" b="1" dirty="0">
                <a:solidFill>
                  <a:srgbClr val="742712"/>
                </a:solidFill>
              </a:endParaRP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427430" y="2201778"/>
            <a:ext cx="2589171" cy="4354761"/>
            <a:chOff x="2424667" y="2003162"/>
            <a:chExt cx="4093465" cy="4535381"/>
          </a:xfrm>
        </p:grpSpPr>
        <p:grpSp>
          <p:nvGrpSpPr>
            <p:cNvPr id="161" name="Group 160"/>
            <p:cNvGrpSpPr/>
            <p:nvPr/>
          </p:nvGrpSpPr>
          <p:grpSpPr>
            <a:xfrm>
              <a:off x="2424667" y="2003162"/>
              <a:ext cx="4093465" cy="4135271"/>
              <a:chOff x="2424667" y="2183642"/>
              <a:chExt cx="4093465" cy="4135271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2990132" y="2183642"/>
                <a:ext cx="3528000" cy="4135271"/>
                <a:chOff x="2990132" y="2183642"/>
                <a:chExt cx="3528000" cy="4135271"/>
              </a:xfrm>
            </p:grpSpPr>
            <p:cxnSp>
              <p:nvCxnSpPr>
                <p:cNvPr id="165" name="Straight Arrow Connector 164"/>
                <p:cNvCxnSpPr/>
                <p:nvPr/>
              </p:nvCxnSpPr>
              <p:spPr>
                <a:xfrm flipV="1">
                  <a:off x="3002507" y="2183642"/>
                  <a:ext cx="0" cy="413527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Arrow Connector 165"/>
                <p:cNvCxnSpPr/>
                <p:nvPr/>
              </p:nvCxnSpPr>
              <p:spPr>
                <a:xfrm rot="5400000" flipV="1">
                  <a:off x="4754132" y="4542782"/>
                  <a:ext cx="0" cy="35280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TextBox 163"/>
              <p:cNvSpPr txBox="1"/>
              <p:nvPr/>
            </p:nvSpPr>
            <p:spPr>
              <a:xfrm>
                <a:off x="2424667" y="2183642"/>
                <a:ext cx="324853" cy="52322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>
                    <a:solidFill>
                      <a:srgbClr val="742712"/>
                    </a:solidFill>
                  </a:rPr>
                  <a:t>E</a:t>
                </a:r>
                <a:endParaRPr lang="en-IN" b="1" dirty="0">
                  <a:solidFill>
                    <a:srgbClr val="742712"/>
                  </a:solidFill>
                </a:endParaRPr>
              </a:p>
            </p:txBody>
          </p:sp>
        </p:grpSp>
        <p:sp>
          <p:nvSpPr>
            <p:cNvPr id="162" name="TextBox 161"/>
            <p:cNvSpPr txBox="1"/>
            <p:nvPr/>
          </p:nvSpPr>
          <p:spPr>
            <a:xfrm>
              <a:off x="3937225" y="6138433"/>
              <a:ext cx="2103500" cy="40011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742712"/>
                  </a:solidFill>
                </a:rPr>
                <a:t>Distance</a:t>
              </a:r>
              <a:endParaRPr lang="en-IN" sz="2000" b="1" dirty="0">
                <a:solidFill>
                  <a:srgbClr val="742712"/>
                </a:solidFill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978341" y="5498236"/>
            <a:ext cx="1824298" cy="504221"/>
            <a:chOff x="978341" y="5498236"/>
            <a:chExt cx="1824298" cy="504221"/>
          </a:xfrm>
        </p:grpSpPr>
        <p:cxnSp>
          <p:nvCxnSpPr>
            <p:cNvPr id="168" name="Straight Connector 167"/>
            <p:cNvCxnSpPr/>
            <p:nvPr/>
          </p:nvCxnSpPr>
          <p:spPr>
            <a:xfrm flipH="1">
              <a:off x="978341" y="5498236"/>
              <a:ext cx="1824298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H="1">
              <a:off x="978341" y="5564485"/>
              <a:ext cx="1824298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flipH="1">
              <a:off x="978341" y="5628007"/>
              <a:ext cx="1824298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 flipH="1">
              <a:off x="978341" y="5680700"/>
              <a:ext cx="1824298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H="1">
              <a:off x="978341" y="5746949"/>
              <a:ext cx="1824298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H="1">
              <a:off x="978341" y="5810471"/>
              <a:ext cx="1824298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H="1">
              <a:off x="978341" y="5872686"/>
              <a:ext cx="1824298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H="1">
              <a:off x="978341" y="5938935"/>
              <a:ext cx="1824298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H="1">
              <a:off x="978341" y="6002457"/>
              <a:ext cx="1824298" cy="0"/>
            </a:xfrm>
            <a:prstGeom prst="line">
              <a:avLst/>
            </a:prstGeom>
            <a:ln w="19050">
              <a:solidFill>
                <a:schemeClr val="accent6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/>
          <p:cNvGrpSpPr/>
          <p:nvPr/>
        </p:nvGrpSpPr>
        <p:grpSpPr>
          <a:xfrm>
            <a:off x="976226" y="4759961"/>
            <a:ext cx="1824298" cy="558241"/>
            <a:chOff x="997391" y="4765571"/>
            <a:chExt cx="1824298" cy="558241"/>
          </a:xfrm>
        </p:grpSpPr>
        <p:cxnSp>
          <p:nvCxnSpPr>
            <p:cNvPr id="184" name="Straight Connector 183"/>
            <p:cNvCxnSpPr/>
            <p:nvPr/>
          </p:nvCxnSpPr>
          <p:spPr>
            <a:xfrm flipH="1">
              <a:off x="997391" y="4765571"/>
              <a:ext cx="1824298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H="1">
              <a:off x="997391" y="4829093"/>
              <a:ext cx="1824298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flipH="1">
              <a:off x="997391" y="4887396"/>
              <a:ext cx="1824298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H="1">
              <a:off x="997391" y="4948035"/>
              <a:ext cx="1824298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flipH="1">
              <a:off x="997391" y="5011557"/>
              <a:ext cx="1824298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H="1">
              <a:off x="997391" y="5073772"/>
              <a:ext cx="1824298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H="1">
              <a:off x="997391" y="5140021"/>
              <a:ext cx="1824298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H="1">
              <a:off x="997391" y="5203543"/>
              <a:ext cx="1824298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H="1">
              <a:off x="997391" y="5260290"/>
              <a:ext cx="1824298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H="1">
              <a:off x="997391" y="5323812"/>
              <a:ext cx="1824298" cy="0"/>
            </a:xfrm>
            <a:prstGeom prst="line">
              <a:avLst/>
            </a:prstGeom>
            <a:ln w="19050">
              <a:solidFill>
                <a:schemeClr val="accent5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Group 212"/>
          <p:cNvGrpSpPr/>
          <p:nvPr/>
        </p:nvGrpSpPr>
        <p:grpSpPr>
          <a:xfrm>
            <a:off x="970795" y="3699222"/>
            <a:ext cx="1824298" cy="790819"/>
            <a:chOff x="970795" y="3710578"/>
            <a:chExt cx="1824298" cy="790819"/>
          </a:xfrm>
        </p:grpSpPr>
        <p:cxnSp>
          <p:nvCxnSpPr>
            <p:cNvPr id="199" name="Straight Connector 198"/>
            <p:cNvCxnSpPr/>
            <p:nvPr/>
          </p:nvCxnSpPr>
          <p:spPr>
            <a:xfrm flipH="1">
              <a:off x="970795" y="3948766"/>
              <a:ext cx="1824298" cy="0"/>
            </a:xfrm>
            <a:prstGeom prst="line">
              <a:avLst/>
            </a:prstGeom>
            <a:ln w="19050">
              <a:solidFill>
                <a:srgbClr val="00206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H="1">
              <a:off x="970795" y="4012288"/>
              <a:ext cx="1824298" cy="0"/>
            </a:xfrm>
            <a:prstGeom prst="line">
              <a:avLst/>
            </a:prstGeom>
            <a:ln w="19050">
              <a:solidFill>
                <a:srgbClr val="00206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flipH="1">
              <a:off x="970795" y="4064981"/>
              <a:ext cx="1824298" cy="0"/>
            </a:xfrm>
            <a:prstGeom prst="line">
              <a:avLst/>
            </a:prstGeom>
            <a:ln w="19050">
              <a:solidFill>
                <a:srgbClr val="00206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flipH="1">
              <a:off x="970795" y="4131230"/>
              <a:ext cx="1824298" cy="0"/>
            </a:xfrm>
            <a:prstGeom prst="line">
              <a:avLst/>
            </a:prstGeom>
            <a:ln w="19050">
              <a:solidFill>
                <a:srgbClr val="00206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H="1">
              <a:off x="970795" y="4194752"/>
              <a:ext cx="1824298" cy="0"/>
            </a:xfrm>
            <a:prstGeom prst="line">
              <a:avLst/>
            </a:prstGeom>
            <a:ln w="19050">
              <a:solidFill>
                <a:srgbClr val="00206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flipH="1">
              <a:off x="970795" y="4256967"/>
              <a:ext cx="1824298" cy="0"/>
            </a:xfrm>
            <a:prstGeom prst="line">
              <a:avLst/>
            </a:prstGeom>
            <a:ln w="19050">
              <a:solidFill>
                <a:srgbClr val="00206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H="1">
              <a:off x="970795" y="4323216"/>
              <a:ext cx="1824298" cy="0"/>
            </a:xfrm>
            <a:prstGeom prst="line">
              <a:avLst/>
            </a:prstGeom>
            <a:ln w="19050">
              <a:solidFill>
                <a:srgbClr val="00206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flipH="1">
              <a:off x="970795" y="4386738"/>
              <a:ext cx="1824298" cy="0"/>
            </a:xfrm>
            <a:prstGeom prst="line">
              <a:avLst/>
            </a:prstGeom>
            <a:ln w="19050">
              <a:solidFill>
                <a:srgbClr val="00206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flipH="1">
              <a:off x="970795" y="4443485"/>
              <a:ext cx="1824298" cy="0"/>
            </a:xfrm>
            <a:prstGeom prst="line">
              <a:avLst/>
            </a:prstGeom>
            <a:ln w="19050">
              <a:solidFill>
                <a:srgbClr val="00206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flipH="1">
              <a:off x="970795" y="4501397"/>
              <a:ext cx="1824298" cy="0"/>
            </a:xfrm>
            <a:prstGeom prst="line">
              <a:avLst/>
            </a:prstGeom>
            <a:ln w="19050">
              <a:solidFill>
                <a:srgbClr val="00206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H="1">
              <a:off x="970795" y="3710578"/>
              <a:ext cx="1824298" cy="0"/>
            </a:xfrm>
            <a:prstGeom prst="line">
              <a:avLst/>
            </a:prstGeom>
            <a:ln w="19050">
              <a:solidFill>
                <a:srgbClr val="00206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H="1">
              <a:off x="970795" y="3768490"/>
              <a:ext cx="1824298" cy="0"/>
            </a:xfrm>
            <a:prstGeom prst="line">
              <a:avLst/>
            </a:prstGeom>
            <a:ln w="19050">
              <a:solidFill>
                <a:srgbClr val="00206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flipH="1">
              <a:off x="970795" y="3826793"/>
              <a:ext cx="1824298" cy="0"/>
            </a:xfrm>
            <a:prstGeom prst="line">
              <a:avLst/>
            </a:prstGeom>
            <a:ln w="19050">
              <a:solidFill>
                <a:srgbClr val="00206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flipH="1">
              <a:off x="970795" y="3893042"/>
              <a:ext cx="1824298" cy="0"/>
            </a:xfrm>
            <a:prstGeom prst="line">
              <a:avLst/>
            </a:prstGeom>
            <a:ln w="19050">
              <a:solidFill>
                <a:srgbClr val="00206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/>
          <p:cNvGrpSpPr/>
          <p:nvPr/>
        </p:nvGrpSpPr>
        <p:grpSpPr>
          <a:xfrm>
            <a:off x="978341" y="2495008"/>
            <a:ext cx="1824298" cy="913409"/>
            <a:chOff x="978341" y="2465178"/>
            <a:chExt cx="1824298" cy="913409"/>
          </a:xfrm>
        </p:grpSpPr>
        <p:cxnSp>
          <p:nvCxnSpPr>
            <p:cNvPr id="215" name="Straight Connector 214"/>
            <p:cNvCxnSpPr/>
            <p:nvPr/>
          </p:nvCxnSpPr>
          <p:spPr>
            <a:xfrm flipH="1">
              <a:off x="978341" y="2703366"/>
              <a:ext cx="18242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flipH="1">
              <a:off x="978341" y="2766888"/>
              <a:ext cx="18242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flipH="1">
              <a:off x="978341" y="2819581"/>
              <a:ext cx="18242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flipH="1">
              <a:off x="978341" y="2885830"/>
              <a:ext cx="18242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flipH="1">
              <a:off x="978341" y="2949352"/>
              <a:ext cx="18242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flipH="1">
              <a:off x="978341" y="3011567"/>
              <a:ext cx="18242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H="1">
              <a:off x="978341" y="3077816"/>
              <a:ext cx="18242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flipH="1">
              <a:off x="978341" y="3141338"/>
              <a:ext cx="18242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H="1">
              <a:off x="978341" y="3198085"/>
              <a:ext cx="18242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flipH="1">
              <a:off x="978341" y="3255997"/>
              <a:ext cx="18242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flipH="1">
              <a:off x="978341" y="2465178"/>
              <a:ext cx="18242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flipH="1">
              <a:off x="978341" y="2523090"/>
              <a:ext cx="18242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flipH="1">
              <a:off x="978341" y="2581393"/>
              <a:ext cx="18242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flipH="1">
              <a:off x="978341" y="2647642"/>
              <a:ext cx="18242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flipH="1">
              <a:off x="978341" y="3315065"/>
              <a:ext cx="18242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flipH="1">
              <a:off x="978341" y="3378587"/>
              <a:ext cx="182429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77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75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7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7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2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1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1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1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1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0C0C0">
              <a:alpha val="50000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Terms related to electricity</a:t>
            </a:r>
          </a:p>
        </p:txBody>
      </p:sp>
      <p:pic>
        <p:nvPicPr>
          <p:cNvPr id="3" name="Picture 4" descr="What Is Electric Current? - Build Electronic Circuit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090" y="2994026"/>
            <a:ext cx="3398323" cy="2810032"/>
          </a:xfrm>
          <a:prstGeom prst="rect">
            <a:avLst/>
          </a:prstGeom>
          <a:noFill/>
        </p:spPr>
      </p:pic>
      <p:sp>
        <p:nvSpPr>
          <p:cNvPr id="4" name="Rounded Rectangle 3"/>
          <p:cNvSpPr/>
          <p:nvPr/>
        </p:nvSpPr>
        <p:spPr>
          <a:xfrm>
            <a:off x="508269" y="1179674"/>
            <a:ext cx="2928105" cy="10620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800" dirty="0" smtClean="0">
                <a:latin typeface="+mj-lt"/>
                <a:cs typeface="Times New Roman" panose="02020603050405020304" pitchFamily="18" charset="0"/>
              </a:rPr>
              <a:t>Ohm’s law</a:t>
            </a:r>
            <a:endParaRPr lang="en-US" sz="4800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24694" y="3137364"/>
                <a:ext cx="180944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3600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a:rPr lang="en-US" sz="3600" b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36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</m:oMath>
                  </m:oMathPara>
                </a14:m>
                <a:endParaRPr lang="en-US" sz="3600" dirty="0">
                  <a:latin typeface="+mj-lt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694" y="3137364"/>
                <a:ext cx="1809443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758686" y="3981606"/>
                <a:ext cx="236904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3600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a:rPr lang="en-US" sz="36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R</m:t>
                      </m:r>
                      <m:r>
                        <a:rPr lang="en-US" sz="3600" b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</m:oMath>
                  </m:oMathPara>
                </a14:m>
                <a:endParaRPr lang="en-US" sz="3600" dirty="0" smtClean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686" y="3981606"/>
                <a:ext cx="236904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913793" y="4825848"/>
                <a:ext cx="2826415" cy="1125886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3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sz="3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den>
                      </m:f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Amp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793" y="4825848"/>
                <a:ext cx="2826415" cy="1125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What is Electric Current | Electronics Note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6927" t="-11831" r="-5784" b="-9290"/>
          <a:stretch/>
        </p:blipFill>
        <p:spPr bwMode="auto">
          <a:xfrm>
            <a:off x="6863040" y="1179674"/>
            <a:ext cx="5045791" cy="3387059"/>
          </a:xfrm>
          <a:prstGeom prst="rect">
            <a:avLst/>
          </a:prstGeom>
          <a:solidFill>
            <a:srgbClr val="C0C0C0">
              <a:alpha val="50000"/>
            </a:srgbClr>
          </a:solidFill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131852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Energy band structure of a </a:t>
            </a:r>
            <a:r>
              <a:rPr lang="en-US" dirty="0" smtClean="0"/>
              <a:t>solid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38496"/>
            <a:ext cx="8558458" cy="3969982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The energy levels of the isolated atoms are shown in fig, All the N </a:t>
            </a:r>
          </a:p>
          <a:p>
            <a:pPr marL="27305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atoms have identical sets of energy levels. 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Electron fill the </a:t>
            </a:r>
            <a:r>
              <a:rPr lang="en-US" sz="2400" dirty="0" smtClean="0">
                <a:solidFill>
                  <a:srgbClr val="0070C0"/>
                </a:solidFill>
              </a:rPr>
              <a:t>energy levels </a:t>
            </a:r>
            <a:r>
              <a:rPr lang="en-US" sz="2400" dirty="0" smtClean="0">
                <a:solidFill>
                  <a:schemeClr val="tx1"/>
                </a:solidFill>
              </a:rPr>
              <a:t>in each atom </a:t>
            </a:r>
            <a:r>
              <a:rPr lang="en-US" sz="2400" dirty="0" smtClean="0">
                <a:solidFill>
                  <a:srgbClr val="0070C0"/>
                </a:solidFill>
              </a:rPr>
              <a:t>independently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As the atoms approaches, a </a:t>
            </a:r>
            <a:r>
              <a:rPr lang="en-US" sz="2400" dirty="0" smtClean="0">
                <a:solidFill>
                  <a:srgbClr val="0070C0"/>
                </a:solidFill>
              </a:rPr>
              <a:t>continuous increasing interaction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</a:p>
          <a:p>
            <a:pPr marL="27305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occurs between the atoms.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Each of the </a:t>
            </a:r>
            <a:r>
              <a:rPr lang="en-US" sz="2400" dirty="0" smtClean="0">
                <a:solidFill>
                  <a:srgbClr val="0070C0"/>
                </a:solidFill>
              </a:rPr>
              <a:t>energy level splits </a:t>
            </a:r>
            <a:r>
              <a:rPr lang="en-US" sz="2400" dirty="0" smtClean="0">
                <a:solidFill>
                  <a:schemeClr val="tx1"/>
                </a:solidFill>
              </a:rPr>
              <a:t>into many distinct level and forms </a:t>
            </a:r>
          </a:p>
          <a:p>
            <a:pPr marL="273050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energy bands</a:t>
            </a:r>
            <a:r>
              <a:rPr lang="en-US" sz="2400" dirty="0" smtClean="0">
                <a:solidFill>
                  <a:schemeClr val="tx1"/>
                </a:solidFill>
              </a:rPr>
              <a:t>, as shown in fig.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While occupying energy band, electrons starts from the </a:t>
            </a:r>
            <a:r>
              <a:rPr lang="en-US" sz="2400" dirty="0" smtClean="0">
                <a:solidFill>
                  <a:srgbClr val="0070C0"/>
                </a:solidFill>
              </a:rPr>
              <a:t>lowest </a:t>
            </a:r>
          </a:p>
          <a:p>
            <a:pPr marL="273050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energy level </a:t>
            </a:r>
            <a:r>
              <a:rPr lang="en-US" sz="2400" dirty="0" smtClean="0">
                <a:solidFill>
                  <a:schemeClr val="tx1"/>
                </a:solidFill>
              </a:rPr>
              <a:t>in the band and fill the levels </a:t>
            </a:r>
            <a:r>
              <a:rPr lang="en-US" sz="2400" dirty="0" smtClean="0">
                <a:solidFill>
                  <a:srgbClr val="0070C0"/>
                </a:solidFill>
              </a:rPr>
              <a:t>one after another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31" name="Content Placeholder 2"/>
          <p:cNvSpPr txBox="1">
            <a:spLocks/>
          </p:cNvSpPr>
          <p:nvPr/>
        </p:nvSpPr>
        <p:spPr>
          <a:xfrm>
            <a:off x="0" y="5024117"/>
            <a:ext cx="12192000" cy="1322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When </a:t>
            </a:r>
            <a:r>
              <a:rPr lang="en-US" sz="2400" dirty="0" smtClean="0">
                <a:solidFill>
                  <a:srgbClr val="0070C0"/>
                </a:solidFill>
              </a:rPr>
              <a:t>2N electron </a:t>
            </a:r>
            <a:r>
              <a:rPr lang="en-US" sz="2400" dirty="0" smtClean="0">
                <a:solidFill>
                  <a:schemeClr val="tx1"/>
                </a:solidFill>
              </a:rPr>
              <a:t>occupy the </a:t>
            </a:r>
            <a:r>
              <a:rPr lang="en-US" sz="2400" dirty="0" smtClean="0">
                <a:solidFill>
                  <a:srgbClr val="0070C0"/>
                </a:solidFill>
              </a:rPr>
              <a:t>N levels</a:t>
            </a:r>
            <a:r>
              <a:rPr lang="en-US" sz="2400" dirty="0" smtClean="0">
                <a:solidFill>
                  <a:schemeClr val="tx1"/>
                </a:solidFill>
              </a:rPr>
              <a:t> available in the band, band is said to be </a:t>
            </a:r>
            <a:r>
              <a:rPr lang="en-US" sz="2400" b="1" dirty="0" smtClean="0">
                <a:solidFill>
                  <a:srgbClr val="0070C0"/>
                </a:solidFill>
              </a:rPr>
              <a:t>completely filled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In case on </a:t>
            </a:r>
            <a:r>
              <a:rPr lang="en-US" sz="2400" dirty="0" smtClean="0">
                <a:solidFill>
                  <a:srgbClr val="0070C0"/>
                </a:solidFill>
              </a:rPr>
              <a:t>non availability of 2N electrons</a:t>
            </a:r>
            <a:r>
              <a:rPr lang="en-US" sz="2400" dirty="0" smtClean="0">
                <a:solidFill>
                  <a:schemeClr val="tx1"/>
                </a:solidFill>
              </a:rPr>
              <a:t>, energy band gets </a:t>
            </a:r>
            <a:r>
              <a:rPr lang="en-US" sz="2400" b="1" dirty="0" smtClean="0">
                <a:solidFill>
                  <a:srgbClr val="0070C0"/>
                </a:solidFill>
              </a:rPr>
              <a:t>partially filled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When there are </a:t>
            </a:r>
            <a:r>
              <a:rPr lang="en-US" sz="2400" dirty="0" smtClean="0">
                <a:solidFill>
                  <a:srgbClr val="0070C0"/>
                </a:solidFill>
              </a:rPr>
              <a:t>no electrons </a:t>
            </a:r>
            <a:r>
              <a:rPr lang="en-US" sz="2400" dirty="0" smtClean="0">
                <a:solidFill>
                  <a:schemeClr val="tx1"/>
                </a:solidFill>
              </a:rPr>
              <a:t>to occupy the levels, the band remains </a:t>
            </a:r>
            <a:r>
              <a:rPr lang="en-US" sz="2400" b="1" dirty="0" smtClean="0">
                <a:solidFill>
                  <a:srgbClr val="0070C0"/>
                </a:solidFill>
              </a:rPr>
              <a:t>vacant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IN" sz="2400" dirty="0">
              <a:solidFill>
                <a:schemeClr val="tx1"/>
              </a:solidFill>
            </a:endParaRPr>
          </a:p>
        </p:txBody>
      </p:sp>
      <p:grpSp>
        <p:nvGrpSpPr>
          <p:cNvPr id="242" name="Group 241"/>
          <p:cNvGrpSpPr/>
          <p:nvPr/>
        </p:nvGrpSpPr>
        <p:grpSpPr>
          <a:xfrm>
            <a:off x="8420669" y="779440"/>
            <a:ext cx="3767284" cy="3929038"/>
            <a:chOff x="8420669" y="779440"/>
            <a:chExt cx="3767284" cy="3929038"/>
          </a:xfrm>
        </p:grpSpPr>
        <p:grpSp>
          <p:nvGrpSpPr>
            <p:cNvPr id="17" name="Group 16"/>
            <p:cNvGrpSpPr/>
            <p:nvPr/>
          </p:nvGrpSpPr>
          <p:grpSpPr>
            <a:xfrm>
              <a:off x="8420669" y="779440"/>
              <a:ext cx="3648500" cy="3929038"/>
              <a:chOff x="785096" y="1847220"/>
              <a:chExt cx="5889446" cy="4816152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311449" y="2439358"/>
                <a:ext cx="3091962" cy="3556528"/>
                <a:chOff x="3311449" y="2289230"/>
                <a:chExt cx="3091962" cy="3556528"/>
              </a:xfrm>
            </p:grpSpPr>
            <p:grpSp>
              <p:nvGrpSpPr>
                <p:cNvPr id="42" name="Group 41"/>
                <p:cNvGrpSpPr/>
                <p:nvPr/>
              </p:nvGrpSpPr>
              <p:grpSpPr>
                <a:xfrm>
                  <a:off x="5370396" y="3000370"/>
                  <a:ext cx="1033015" cy="2657485"/>
                  <a:chOff x="7196135" y="2686039"/>
                  <a:chExt cx="2160002" cy="2657485"/>
                </a:xfrm>
              </p:grpSpPr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7196137" y="5343524"/>
                    <a:ext cx="2160000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/>
                  <p:cNvCxnSpPr/>
                  <p:nvPr/>
                </p:nvCxnSpPr>
                <p:spPr>
                  <a:xfrm>
                    <a:off x="7196137" y="4652726"/>
                    <a:ext cx="2160000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7196135" y="3801762"/>
                    <a:ext cx="2160000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7196136" y="2686039"/>
                    <a:ext cx="2160000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Freeform 46"/>
                <p:cNvSpPr/>
                <p:nvPr/>
              </p:nvSpPr>
              <p:spPr>
                <a:xfrm>
                  <a:off x="3311450" y="5341758"/>
                  <a:ext cx="2058946" cy="504000"/>
                </a:xfrm>
                <a:custGeom>
                  <a:avLst/>
                  <a:gdLst>
                    <a:gd name="connsiteX0" fmla="*/ 0 w 2058946"/>
                    <a:gd name="connsiteY0" fmla="*/ 0 h 700088"/>
                    <a:gd name="connsiteX1" fmla="*/ 642938 w 2058946"/>
                    <a:gd name="connsiteY1" fmla="*/ 271463 h 700088"/>
                    <a:gd name="connsiteX2" fmla="*/ 2057400 w 2058946"/>
                    <a:gd name="connsiteY2" fmla="*/ 442913 h 700088"/>
                    <a:gd name="connsiteX3" fmla="*/ 900113 w 2058946"/>
                    <a:gd name="connsiteY3" fmla="*/ 642938 h 700088"/>
                    <a:gd name="connsiteX4" fmla="*/ 14288 w 2058946"/>
                    <a:gd name="connsiteY4" fmla="*/ 700088 h 700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946" h="700088">
                      <a:moveTo>
                        <a:pt x="0" y="0"/>
                      </a:moveTo>
                      <a:cubicBezTo>
                        <a:pt x="150019" y="98822"/>
                        <a:pt x="300038" y="197644"/>
                        <a:pt x="642938" y="271463"/>
                      </a:cubicBezTo>
                      <a:cubicBezTo>
                        <a:pt x="985838" y="345282"/>
                        <a:pt x="2014538" y="381001"/>
                        <a:pt x="2057400" y="442913"/>
                      </a:cubicBezTo>
                      <a:cubicBezTo>
                        <a:pt x="2100263" y="504826"/>
                        <a:pt x="1240632" y="600076"/>
                        <a:pt x="900113" y="642938"/>
                      </a:cubicBezTo>
                      <a:cubicBezTo>
                        <a:pt x="559594" y="685800"/>
                        <a:pt x="286941" y="692944"/>
                        <a:pt x="14288" y="700088"/>
                      </a:cubicBezTo>
                    </a:path>
                  </a:pathLst>
                </a:custGeom>
                <a:noFill/>
                <a:ln w="381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8" name="Freeform 47"/>
                <p:cNvSpPr/>
                <p:nvPr/>
              </p:nvSpPr>
              <p:spPr>
                <a:xfrm>
                  <a:off x="3311450" y="4553795"/>
                  <a:ext cx="2058946" cy="648000"/>
                </a:xfrm>
                <a:custGeom>
                  <a:avLst/>
                  <a:gdLst>
                    <a:gd name="connsiteX0" fmla="*/ 0 w 2058946"/>
                    <a:gd name="connsiteY0" fmla="*/ 0 h 700088"/>
                    <a:gd name="connsiteX1" fmla="*/ 642938 w 2058946"/>
                    <a:gd name="connsiteY1" fmla="*/ 271463 h 700088"/>
                    <a:gd name="connsiteX2" fmla="*/ 2057400 w 2058946"/>
                    <a:gd name="connsiteY2" fmla="*/ 442913 h 700088"/>
                    <a:gd name="connsiteX3" fmla="*/ 900113 w 2058946"/>
                    <a:gd name="connsiteY3" fmla="*/ 642938 h 700088"/>
                    <a:gd name="connsiteX4" fmla="*/ 14288 w 2058946"/>
                    <a:gd name="connsiteY4" fmla="*/ 700088 h 700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946" h="700088">
                      <a:moveTo>
                        <a:pt x="0" y="0"/>
                      </a:moveTo>
                      <a:cubicBezTo>
                        <a:pt x="150019" y="98822"/>
                        <a:pt x="300038" y="197644"/>
                        <a:pt x="642938" y="271463"/>
                      </a:cubicBezTo>
                      <a:cubicBezTo>
                        <a:pt x="985838" y="345282"/>
                        <a:pt x="2014538" y="381001"/>
                        <a:pt x="2057400" y="442913"/>
                      </a:cubicBezTo>
                      <a:cubicBezTo>
                        <a:pt x="2100263" y="504826"/>
                        <a:pt x="1240632" y="600076"/>
                        <a:pt x="900113" y="642938"/>
                      </a:cubicBezTo>
                      <a:cubicBezTo>
                        <a:pt x="559594" y="685800"/>
                        <a:pt x="286941" y="692944"/>
                        <a:pt x="14288" y="700088"/>
                      </a:cubicBezTo>
                    </a:path>
                  </a:pathLst>
                </a:custGeom>
                <a:noFill/>
                <a:ln w="381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9" name="Freeform 48"/>
                <p:cNvSpPr/>
                <p:nvPr/>
              </p:nvSpPr>
              <p:spPr>
                <a:xfrm>
                  <a:off x="3311450" y="3490792"/>
                  <a:ext cx="2058858" cy="913710"/>
                </a:xfrm>
                <a:custGeom>
                  <a:avLst/>
                  <a:gdLst>
                    <a:gd name="connsiteX0" fmla="*/ 0 w 2058946"/>
                    <a:gd name="connsiteY0" fmla="*/ 0 h 700088"/>
                    <a:gd name="connsiteX1" fmla="*/ 642938 w 2058946"/>
                    <a:gd name="connsiteY1" fmla="*/ 271463 h 700088"/>
                    <a:gd name="connsiteX2" fmla="*/ 2057400 w 2058946"/>
                    <a:gd name="connsiteY2" fmla="*/ 442913 h 700088"/>
                    <a:gd name="connsiteX3" fmla="*/ 900113 w 2058946"/>
                    <a:gd name="connsiteY3" fmla="*/ 642938 h 700088"/>
                    <a:gd name="connsiteX4" fmla="*/ 14288 w 2058946"/>
                    <a:gd name="connsiteY4" fmla="*/ 700088 h 700088"/>
                    <a:gd name="connsiteX0" fmla="*/ 0 w 2058946"/>
                    <a:gd name="connsiteY0" fmla="*/ 0 h 653534"/>
                    <a:gd name="connsiteX1" fmla="*/ 642938 w 2058946"/>
                    <a:gd name="connsiteY1" fmla="*/ 271463 h 653534"/>
                    <a:gd name="connsiteX2" fmla="*/ 2057400 w 2058946"/>
                    <a:gd name="connsiteY2" fmla="*/ 442913 h 653534"/>
                    <a:gd name="connsiteX3" fmla="*/ 900113 w 2058946"/>
                    <a:gd name="connsiteY3" fmla="*/ 642938 h 653534"/>
                    <a:gd name="connsiteX4" fmla="*/ 14288 w 2058946"/>
                    <a:gd name="connsiteY4" fmla="*/ 632055 h 653534"/>
                    <a:gd name="connsiteX0" fmla="*/ 0 w 2058858"/>
                    <a:gd name="connsiteY0" fmla="*/ 0 h 645833"/>
                    <a:gd name="connsiteX1" fmla="*/ 642938 w 2058858"/>
                    <a:gd name="connsiteY1" fmla="*/ 271463 h 645833"/>
                    <a:gd name="connsiteX2" fmla="*/ 2057400 w 2058858"/>
                    <a:gd name="connsiteY2" fmla="*/ 442913 h 645833"/>
                    <a:gd name="connsiteX3" fmla="*/ 900113 w 2058858"/>
                    <a:gd name="connsiteY3" fmla="*/ 642938 h 645833"/>
                    <a:gd name="connsiteX4" fmla="*/ 14288 w 2058858"/>
                    <a:gd name="connsiteY4" fmla="*/ 632055 h 645833"/>
                    <a:gd name="connsiteX0" fmla="*/ 0 w 2058858"/>
                    <a:gd name="connsiteY0" fmla="*/ 0 h 650674"/>
                    <a:gd name="connsiteX1" fmla="*/ 642938 w 2058858"/>
                    <a:gd name="connsiteY1" fmla="*/ 271463 h 650674"/>
                    <a:gd name="connsiteX2" fmla="*/ 2057400 w 2058858"/>
                    <a:gd name="connsiteY2" fmla="*/ 442913 h 650674"/>
                    <a:gd name="connsiteX3" fmla="*/ 900113 w 2058858"/>
                    <a:gd name="connsiteY3" fmla="*/ 642938 h 650674"/>
                    <a:gd name="connsiteX4" fmla="*/ 14288 w 2058858"/>
                    <a:gd name="connsiteY4" fmla="*/ 632055 h 650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858" h="650674">
                      <a:moveTo>
                        <a:pt x="0" y="0"/>
                      </a:moveTo>
                      <a:cubicBezTo>
                        <a:pt x="150019" y="98822"/>
                        <a:pt x="300038" y="197644"/>
                        <a:pt x="642938" y="271463"/>
                      </a:cubicBezTo>
                      <a:cubicBezTo>
                        <a:pt x="985838" y="345282"/>
                        <a:pt x="2014538" y="381001"/>
                        <a:pt x="2057400" y="442913"/>
                      </a:cubicBezTo>
                      <a:cubicBezTo>
                        <a:pt x="2100263" y="504826"/>
                        <a:pt x="1186041" y="630852"/>
                        <a:pt x="900113" y="642938"/>
                      </a:cubicBezTo>
                      <a:cubicBezTo>
                        <a:pt x="614185" y="655024"/>
                        <a:pt x="382475" y="654067"/>
                        <a:pt x="14288" y="632055"/>
                      </a:cubicBezTo>
                    </a:path>
                  </a:pathLst>
                </a:custGeom>
                <a:noFill/>
                <a:ln w="381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2" name="Freeform 51"/>
                <p:cNvSpPr/>
                <p:nvPr/>
              </p:nvSpPr>
              <p:spPr>
                <a:xfrm>
                  <a:off x="3311449" y="2289230"/>
                  <a:ext cx="2053353" cy="1151969"/>
                </a:xfrm>
                <a:custGeom>
                  <a:avLst/>
                  <a:gdLst>
                    <a:gd name="connsiteX0" fmla="*/ 0 w 2058946"/>
                    <a:gd name="connsiteY0" fmla="*/ 0 h 700088"/>
                    <a:gd name="connsiteX1" fmla="*/ 642938 w 2058946"/>
                    <a:gd name="connsiteY1" fmla="*/ 271463 h 700088"/>
                    <a:gd name="connsiteX2" fmla="*/ 2057400 w 2058946"/>
                    <a:gd name="connsiteY2" fmla="*/ 442913 h 700088"/>
                    <a:gd name="connsiteX3" fmla="*/ 900113 w 2058946"/>
                    <a:gd name="connsiteY3" fmla="*/ 642938 h 700088"/>
                    <a:gd name="connsiteX4" fmla="*/ 14288 w 2058946"/>
                    <a:gd name="connsiteY4" fmla="*/ 700088 h 700088"/>
                    <a:gd name="connsiteX0" fmla="*/ 0 w 2058777"/>
                    <a:gd name="connsiteY0" fmla="*/ 0 h 700088"/>
                    <a:gd name="connsiteX1" fmla="*/ 658011 w 2058777"/>
                    <a:gd name="connsiteY1" fmla="*/ 251108 h 700088"/>
                    <a:gd name="connsiteX2" fmla="*/ 2057400 w 2058777"/>
                    <a:gd name="connsiteY2" fmla="*/ 442913 h 700088"/>
                    <a:gd name="connsiteX3" fmla="*/ 900113 w 2058777"/>
                    <a:gd name="connsiteY3" fmla="*/ 642938 h 700088"/>
                    <a:gd name="connsiteX4" fmla="*/ 14288 w 2058777"/>
                    <a:gd name="connsiteY4" fmla="*/ 700088 h 700088"/>
                    <a:gd name="connsiteX0" fmla="*/ 0 w 2058777"/>
                    <a:gd name="connsiteY0" fmla="*/ 0 h 700088"/>
                    <a:gd name="connsiteX1" fmla="*/ 658011 w 2058777"/>
                    <a:gd name="connsiteY1" fmla="*/ 234824 h 700088"/>
                    <a:gd name="connsiteX2" fmla="*/ 2057400 w 2058777"/>
                    <a:gd name="connsiteY2" fmla="*/ 442913 h 700088"/>
                    <a:gd name="connsiteX3" fmla="*/ 900113 w 2058777"/>
                    <a:gd name="connsiteY3" fmla="*/ 642938 h 700088"/>
                    <a:gd name="connsiteX4" fmla="*/ 14288 w 2058777"/>
                    <a:gd name="connsiteY4" fmla="*/ 700088 h 700088"/>
                    <a:gd name="connsiteX0" fmla="*/ 0 w 2058972"/>
                    <a:gd name="connsiteY0" fmla="*/ 0 h 701193"/>
                    <a:gd name="connsiteX1" fmla="*/ 658011 w 2058972"/>
                    <a:gd name="connsiteY1" fmla="*/ 234824 h 701193"/>
                    <a:gd name="connsiteX2" fmla="*/ 2057400 w 2058972"/>
                    <a:gd name="connsiteY2" fmla="*/ 442913 h 701193"/>
                    <a:gd name="connsiteX3" fmla="*/ 915186 w 2058972"/>
                    <a:gd name="connsiteY3" fmla="*/ 675506 h 701193"/>
                    <a:gd name="connsiteX4" fmla="*/ 14288 w 2058972"/>
                    <a:gd name="connsiteY4" fmla="*/ 700088 h 701193"/>
                    <a:gd name="connsiteX0" fmla="*/ 0 w 2058981"/>
                    <a:gd name="connsiteY0" fmla="*/ 0 h 700088"/>
                    <a:gd name="connsiteX1" fmla="*/ 658011 w 2058981"/>
                    <a:gd name="connsiteY1" fmla="*/ 234824 h 700088"/>
                    <a:gd name="connsiteX2" fmla="*/ 2057400 w 2058981"/>
                    <a:gd name="connsiteY2" fmla="*/ 442913 h 700088"/>
                    <a:gd name="connsiteX3" fmla="*/ 915186 w 2058981"/>
                    <a:gd name="connsiteY3" fmla="*/ 675506 h 700088"/>
                    <a:gd name="connsiteX4" fmla="*/ 14288 w 2058981"/>
                    <a:gd name="connsiteY4" fmla="*/ 700088 h 700088"/>
                    <a:gd name="connsiteX0" fmla="*/ 0 w 2058975"/>
                    <a:gd name="connsiteY0" fmla="*/ 0 h 678403"/>
                    <a:gd name="connsiteX1" fmla="*/ 658011 w 2058975"/>
                    <a:gd name="connsiteY1" fmla="*/ 234824 h 678403"/>
                    <a:gd name="connsiteX2" fmla="*/ 2057400 w 2058975"/>
                    <a:gd name="connsiteY2" fmla="*/ 442913 h 678403"/>
                    <a:gd name="connsiteX3" fmla="*/ 915186 w 2058975"/>
                    <a:gd name="connsiteY3" fmla="*/ 675506 h 678403"/>
                    <a:gd name="connsiteX4" fmla="*/ 4239 w 2058975"/>
                    <a:gd name="connsiteY4" fmla="*/ 582028 h 678403"/>
                    <a:gd name="connsiteX0" fmla="*/ 0 w 2058975"/>
                    <a:gd name="connsiteY0" fmla="*/ 0 h 680245"/>
                    <a:gd name="connsiteX1" fmla="*/ 658011 w 2058975"/>
                    <a:gd name="connsiteY1" fmla="*/ 234824 h 680245"/>
                    <a:gd name="connsiteX2" fmla="*/ 2057400 w 2058975"/>
                    <a:gd name="connsiteY2" fmla="*/ 442913 h 680245"/>
                    <a:gd name="connsiteX3" fmla="*/ 915186 w 2058975"/>
                    <a:gd name="connsiteY3" fmla="*/ 675506 h 680245"/>
                    <a:gd name="connsiteX4" fmla="*/ 4239 w 2058975"/>
                    <a:gd name="connsiteY4" fmla="*/ 582028 h 680245"/>
                    <a:gd name="connsiteX0" fmla="*/ 0 w 2058975"/>
                    <a:gd name="connsiteY0" fmla="*/ 0 h 676927"/>
                    <a:gd name="connsiteX1" fmla="*/ 658011 w 2058975"/>
                    <a:gd name="connsiteY1" fmla="*/ 234824 h 676927"/>
                    <a:gd name="connsiteX2" fmla="*/ 2057400 w 2058975"/>
                    <a:gd name="connsiteY2" fmla="*/ 442913 h 676927"/>
                    <a:gd name="connsiteX3" fmla="*/ 915186 w 2058975"/>
                    <a:gd name="connsiteY3" fmla="*/ 675506 h 676927"/>
                    <a:gd name="connsiteX4" fmla="*/ 4239 w 2058975"/>
                    <a:gd name="connsiteY4" fmla="*/ 582028 h 676927"/>
                    <a:gd name="connsiteX0" fmla="*/ 0 w 2058975"/>
                    <a:gd name="connsiteY0" fmla="*/ 0 h 677491"/>
                    <a:gd name="connsiteX1" fmla="*/ 658011 w 2058975"/>
                    <a:gd name="connsiteY1" fmla="*/ 234824 h 677491"/>
                    <a:gd name="connsiteX2" fmla="*/ 2057400 w 2058975"/>
                    <a:gd name="connsiteY2" fmla="*/ 442913 h 677491"/>
                    <a:gd name="connsiteX3" fmla="*/ 915186 w 2058975"/>
                    <a:gd name="connsiteY3" fmla="*/ 675506 h 677491"/>
                    <a:gd name="connsiteX4" fmla="*/ 4239 w 2058975"/>
                    <a:gd name="connsiteY4" fmla="*/ 545388 h 677491"/>
                    <a:gd name="connsiteX0" fmla="*/ 0 w 2058975"/>
                    <a:gd name="connsiteY0" fmla="*/ 0 h 677815"/>
                    <a:gd name="connsiteX1" fmla="*/ 658011 w 2058975"/>
                    <a:gd name="connsiteY1" fmla="*/ 234824 h 677815"/>
                    <a:gd name="connsiteX2" fmla="*/ 2057400 w 2058975"/>
                    <a:gd name="connsiteY2" fmla="*/ 442913 h 677815"/>
                    <a:gd name="connsiteX3" fmla="*/ 915186 w 2058975"/>
                    <a:gd name="connsiteY3" fmla="*/ 675506 h 677815"/>
                    <a:gd name="connsiteX4" fmla="*/ 4239 w 2058975"/>
                    <a:gd name="connsiteY4" fmla="*/ 545388 h 677815"/>
                    <a:gd name="connsiteX0" fmla="*/ 0 w 2058975"/>
                    <a:gd name="connsiteY0" fmla="*/ 0 h 676252"/>
                    <a:gd name="connsiteX1" fmla="*/ 658011 w 2058975"/>
                    <a:gd name="connsiteY1" fmla="*/ 234824 h 676252"/>
                    <a:gd name="connsiteX2" fmla="*/ 2057400 w 2058975"/>
                    <a:gd name="connsiteY2" fmla="*/ 442913 h 676252"/>
                    <a:gd name="connsiteX3" fmla="*/ 915186 w 2058975"/>
                    <a:gd name="connsiteY3" fmla="*/ 675506 h 676252"/>
                    <a:gd name="connsiteX4" fmla="*/ 4239 w 2058975"/>
                    <a:gd name="connsiteY4" fmla="*/ 545388 h 676252"/>
                    <a:gd name="connsiteX0" fmla="*/ 23057 w 2054736"/>
                    <a:gd name="connsiteY0" fmla="*/ 0 h 599388"/>
                    <a:gd name="connsiteX1" fmla="*/ 653772 w 2054736"/>
                    <a:gd name="connsiteY1" fmla="*/ 157960 h 599388"/>
                    <a:gd name="connsiteX2" fmla="*/ 2053161 w 2054736"/>
                    <a:gd name="connsiteY2" fmla="*/ 366049 h 599388"/>
                    <a:gd name="connsiteX3" fmla="*/ 910947 w 2054736"/>
                    <a:gd name="connsiteY3" fmla="*/ 598642 h 599388"/>
                    <a:gd name="connsiteX4" fmla="*/ 0 w 2054736"/>
                    <a:gd name="connsiteY4" fmla="*/ 468524 h 599388"/>
                    <a:gd name="connsiteX0" fmla="*/ 23057 w 2054736"/>
                    <a:gd name="connsiteY0" fmla="*/ 0 h 599388"/>
                    <a:gd name="connsiteX1" fmla="*/ 653772 w 2054736"/>
                    <a:gd name="connsiteY1" fmla="*/ 157960 h 599388"/>
                    <a:gd name="connsiteX2" fmla="*/ 2053161 w 2054736"/>
                    <a:gd name="connsiteY2" fmla="*/ 366049 h 599388"/>
                    <a:gd name="connsiteX3" fmla="*/ 910947 w 2054736"/>
                    <a:gd name="connsiteY3" fmla="*/ 598642 h 599388"/>
                    <a:gd name="connsiteX4" fmla="*/ 0 w 2054736"/>
                    <a:gd name="connsiteY4" fmla="*/ 468524 h 599388"/>
                    <a:gd name="connsiteX0" fmla="*/ 23057 w 2054736"/>
                    <a:gd name="connsiteY0" fmla="*/ 0 h 599388"/>
                    <a:gd name="connsiteX1" fmla="*/ 653772 w 2054736"/>
                    <a:gd name="connsiteY1" fmla="*/ 157960 h 599388"/>
                    <a:gd name="connsiteX2" fmla="*/ 2053161 w 2054736"/>
                    <a:gd name="connsiteY2" fmla="*/ 366049 h 599388"/>
                    <a:gd name="connsiteX3" fmla="*/ 910947 w 2054736"/>
                    <a:gd name="connsiteY3" fmla="*/ 598642 h 599388"/>
                    <a:gd name="connsiteX4" fmla="*/ 0 w 2054736"/>
                    <a:gd name="connsiteY4" fmla="*/ 468524 h 599388"/>
                    <a:gd name="connsiteX0" fmla="*/ 0 w 2076129"/>
                    <a:gd name="connsiteY0" fmla="*/ 0 h 596137"/>
                    <a:gd name="connsiteX1" fmla="*/ 675165 w 2076129"/>
                    <a:gd name="connsiteY1" fmla="*/ 154709 h 596137"/>
                    <a:gd name="connsiteX2" fmla="*/ 2074554 w 2076129"/>
                    <a:gd name="connsiteY2" fmla="*/ 362798 h 596137"/>
                    <a:gd name="connsiteX3" fmla="*/ 932340 w 2076129"/>
                    <a:gd name="connsiteY3" fmla="*/ 595391 h 596137"/>
                    <a:gd name="connsiteX4" fmla="*/ 21393 w 2076129"/>
                    <a:gd name="connsiteY4" fmla="*/ 465273 h 596137"/>
                    <a:gd name="connsiteX0" fmla="*/ 0 w 2076129"/>
                    <a:gd name="connsiteY0" fmla="*/ 0 h 596137"/>
                    <a:gd name="connsiteX1" fmla="*/ 675165 w 2076129"/>
                    <a:gd name="connsiteY1" fmla="*/ 154709 h 596137"/>
                    <a:gd name="connsiteX2" fmla="*/ 2074554 w 2076129"/>
                    <a:gd name="connsiteY2" fmla="*/ 362798 h 596137"/>
                    <a:gd name="connsiteX3" fmla="*/ 932340 w 2076129"/>
                    <a:gd name="connsiteY3" fmla="*/ 595391 h 596137"/>
                    <a:gd name="connsiteX4" fmla="*/ 21393 w 2076129"/>
                    <a:gd name="connsiteY4" fmla="*/ 465273 h 596137"/>
                    <a:gd name="connsiteX0" fmla="*/ 0 w 2076129"/>
                    <a:gd name="connsiteY0" fmla="*/ 0 h 596137"/>
                    <a:gd name="connsiteX1" fmla="*/ 675165 w 2076129"/>
                    <a:gd name="connsiteY1" fmla="*/ 154709 h 596137"/>
                    <a:gd name="connsiteX2" fmla="*/ 2074554 w 2076129"/>
                    <a:gd name="connsiteY2" fmla="*/ 362798 h 596137"/>
                    <a:gd name="connsiteX3" fmla="*/ 932340 w 2076129"/>
                    <a:gd name="connsiteY3" fmla="*/ 595391 h 596137"/>
                    <a:gd name="connsiteX4" fmla="*/ 21393 w 2076129"/>
                    <a:gd name="connsiteY4" fmla="*/ 465273 h 596137"/>
                    <a:gd name="connsiteX0" fmla="*/ 0 w 2076129"/>
                    <a:gd name="connsiteY0" fmla="*/ 0 h 596137"/>
                    <a:gd name="connsiteX1" fmla="*/ 675165 w 2076129"/>
                    <a:gd name="connsiteY1" fmla="*/ 154709 h 596137"/>
                    <a:gd name="connsiteX2" fmla="*/ 2074554 w 2076129"/>
                    <a:gd name="connsiteY2" fmla="*/ 362798 h 596137"/>
                    <a:gd name="connsiteX3" fmla="*/ 932340 w 2076129"/>
                    <a:gd name="connsiteY3" fmla="*/ 595391 h 596137"/>
                    <a:gd name="connsiteX4" fmla="*/ 21393 w 2076129"/>
                    <a:gd name="connsiteY4" fmla="*/ 465273 h 596137"/>
                    <a:gd name="connsiteX0" fmla="*/ 0 w 2076129"/>
                    <a:gd name="connsiteY0" fmla="*/ 0 h 596137"/>
                    <a:gd name="connsiteX1" fmla="*/ 675165 w 2076129"/>
                    <a:gd name="connsiteY1" fmla="*/ 154709 h 596137"/>
                    <a:gd name="connsiteX2" fmla="*/ 2074554 w 2076129"/>
                    <a:gd name="connsiteY2" fmla="*/ 362798 h 596137"/>
                    <a:gd name="connsiteX3" fmla="*/ 932340 w 2076129"/>
                    <a:gd name="connsiteY3" fmla="*/ 595391 h 596137"/>
                    <a:gd name="connsiteX4" fmla="*/ 21393 w 2076129"/>
                    <a:gd name="connsiteY4" fmla="*/ 465273 h 596137"/>
                    <a:gd name="connsiteX0" fmla="*/ 0 w 2076129"/>
                    <a:gd name="connsiteY0" fmla="*/ 0 h 596137"/>
                    <a:gd name="connsiteX1" fmla="*/ 675165 w 2076129"/>
                    <a:gd name="connsiteY1" fmla="*/ 154709 h 596137"/>
                    <a:gd name="connsiteX2" fmla="*/ 2074554 w 2076129"/>
                    <a:gd name="connsiteY2" fmla="*/ 362798 h 596137"/>
                    <a:gd name="connsiteX3" fmla="*/ 932340 w 2076129"/>
                    <a:gd name="connsiteY3" fmla="*/ 595391 h 596137"/>
                    <a:gd name="connsiteX4" fmla="*/ 21393 w 2076129"/>
                    <a:gd name="connsiteY4" fmla="*/ 465273 h 596137"/>
                    <a:gd name="connsiteX0" fmla="*/ 0 w 2076129"/>
                    <a:gd name="connsiteY0" fmla="*/ 0 h 596137"/>
                    <a:gd name="connsiteX1" fmla="*/ 675165 w 2076129"/>
                    <a:gd name="connsiteY1" fmla="*/ 154709 h 596137"/>
                    <a:gd name="connsiteX2" fmla="*/ 2074554 w 2076129"/>
                    <a:gd name="connsiteY2" fmla="*/ 362798 h 596137"/>
                    <a:gd name="connsiteX3" fmla="*/ 932340 w 2076129"/>
                    <a:gd name="connsiteY3" fmla="*/ 595391 h 596137"/>
                    <a:gd name="connsiteX4" fmla="*/ 21393 w 2076129"/>
                    <a:gd name="connsiteY4" fmla="*/ 465273 h 596137"/>
                    <a:gd name="connsiteX0" fmla="*/ 0 w 2076129"/>
                    <a:gd name="connsiteY0" fmla="*/ 0 h 596137"/>
                    <a:gd name="connsiteX1" fmla="*/ 675165 w 2076129"/>
                    <a:gd name="connsiteY1" fmla="*/ 154709 h 596137"/>
                    <a:gd name="connsiteX2" fmla="*/ 2074554 w 2076129"/>
                    <a:gd name="connsiteY2" fmla="*/ 362798 h 596137"/>
                    <a:gd name="connsiteX3" fmla="*/ 932340 w 2076129"/>
                    <a:gd name="connsiteY3" fmla="*/ 595391 h 596137"/>
                    <a:gd name="connsiteX4" fmla="*/ 21393 w 2076129"/>
                    <a:gd name="connsiteY4" fmla="*/ 465273 h 596137"/>
                    <a:gd name="connsiteX0" fmla="*/ 0 w 2082262"/>
                    <a:gd name="connsiteY0" fmla="*/ 0 h 596137"/>
                    <a:gd name="connsiteX1" fmla="*/ 675165 w 2082262"/>
                    <a:gd name="connsiteY1" fmla="*/ 154709 h 596137"/>
                    <a:gd name="connsiteX2" fmla="*/ 2074554 w 2082262"/>
                    <a:gd name="connsiteY2" fmla="*/ 362798 h 596137"/>
                    <a:gd name="connsiteX3" fmla="*/ 932340 w 2082262"/>
                    <a:gd name="connsiteY3" fmla="*/ 595391 h 596137"/>
                    <a:gd name="connsiteX4" fmla="*/ 21393 w 2082262"/>
                    <a:gd name="connsiteY4" fmla="*/ 465273 h 596137"/>
                    <a:gd name="connsiteX0" fmla="*/ 0 w 2076056"/>
                    <a:gd name="connsiteY0" fmla="*/ 0 h 596137"/>
                    <a:gd name="connsiteX1" fmla="*/ 681515 w 2076056"/>
                    <a:gd name="connsiteY1" fmla="*/ 144955 h 596137"/>
                    <a:gd name="connsiteX2" fmla="*/ 2074554 w 2076056"/>
                    <a:gd name="connsiteY2" fmla="*/ 362798 h 596137"/>
                    <a:gd name="connsiteX3" fmla="*/ 932340 w 2076056"/>
                    <a:gd name="connsiteY3" fmla="*/ 595391 h 596137"/>
                    <a:gd name="connsiteX4" fmla="*/ 21393 w 2076056"/>
                    <a:gd name="connsiteY4" fmla="*/ 465273 h 596137"/>
                    <a:gd name="connsiteX0" fmla="*/ 0 w 2075913"/>
                    <a:gd name="connsiteY0" fmla="*/ 0 h 596137"/>
                    <a:gd name="connsiteX1" fmla="*/ 694215 w 2075913"/>
                    <a:gd name="connsiteY1" fmla="*/ 138453 h 596137"/>
                    <a:gd name="connsiteX2" fmla="*/ 2074554 w 2075913"/>
                    <a:gd name="connsiteY2" fmla="*/ 362798 h 596137"/>
                    <a:gd name="connsiteX3" fmla="*/ 932340 w 2075913"/>
                    <a:gd name="connsiteY3" fmla="*/ 595391 h 596137"/>
                    <a:gd name="connsiteX4" fmla="*/ 21393 w 2075913"/>
                    <a:gd name="connsiteY4" fmla="*/ 465273 h 596137"/>
                    <a:gd name="connsiteX0" fmla="*/ 0 w 2075913"/>
                    <a:gd name="connsiteY0" fmla="*/ 0 h 596137"/>
                    <a:gd name="connsiteX1" fmla="*/ 694215 w 2075913"/>
                    <a:gd name="connsiteY1" fmla="*/ 138453 h 596137"/>
                    <a:gd name="connsiteX2" fmla="*/ 2074554 w 2075913"/>
                    <a:gd name="connsiteY2" fmla="*/ 362798 h 596137"/>
                    <a:gd name="connsiteX3" fmla="*/ 932340 w 2075913"/>
                    <a:gd name="connsiteY3" fmla="*/ 595391 h 596137"/>
                    <a:gd name="connsiteX4" fmla="*/ 21393 w 2075913"/>
                    <a:gd name="connsiteY4" fmla="*/ 465273 h 596137"/>
                    <a:gd name="connsiteX0" fmla="*/ 0 w 2075913"/>
                    <a:gd name="connsiteY0" fmla="*/ 0 h 596137"/>
                    <a:gd name="connsiteX1" fmla="*/ 694215 w 2075913"/>
                    <a:gd name="connsiteY1" fmla="*/ 138453 h 596137"/>
                    <a:gd name="connsiteX2" fmla="*/ 2074554 w 2075913"/>
                    <a:gd name="connsiteY2" fmla="*/ 362798 h 596137"/>
                    <a:gd name="connsiteX3" fmla="*/ 932340 w 2075913"/>
                    <a:gd name="connsiteY3" fmla="*/ 595391 h 596137"/>
                    <a:gd name="connsiteX4" fmla="*/ 21393 w 2075913"/>
                    <a:gd name="connsiteY4" fmla="*/ 465273 h 596137"/>
                    <a:gd name="connsiteX0" fmla="*/ 0 w 2075933"/>
                    <a:gd name="connsiteY0" fmla="*/ 0 h 595394"/>
                    <a:gd name="connsiteX1" fmla="*/ 694215 w 2075933"/>
                    <a:gd name="connsiteY1" fmla="*/ 138453 h 595394"/>
                    <a:gd name="connsiteX2" fmla="*/ 2074554 w 2075933"/>
                    <a:gd name="connsiteY2" fmla="*/ 362798 h 595394"/>
                    <a:gd name="connsiteX3" fmla="*/ 932340 w 2075933"/>
                    <a:gd name="connsiteY3" fmla="*/ 595391 h 595394"/>
                    <a:gd name="connsiteX4" fmla="*/ 21393 w 2075933"/>
                    <a:gd name="connsiteY4" fmla="*/ 465273 h 595394"/>
                    <a:gd name="connsiteX0" fmla="*/ 10357 w 2054540"/>
                    <a:gd name="connsiteY0" fmla="*/ 0 h 588892"/>
                    <a:gd name="connsiteX1" fmla="*/ 672822 w 2054540"/>
                    <a:gd name="connsiteY1" fmla="*/ 131951 h 588892"/>
                    <a:gd name="connsiteX2" fmla="*/ 2053161 w 2054540"/>
                    <a:gd name="connsiteY2" fmla="*/ 356296 h 588892"/>
                    <a:gd name="connsiteX3" fmla="*/ 910947 w 2054540"/>
                    <a:gd name="connsiteY3" fmla="*/ 588889 h 588892"/>
                    <a:gd name="connsiteX4" fmla="*/ 0 w 2054540"/>
                    <a:gd name="connsiteY4" fmla="*/ 458771 h 588892"/>
                    <a:gd name="connsiteX0" fmla="*/ 10357 w 2053331"/>
                    <a:gd name="connsiteY0" fmla="*/ 0 h 588892"/>
                    <a:gd name="connsiteX1" fmla="*/ 672822 w 2053331"/>
                    <a:gd name="connsiteY1" fmla="*/ 131951 h 588892"/>
                    <a:gd name="connsiteX2" fmla="*/ 2053161 w 2053331"/>
                    <a:gd name="connsiteY2" fmla="*/ 356296 h 588892"/>
                    <a:gd name="connsiteX3" fmla="*/ 910947 w 2053331"/>
                    <a:gd name="connsiteY3" fmla="*/ 588889 h 588892"/>
                    <a:gd name="connsiteX4" fmla="*/ 0 w 2053331"/>
                    <a:gd name="connsiteY4" fmla="*/ 458771 h 588892"/>
                    <a:gd name="connsiteX0" fmla="*/ 10357 w 2053358"/>
                    <a:gd name="connsiteY0" fmla="*/ 0 h 589514"/>
                    <a:gd name="connsiteX1" fmla="*/ 672822 w 2053358"/>
                    <a:gd name="connsiteY1" fmla="*/ 131951 h 589514"/>
                    <a:gd name="connsiteX2" fmla="*/ 2053161 w 2053358"/>
                    <a:gd name="connsiteY2" fmla="*/ 356296 h 589514"/>
                    <a:gd name="connsiteX3" fmla="*/ 910947 w 2053358"/>
                    <a:gd name="connsiteY3" fmla="*/ 588889 h 589514"/>
                    <a:gd name="connsiteX4" fmla="*/ 0 w 2053358"/>
                    <a:gd name="connsiteY4" fmla="*/ 458771 h 589514"/>
                    <a:gd name="connsiteX0" fmla="*/ 10357 w 2053353"/>
                    <a:gd name="connsiteY0" fmla="*/ 0 h 589811"/>
                    <a:gd name="connsiteX1" fmla="*/ 672822 w 2053353"/>
                    <a:gd name="connsiteY1" fmla="*/ 131951 h 589811"/>
                    <a:gd name="connsiteX2" fmla="*/ 2053161 w 2053353"/>
                    <a:gd name="connsiteY2" fmla="*/ 356296 h 589811"/>
                    <a:gd name="connsiteX3" fmla="*/ 910947 w 2053353"/>
                    <a:gd name="connsiteY3" fmla="*/ 588889 h 589811"/>
                    <a:gd name="connsiteX4" fmla="*/ 0 w 2053353"/>
                    <a:gd name="connsiteY4" fmla="*/ 458771 h 5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353" h="589811">
                      <a:moveTo>
                        <a:pt x="10357" y="0"/>
                      </a:moveTo>
                      <a:cubicBezTo>
                        <a:pt x="324312" y="71077"/>
                        <a:pt x="332355" y="72568"/>
                        <a:pt x="672822" y="131951"/>
                      </a:cubicBezTo>
                      <a:cubicBezTo>
                        <a:pt x="1013289" y="191334"/>
                        <a:pt x="2039600" y="262305"/>
                        <a:pt x="2053161" y="356296"/>
                      </a:cubicBezTo>
                      <a:cubicBezTo>
                        <a:pt x="2066722" y="450287"/>
                        <a:pt x="1361635" y="603083"/>
                        <a:pt x="910947" y="588889"/>
                      </a:cubicBezTo>
                      <a:cubicBezTo>
                        <a:pt x="460259" y="574695"/>
                        <a:pt x="272653" y="524904"/>
                        <a:pt x="0" y="458771"/>
                      </a:cubicBezTo>
                    </a:path>
                  </a:pathLst>
                </a:cu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139" name="Group 138"/>
              <p:cNvGrpSpPr/>
              <p:nvPr/>
            </p:nvGrpSpPr>
            <p:grpSpPr>
              <a:xfrm>
                <a:off x="3347196" y="2563110"/>
                <a:ext cx="1906804" cy="979318"/>
                <a:chOff x="3347196" y="2563110"/>
                <a:chExt cx="1906804" cy="979318"/>
              </a:xfrm>
              <a:solidFill>
                <a:srgbClr val="FF0000"/>
              </a:solidFill>
            </p:grpSpPr>
            <p:sp>
              <p:nvSpPr>
                <p:cNvPr id="54" name="Oval 53"/>
                <p:cNvSpPr/>
                <p:nvPr/>
              </p:nvSpPr>
              <p:spPr>
                <a:xfrm>
                  <a:off x="4245693" y="2878317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3355693" y="3180124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4251863" y="3065408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3553479" y="3270868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4452124" y="2923622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3741692" y="3347187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3931095" y="3404666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4766050" y="3149588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4016479" y="2815393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580914" y="3205371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389691" y="3248888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3788139" y="2742256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589400" y="3381090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788428" y="3313626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4678314" y="2979158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4914785" y="3033158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4983037" y="3229376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5146000" y="3108868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4" name="Oval 73"/>
                <p:cNvSpPr/>
                <p:nvPr/>
              </p:nvSpPr>
              <p:spPr>
                <a:xfrm>
                  <a:off x="3578273" y="3060625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4016479" y="3023816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3988431" y="3226685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206644" y="3259371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3590144" y="2857332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3794618" y="2949002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4150742" y="3434428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4374191" y="3431534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3782194" y="3187012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4452079" y="3082364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3347402" y="2961160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3351003" y="2563110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3347196" y="2770811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3575916" y="2654307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3303244" y="3755926"/>
                <a:ext cx="1870817" cy="755754"/>
                <a:chOff x="3303244" y="3755926"/>
                <a:chExt cx="1870817" cy="755754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55" name="Oval 54"/>
                <p:cNvSpPr/>
                <p:nvPr/>
              </p:nvSpPr>
              <p:spPr>
                <a:xfrm>
                  <a:off x="4497691" y="4180333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4723278" y="4212221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4900430" y="4272775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3303244" y="3755926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3482144" y="3915873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3684676" y="4021872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4004723" y="4111467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4290596" y="4155839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4578131" y="4332195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3804675" y="4403680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4336167" y="4372137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3498063" y="4390661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4004723" y="4390661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3323147" y="4372137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4157782" y="4282661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3855536" y="4189507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3498063" y="4136077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3662768" y="4260717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3303244" y="3971188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3315705" y="4180552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5066061" y="4236559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141" name="Group 140"/>
              <p:cNvGrpSpPr/>
              <p:nvPr/>
            </p:nvGrpSpPr>
            <p:grpSpPr>
              <a:xfrm>
                <a:off x="3310297" y="4804641"/>
                <a:ext cx="1786792" cy="483060"/>
                <a:chOff x="3310297" y="4804641"/>
                <a:chExt cx="1786792" cy="483060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107" name="Oval 106"/>
                <p:cNvSpPr/>
                <p:nvPr/>
              </p:nvSpPr>
              <p:spPr>
                <a:xfrm>
                  <a:off x="4851296" y="5084363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8" name="Oval 107"/>
                <p:cNvSpPr/>
                <p:nvPr/>
              </p:nvSpPr>
              <p:spPr>
                <a:xfrm>
                  <a:off x="5025089" y="5094411"/>
                  <a:ext cx="72000" cy="7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3909536" y="5012976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>
                  <a:off x="3512993" y="4904976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12" name="Oval 111"/>
                <p:cNvSpPr/>
                <p:nvPr/>
              </p:nvSpPr>
              <p:spPr>
                <a:xfrm>
                  <a:off x="3327369" y="5179701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4136904" y="5036648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4437759" y="5061235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>
                  <a:off x="3310297" y="4804641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16" name="Oval 115"/>
                <p:cNvSpPr/>
                <p:nvPr/>
              </p:nvSpPr>
              <p:spPr>
                <a:xfrm>
                  <a:off x="3709150" y="4973923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17" name="Oval 116"/>
                <p:cNvSpPr/>
                <p:nvPr/>
              </p:nvSpPr>
              <p:spPr>
                <a:xfrm>
                  <a:off x="3315705" y="4992171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3518022" y="5171435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4649681" y="5079486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>
                  <a:off x="4275827" y="5145064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3734139" y="5160987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4001256" y="5171435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3564297" y="5056205"/>
                  <a:ext cx="72000" cy="7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grpSp>
            <p:nvGrpSpPr>
              <p:cNvPr id="142" name="Group 141"/>
              <p:cNvGrpSpPr/>
              <p:nvPr/>
            </p:nvGrpSpPr>
            <p:grpSpPr>
              <a:xfrm>
                <a:off x="3355693" y="5600722"/>
                <a:ext cx="1758441" cy="345492"/>
                <a:chOff x="3355693" y="5600722"/>
                <a:chExt cx="1758441" cy="345492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20" name="Oval 119"/>
                <p:cNvSpPr/>
                <p:nvPr/>
              </p:nvSpPr>
              <p:spPr>
                <a:xfrm>
                  <a:off x="3355693" y="5824480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3721516" y="5838214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4142671" y="5753238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3988431" y="5822291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3842041" y="5714234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>
                  <a:off x="3377147" y="5600722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>
                  <a:off x="3608889" y="5680542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4725564" y="5789624"/>
                  <a:ext cx="72000" cy="7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5078134" y="5802214"/>
                  <a:ext cx="36000" cy="36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>
                  <a:off x="4968785" y="5804234"/>
                  <a:ext cx="36000" cy="36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864002" y="5802214"/>
                  <a:ext cx="36000" cy="36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4582156" y="5804291"/>
                  <a:ext cx="72000" cy="7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4434079" y="5768234"/>
                  <a:ext cx="72000" cy="7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4317526" y="5826576"/>
                  <a:ext cx="72000" cy="7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3529996" y="5834684"/>
                  <a:ext cx="72000" cy="7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grpSp>
            <p:nvGrpSpPr>
              <p:cNvPr id="155" name="Group 154"/>
              <p:cNvGrpSpPr/>
              <p:nvPr/>
            </p:nvGrpSpPr>
            <p:grpSpPr>
              <a:xfrm>
                <a:off x="3146543" y="2201778"/>
                <a:ext cx="3527999" cy="3977810"/>
                <a:chOff x="2990132" y="2183642"/>
                <a:chExt cx="3528000" cy="4137336"/>
              </a:xfrm>
            </p:grpSpPr>
            <p:cxnSp>
              <p:nvCxnSpPr>
                <p:cNvPr id="153" name="Straight Arrow Connector 152"/>
                <p:cNvCxnSpPr/>
                <p:nvPr/>
              </p:nvCxnSpPr>
              <p:spPr>
                <a:xfrm flipV="1">
                  <a:off x="3002507" y="2183642"/>
                  <a:ext cx="0" cy="413527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Arrow Connector 153"/>
                <p:cNvCxnSpPr/>
                <p:nvPr/>
              </p:nvCxnSpPr>
              <p:spPr>
                <a:xfrm rot="5400000" flipV="1">
                  <a:off x="4754132" y="4556978"/>
                  <a:ext cx="0" cy="35280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/>
              <p:cNvGrpSpPr/>
              <p:nvPr/>
            </p:nvGrpSpPr>
            <p:grpSpPr>
              <a:xfrm>
                <a:off x="785096" y="1847220"/>
                <a:ext cx="4012465" cy="4816152"/>
                <a:chOff x="2990132" y="1633898"/>
                <a:chExt cx="6343694" cy="5015910"/>
              </a:xfrm>
            </p:grpSpPr>
            <p:grpSp>
              <p:nvGrpSpPr>
                <p:cNvPr id="161" name="Group 160"/>
                <p:cNvGrpSpPr/>
                <p:nvPr/>
              </p:nvGrpSpPr>
              <p:grpSpPr>
                <a:xfrm>
                  <a:off x="2990132" y="1633898"/>
                  <a:ext cx="3528000" cy="4504535"/>
                  <a:chOff x="2990132" y="1814378"/>
                  <a:chExt cx="3528000" cy="4504535"/>
                </a:xfrm>
              </p:grpSpPr>
              <p:grpSp>
                <p:nvGrpSpPr>
                  <p:cNvPr id="163" name="Group 162"/>
                  <p:cNvGrpSpPr/>
                  <p:nvPr/>
                </p:nvGrpSpPr>
                <p:grpSpPr>
                  <a:xfrm>
                    <a:off x="2990132" y="2183642"/>
                    <a:ext cx="3528000" cy="4135271"/>
                    <a:chOff x="2990132" y="2183642"/>
                    <a:chExt cx="3528000" cy="4135271"/>
                  </a:xfrm>
                </p:grpSpPr>
                <p:cxnSp>
                  <p:nvCxnSpPr>
                    <p:cNvPr id="165" name="Straight Arrow Connector 164"/>
                    <p:cNvCxnSpPr/>
                    <p:nvPr/>
                  </p:nvCxnSpPr>
                  <p:spPr>
                    <a:xfrm flipV="1">
                      <a:off x="3002507" y="2183642"/>
                      <a:ext cx="0" cy="4135271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6" name="Straight Arrow Connector 165"/>
                    <p:cNvCxnSpPr/>
                    <p:nvPr/>
                  </p:nvCxnSpPr>
                  <p:spPr>
                    <a:xfrm rot="5400000" flipV="1">
                      <a:off x="4754132" y="4542782"/>
                      <a:ext cx="0" cy="352800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4" name="TextBox 163"/>
                  <p:cNvSpPr txBox="1"/>
                  <p:nvPr/>
                </p:nvSpPr>
                <p:spPr>
                  <a:xfrm>
                    <a:off x="3061369" y="1814378"/>
                    <a:ext cx="889079" cy="810939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dirty="0" smtClean="0">
                        <a:solidFill>
                          <a:srgbClr val="742712"/>
                        </a:solidFill>
                      </a:rPr>
                      <a:t>E</a:t>
                    </a:r>
                    <a:endParaRPr lang="en-IN" b="1" dirty="0">
                      <a:solidFill>
                        <a:srgbClr val="742712"/>
                      </a:solidFill>
                    </a:endParaRPr>
                  </a:p>
                </p:txBody>
              </p:sp>
            </p:grpSp>
            <p:sp>
              <p:nvSpPr>
                <p:cNvPr id="162" name="TextBox 161"/>
                <p:cNvSpPr txBox="1"/>
                <p:nvPr/>
              </p:nvSpPr>
              <p:spPr>
                <a:xfrm>
                  <a:off x="5555978" y="6232698"/>
                  <a:ext cx="3777848" cy="417110"/>
                </a:xfrm>
                <a:prstGeom prst="rect">
                  <a:avLst/>
                </a:prstGeom>
                <a:noFill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rgbClr val="742712"/>
                      </a:solidFill>
                    </a:rPr>
                    <a:t>Distance</a:t>
                  </a:r>
                  <a:endParaRPr lang="en-IN" sz="2000" b="1" dirty="0">
                    <a:solidFill>
                      <a:srgbClr val="742712"/>
                    </a:solidFill>
                  </a:endParaRPr>
                </a:p>
              </p:txBody>
            </p:sp>
          </p:grpSp>
          <p:grpSp>
            <p:nvGrpSpPr>
              <p:cNvPr id="181" name="Group 180"/>
              <p:cNvGrpSpPr/>
              <p:nvPr/>
            </p:nvGrpSpPr>
            <p:grpSpPr>
              <a:xfrm>
                <a:off x="978341" y="5498236"/>
                <a:ext cx="1824298" cy="504221"/>
                <a:chOff x="978341" y="5498236"/>
                <a:chExt cx="1824298" cy="504221"/>
              </a:xfrm>
            </p:grpSpPr>
            <p:cxnSp>
              <p:nvCxnSpPr>
                <p:cNvPr id="168" name="Straight Connector 167"/>
                <p:cNvCxnSpPr/>
                <p:nvPr/>
              </p:nvCxnSpPr>
              <p:spPr>
                <a:xfrm flipH="1">
                  <a:off x="978341" y="5498236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6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flipH="1">
                  <a:off x="978341" y="5564485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6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>
                  <a:off x="978341" y="5628007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6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 flipH="1">
                  <a:off x="978341" y="5680700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6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H="1">
                  <a:off x="978341" y="5746949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6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/>
                <p:cNvCxnSpPr/>
                <p:nvPr/>
              </p:nvCxnSpPr>
              <p:spPr>
                <a:xfrm flipH="1">
                  <a:off x="978341" y="5810471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6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H="1">
                  <a:off x="978341" y="5872686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6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H="1">
                  <a:off x="978341" y="5938935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6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H="1">
                  <a:off x="978341" y="6002457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6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976226" y="4759961"/>
                <a:ext cx="1824298" cy="558241"/>
                <a:chOff x="997391" y="4765571"/>
                <a:chExt cx="1824298" cy="558241"/>
              </a:xfrm>
            </p:grpSpPr>
            <p:cxnSp>
              <p:nvCxnSpPr>
                <p:cNvPr id="184" name="Straight Connector 183"/>
                <p:cNvCxnSpPr/>
                <p:nvPr/>
              </p:nvCxnSpPr>
              <p:spPr>
                <a:xfrm flipH="1">
                  <a:off x="997391" y="4765571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flipH="1">
                  <a:off x="997391" y="4829093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H="1">
                  <a:off x="997391" y="4887396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flipH="1">
                  <a:off x="997391" y="4948035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flipH="1">
                  <a:off x="997391" y="5011557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H="1">
                  <a:off x="997391" y="5073772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 flipH="1">
                  <a:off x="997391" y="5140021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 flipH="1">
                  <a:off x="997391" y="5203543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997391" y="5260290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H="1">
                  <a:off x="997391" y="5323812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3" name="Group 212"/>
              <p:cNvGrpSpPr/>
              <p:nvPr/>
            </p:nvGrpSpPr>
            <p:grpSpPr>
              <a:xfrm>
                <a:off x="970795" y="3699222"/>
                <a:ext cx="1824298" cy="790819"/>
                <a:chOff x="970795" y="3710578"/>
                <a:chExt cx="1824298" cy="790819"/>
              </a:xfrm>
            </p:grpSpPr>
            <p:cxnSp>
              <p:nvCxnSpPr>
                <p:cNvPr id="199" name="Straight Connector 198"/>
                <p:cNvCxnSpPr/>
                <p:nvPr/>
              </p:nvCxnSpPr>
              <p:spPr>
                <a:xfrm flipH="1">
                  <a:off x="970795" y="3948766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/>
                <p:nvPr/>
              </p:nvCxnSpPr>
              <p:spPr>
                <a:xfrm flipH="1">
                  <a:off x="970795" y="4012288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970795" y="4064981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H="1">
                  <a:off x="970795" y="4131230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>
                  <a:off x="970795" y="4194752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 flipH="1">
                  <a:off x="970795" y="4256967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H="1">
                  <a:off x="970795" y="4323216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 flipH="1">
                  <a:off x="970795" y="4386738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 flipH="1">
                  <a:off x="970795" y="4443485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 flipH="1">
                  <a:off x="970795" y="4501397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 flipH="1">
                  <a:off x="970795" y="3710578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 flipH="1">
                  <a:off x="970795" y="3768490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 flipH="1">
                  <a:off x="970795" y="3826793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 flipH="1">
                  <a:off x="970795" y="3893042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>
                <a:off x="978341" y="2495008"/>
                <a:ext cx="1824298" cy="913409"/>
                <a:chOff x="978341" y="2465178"/>
                <a:chExt cx="1824298" cy="913409"/>
              </a:xfrm>
            </p:grpSpPr>
            <p:cxnSp>
              <p:nvCxnSpPr>
                <p:cNvPr id="215" name="Straight Connector 214"/>
                <p:cNvCxnSpPr/>
                <p:nvPr/>
              </p:nvCxnSpPr>
              <p:spPr>
                <a:xfrm flipH="1">
                  <a:off x="978341" y="2703366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 flipH="1">
                  <a:off x="978341" y="2766888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 flipH="1">
                  <a:off x="978341" y="2819581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 flipH="1">
                  <a:off x="978341" y="2885830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 flipH="1">
                  <a:off x="978341" y="2949352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 flipH="1">
                  <a:off x="978341" y="3011567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 flipH="1">
                  <a:off x="978341" y="3077816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flipH="1">
                  <a:off x="978341" y="3141338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flipH="1">
                  <a:off x="978341" y="3198085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flipH="1">
                  <a:off x="978341" y="3255997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 flipH="1">
                  <a:off x="978341" y="2465178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 flipH="1">
                  <a:off x="978341" y="2523090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 flipH="1">
                  <a:off x="978341" y="2581393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 flipH="1">
                  <a:off x="978341" y="2647642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 flipH="1">
                  <a:off x="978341" y="3315065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 flipH="1">
                  <a:off x="978341" y="3378587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2" name="Group 231"/>
            <p:cNvGrpSpPr/>
            <p:nvPr/>
          </p:nvGrpSpPr>
          <p:grpSpPr>
            <a:xfrm>
              <a:off x="11180717" y="1289798"/>
              <a:ext cx="1007236" cy="2752382"/>
              <a:chOff x="5640576" y="2740105"/>
              <a:chExt cx="1007236" cy="3130579"/>
            </a:xfrm>
          </p:grpSpPr>
          <p:sp>
            <p:nvSpPr>
              <p:cNvPr id="234" name="TextBox 233"/>
              <p:cNvSpPr txBox="1"/>
              <p:nvPr/>
            </p:nvSpPr>
            <p:spPr>
              <a:xfrm>
                <a:off x="5640576" y="5379348"/>
                <a:ext cx="6823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002060"/>
                    </a:solidFill>
                  </a:rPr>
                  <a:t>2 N</a:t>
                </a:r>
                <a:endParaRPr lang="en-IN" sz="24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35" name="TextBox 234"/>
              <p:cNvSpPr txBox="1"/>
              <p:nvPr/>
            </p:nvSpPr>
            <p:spPr>
              <a:xfrm>
                <a:off x="5643635" y="4699322"/>
                <a:ext cx="6823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002060"/>
                    </a:solidFill>
                  </a:rPr>
                  <a:t>2 N</a:t>
                </a:r>
                <a:endParaRPr lang="en-IN" sz="24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36" name="TextBox 235"/>
              <p:cNvSpPr txBox="1"/>
              <p:nvPr/>
            </p:nvSpPr>
            <p:spPr>
              <a:xfrm>
                <a:off x="5645567" y="3924834"/>
                <a:ext cx="6823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2060"/>
                    </a:solidFill>
                  </a:rPr>
                  <a:t>6</a:t>
                </a:r>
                <a:r>
                  <a:rPr lang="en-US" sz="2400" b="1" dirty="0" smtClean="0">
                    <a:solidFill>
                      <a:srgbClr val="002060"/>
                    </a:solidFill>
                  </a:rPr>
                  <a:t> N</a:t>
                </a:r>
                <a:endParaRPr lang="en-IN" sz="24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5643497" y="2828987"/>
                <a:ext cx="682388" cy="461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002060"/>
                    </a:solidFill>
                  </a:rPr>
                  <a:t>2 N</a:t>
                </a:r>
                <a:endParaRPr lang="en-IN" sz="24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38" name="TextBox 237"/>
              <p:cNvSpPr txBox="1"/>
              <p:nvPr/>
            </p:nvSpPr>
            <p:spPr>
              <a:xfrm>
                <a:off x="6143290" y="5285909"/>
                <a:ext cx="5045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C00000"/>
                    </a:solidFill>
                  </a:rPr>
                  <a:t>e</a:t>
                </a:r>
                <a:r>
                  <a:rPr lang="en-US" sz="3200" b="1" baseline="30000" dirty="0" smtClean="0">
                    <a:solidFill>
                      <a:srgbClr val="C00000"/>
                    </a:solidFill>
                  </a:rPr>
                  <a:t>-</a:t>
                </a:r>
                <a:endParaRPr lang="en-IN" sz="3200" b="1" baseline="30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39" name="TextBox 238"/>
              <p:cNvSpPr txBox="1"/>
              <p:nvPr/>
            </p:nvSpPr>
            <p:spPr>
              <a:xfrm>
                <a:off x="6118014" y="4608129"/>
                <a:ext cx="5045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C00000"/>
                    </a:solidFill>
                  </a:rPr>
                  <a:t>e</a:t>
                </a:r>
                <a:r>
                  <a:rPr lang="en-US" sz="3200" b="1" baseline="30000" dirty="0" smtClean="0">
                    <a:solidFill>
                      <a:srgbClr val="C00000"/>
                    </a:solidFill>
                  </a:rPr>
                  <a:t>-</a:t>
                </a:r>
                <a:endParaRPr lang="en-IN" sz="3200" b="1" baseline="30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6121511" y="3830461"/>
                <a:ext cx="5045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C00000"/>
                    </a:solidFill>
                  </a:rPr>
                  <a:t>e</a:t>
                </a:r>
                <a:r>
                  <a:rPr lang="en-US" sz="3200" b="1" baseline="30000" dirty="0" smtClean="0">
                    <a:solidFill>
                      <a:srgbClr val="C00000"/>
                    </a:solidFill>
                  </a:rPr>
                  <a:t>-</a:t>
                </a:r>
                <a:endParaRPr lang="en-IN" sz="3200" b="1" baseline="30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41" name="TextBox 240"/>
              <p:cNvSpPr txBox="1"/>
              <p:nvPr/>
            </p:nvSpPr>
            <p:spPr>
              <a:xfrm>
                <a:off x="6123831" y="2740105"/>
                <a:ext cx="5045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C00000"/>
                    </a:solidFill>
                  </a:rPr>
                  <a:t>e</a:t>
                </a:r>
                <a:r>
                  <a:rPr lang="en-US" sz="3200" b="1" baseline="30000" dirty="0" smtClean="0">
                    <a:solidFill>
                      <a:srgbClr val="C00000"/>
                    </a:solidFill>
                  </a:rPr>
                  <a:t>-</a:t>
                </a:r>
                <a:endParaRPr lang="en-IN" sz="3200" b="1" baseline="30000" dirty="0">
                  <a:solidFill>
                    <a:srgbClr val="C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075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1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Energy band structure of a </a:t>
            </a:r>
            <a:r>
              <a:rPr lang="en-US" dirty="0" smtClean="0"/>
              <a:t>solid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38496"/>
            <a:ext cx="8558458" cy="3969982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At room temperature, the kinetic energy of the electron is of the </a:t>
            </a:r>
          </a:p>
          <a:p>
            <a:pPr marL="27305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order of </a:t>
            </a:r>
            <a:r>
              <a:rPr lang="en-US" sz="2400" dirty="0" err="1" smtClean="0">
                <a:solidFill>
                  <a:schemeClr val="tx1"/>
                </a:solidFill>
              </a:rPr>
              <a:t>k</a:t>
            </a:r>
            <a:r>
              <a:rPr lang="en-US" sz="2400" baseline="-25000" dirty="0" err="1" smtClean="0">
                <a:solidFill>
                  <a:schemeClr val="tx1"/>
                </a:solidFill>
              </a:rPr>
              <a:t>B</a:t>
            </a:r>
            <a:r>
              <a:rPr lang="en-US" sz="2400" dirty="0" err="1" smtClean="0">
                <a:solidFill>
                  <a:schemeClr val="tx1"/>
                </a:solidFill>
              </a:rPr>
              <a:t>T</a:t>
            </a:r>
            <a:r>
              <a:rPr lang="en-US" sz="2400" dirty="0" smtClean="0">
                <a:solidFill>
                  <a:schemeClr val="tx1"/>
                </a:solidFill>
              </a:rPr>
              <a:t> (≈ 0.026eV) which very large is compared to the </a:t>
            </a:r>
          </a:p>
          <a:p>
            <a:pPr marL="27305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energy level separation in allowed band.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Electrons can easily move into higher vacant levels within the </a:t>
            </a:r>
          </a:p>
          <a:p>
            <a:pPr marL="27305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allowed energy band either due to thermal energy or due to small </a:t>
            </a:r>
          </a:p>
          <a:p>
            <a:pPr marL="27305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externally applied electric field.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The following two conditions are to be fulfilled for electrical </a:t>
            </a:r>
          </a:p>
          <a:p>
            <a:pPr marL="27305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conduction to take place in solid.</a:t>
            </a:r>
          </a:p>
        </p:txBody>
      </p:sp>
      <p:sp>
        <p:nvSpPr>
          <p:cNvPr id="231" name="Content Placeholder 2"/>
          <p:cNvSpPr txBox="1">
            <a:spLocks/>
          </p:cNvSpPr>
          <p:nvPr/>
        </p:nvSpPr>
        <p:spPr>
          <a:xfrm>
            <a:off x="0" y="4874526"/>
            <a:ext cx="12192000" cy="9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There should be free electrons available in the solid.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Vacant energy levels should be available above the levels occupied by free electrons.</a:t>
            </a:r>
            <a:endParaRPr lang="en-IN" sz="2400" dirty="0">
              <a:solidFill>
                <a:schemeClr val="tx1"/>
              </a:solidFill>
            </a:endParaRPr>
          </a:p>
        </p:txBody>
      </p:sp>
      <p:grpSp>
        <p:nvGrpSpPr>
          <p:cNvPr id="242" name="Group 241"/>
          <p:cNvGrpSpPr/>
          <p:nvPr/>
        </p:nvGrpSpPr>
        <p:grpSpPr>
          <a:xfrm>
            <a:off x="8420669" y="779440"/>
            <a:ext cx="3767284" cy="3929038"/>
            <a:chOff x="8420669" y="779440"/>
            <a:chExt cx="3767284" cy="3929038"/>
          </a:xfrm>
        </p:grpSpPr>
        <p:grpSp>
          <p:nvGrpSpPr>
            <p:cNvPr id="17" name="Group 16"/>
            <p:cNvGrpSpPr/>
            <p:nvPr/>
          </p:nvGrpSpPr>
          <p:grpSpPr>
            <a:xfrm>
              <a:off x="8420669" y="779440"/>
              <a:ext cx="3648500" cy="3929038"/>
              <a:chOff x="785096" y="1847220"/>
              <a:chExt cx="5889446" cy="4816152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311449" y="2439358"/>
                <a:ext cx="3091962" cy="3556528"/>
                <a:chOff x="3311449" y="2289230"/>
                <a:chExt cx="3091962" cy="3556528"/>
              </a:xfrm>
            </p:grpSpPr>
            <p:grpSp>
              <p:nvGrpSpPr>
                <p:cNvPr id="42" name="Group 41"/>
                <p:cNvGrpSpPr/>
                <p:nvPr/>
              </p:nvGrpSpPr>
              <p:grpSpPr>
                <a:xfrm>
                  <a:off x="5370396" y="3000370"/>
                  <a:ext cx="1033015" cy="2657485"/>
                  <a:chOff x="7196135" y="2686039"/>
                  <a:chExt cx="2160002" cy="2657485"/>
                </a:xfrm>
              </p:grpSpPr>
              <p:cxnSp>
                <p:nvCxnSpPr>
                  <p:cNvPr id="43" name="Straight Connector 42"/>
                  <p:cNvCxnSpPr/>
                  <p:nvPr/>
                </p:nvCxnSpPr>
                <p:spPr>
                  <a:xfrm>
                    <a:off x="7196137" y="5343524"/>
                    <a:ext cx="2160000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/>
                  <p:cNvCxnSpPr/>
                  <p:nvPr/>
                </p:nvCxnSpPr>
                <p:spPr>
                  <a:xfrm>
                    <a:off x="7196137" y="4652726"/>
                    <a:ext cx="2160000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/>
                  <p:cNvCxnSpPr/>
                  <p:nvPr/>
                </p:nvCxnSpPr>
                <p:spPr>
                  <a:xfrm>
                    <a:off x="7196135" y="3801762"/>
                    <a:ext cx="2160000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/>
                  <p:cNvCxnSpPr/>
                  <p:nvPr/>
                </p:nvCxnSpPr>
                <p:spPr>
                  <a:xfrm>
                    <a:off x="7196136" y="2686039"/>
                    <a:ext cx="2160000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Freeform 46"/>
                <p:cNvSpPr/>
                <p:nvPr/>
              </p:nvSpPr>
              <p:spPr>
                <a:xfrm>
                  <a:off x="3311450" y="5341758"/>
                  <a:ext cx="2058946" cy="504000"/>
                </a:xfrm>
                <a:custGeom>
                  <a:avLst/>
                  <a:gdLst>
                    <a:gd name="connsiteX0" fmla="*/ 0 w 2058946"/>
                    <a:gd name="connsiteY0" fmla="*/ 0 h 700088"/>
                    <a:gd name="connsiteX1" fmla="*/ 642938 w 2058946"/>
                    <a:gd name="connsiteY1" fmla="*/ 271463 h 700088"/>
                    <a:gd name="connsiteX2" fmla="*/ 2057400 w 2058946"/>
                    <a:gd name="connsiteY2" fmla="*/ 442913 h 700088"/>
                    <a:gd name="connsiteX3" fmla="*/ 900113 w 2058946"/>
                    <a:gd name="connsiteY3" fmla="*/ 642938 h 700088"/>
                    <a:gd name="connsiteX4" fmla="*/ 14288 w 2058946"/>
                    <a:gd name="connsiteY4" fmla="*/ 700088 h 700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946" h="700088">
                      <a:moveTo>
                        <a:pt x="0" y="0"/>
                      </a:moveTo>
                      <a:cubicBezTo>
                        <a:pt x="150019" y="98822"/>
                        <a:pt x="300038" y="197644"/>
                        <a:pt x="642938" y="271463"/>
                      </a:cubicBezTo>
                      <a:cubicBezTo>
                        <a:pt x="985838" y="345282"/>
                        <a:pt x="2014538" y="381001"/>
                        <a:pt x="2057400" y="442913"/>
                      </a:cubicBezTo>
                      <a:cubicBezTo>
                        <a:pt x="2100263" y="504826"/>
                        <a:pt x="1240632" y="600076"/>
                        <a:pt x="900113" y="642938"/>
                      </a:cubicBezTo>
                      <a:cubicBezTo>
                        <a:pt x="559594" y="685800"/>
                        <a:pt x="286941" y="692944"/>
                        <a:pt x="14288" y="700088"/>
                      </a:cubicBezTo>
                    </a:path>
                  </a:pathLst>
                </a:custGeom>
                <a:noFill/>
                <a:ln w="38100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8" name="Freeform 47"/>
                <p:cNvSpPr/>
                <p:nvPr/>
              </p:nvSpPr>
              <p:spPr>
                <a:xfrm>
                  <a:off x="3311450" y="4553795"/>
                  <a:ext cx="2058946" cy="648000"/>
                </a:xfrm>
                <a:custGeom>
                  <a:avLst/>
                  <a:gdLst>
                    <a:gd name="connsiteX0" fmla="*/ 0 w 2058946"/>
                    <a:gd name="connsiteY0" fmla="*/ 0 h 700088"/>
                    <a:gd name="connsiteX1" fmla="*/ 642938 w 2058946"/>
                    <a:gd name="connsiteY1" fmla="*/ 271463 h 700088"/>
                    <a:gd name="connsiteX2" fmla="*/ 2057400 w 2058946"/>
                    <a:gd name="connsiteY2" fmla="*/ 442913 h 700088"/>
                    <a:gd name="connsiteX3" fmla="*/ 900113 w 2058946"/>
                    <a:gd name="connsiteY3" fmla="*/ 642938 h 700088"/>
                    <a:gd name="connsiteX4" fmla="*/ 14288 w 2058946"/>
                    <a:gd name="connsiteY4" fmla="*/ 700088 h 700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946" h="700088">
                      <a:moveTo>
                        <a:pt x="0" y="0"/>
                      </a:moveTo>
                      <a:cubicBezTo>
                        <a:pt x="150019" y="98822"/>
                        <a:pt x="300038" y="197644"/>
                        <a:pt x="642938" y="271463"/>
                      </a:cubicBezTo>
                      <a:cubicBezTo>
                        <a:pt x="985838" y="345282"/>
                        <a:pt x="2014538" y="381001"/>
                        <a:pt x="2057400" y="442913"/>
                      </a:cubicBezTo>
                      <a:cubicBezTo>
                        <a:pt x="2100263" y="504826"/>
                        <a:pt x="1240632" y="600076"/>
                        <a:pt x="900113" y="642938"/>
                      </a:cubicBezTo>
                      <a:cubicBezTo>
                        <a:pt x="559594" y="685800"/>
                        <a:pt x="286941" y="692944"/>
                        <a:pt x="14288" y="700088"/>
                      </a:cubicBezTo>
                    </a:path>
                  </a:pathLst>
                </a:custGeom>
                <a:noFill/>
                <a:ln w="381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9" name="Freeform 48"/>
                <p:cNvSpPr/>
                <p:nvPr/>
              </p:nvSpPr>
              <p:spPr>
                <a:xfrm>
                  <a:off x="3311450" y="3490792"/>
                  <a:ext cx="2058858" cy="913710"/>
                </a:xfrm>
                <a:custGeom>
                  <a:avLst/>
                  <a:gdLst>
                    <a:gd name="connsiteX0" fmla="*/ 0 w 2058946"/>
                    <a:gd name="connsiteY0" fmla="*/ 0 h 700088"/>
                    <a:gd name="connsiteX1" fmla="*/ 642938 w 2058946"/>
                    <a:gd name="connsiteY1" fmla="*/ 271463 h 700088"/>
                    <a:gd name="connsiteX2" fmla="*/ 2057400 w 2058946"/>
                    <a:gd name="connsiteY2" fmla="*/ 442913 h 700088"/>
                    <a:gd name="connsiteX3" fmla="*/ 900113 w 2058946"/>
                    <a:gd name="connsiteY3" fmla="*/ 642938 h 700088"/>
                    <a:gd name="connsiteX4" fmla="*/ 14288 w 2058946"/>
                    <a:gd name="connsiteY4" fmla="*/ 700088 h 700088"/>
                    <a:gd name="connsiteX0" fmla="*/ 0 w 2058946"/>
                    <a:gd name="connsiteY0" fmla="*/ 0 h 653534"/>
                    <a:gd name="connsiteX1" fmla="*/ 642938 w 2058946"/>
                    <a:gd name="connsiteY1" fmla="*/ 271463 h 653534"/>
                    <a:gd name="connsiteX2" fmla="*/ 2057400 w 2058946"/>
                    <a:gd name="connsiteY2" fmla="*/ 442913 h 653534"/>
                    <a:gd name="connsiteX3" fmla="*/ 900113 w 2058946"/>
                    <a:gd name="connsiteY3" fmla="*/ 642938 h 653534"/>
                    <a:gd name="connsiteX4" fmla="*/ 14288 w 2058946"/>
                    <a:gd name="connsiteY4" fmla="*/ 632055 h 653534"/>
                    <a:gd name="connsiteX0" fmla="*/ 0 w 2058858"/>
                    <a:gd name="connsiteY0" fmla="*/ 0 h 645833"/>
                    <a:gd name="connsiteX1" fmla="*/ 642938 w 2058858"/>
                    <a:gd name="connsiteY1" fmla="*/ 271463 h 645833"/>
                    <a:gd name="connsiteX2" fmla="*/ 2057400 w 2058858"/>
                    <a:gd name="connsiteY2" fmla="*/ 442913 h 645833"/>
                    <a:gd name="connsiteX3" fmla="*/ 900113 w 2058858"/>
                    <a:gd name="connsiteY3" fmla="*/ 642938 h 645833"/>
                    <a:gd name="connsiteX4" fmla="*/ 14288 w 2058858"/>
                    <a:gd name="connsiteY4" fmla="*/ 632055 h 645833"/>
                    <a:gd name="connsiteX0" fmla="*/ 0 w 2058858"/>
                    <a:gd name="connsiteY0" fmla="*/ 0 h 650674"/>
                    <a:gd name="connsiteX1" fmla="*/ 642938 w 2058858"/>
                    <a:gd name="connsiteY1" fmla="*/ 271463 h 650674"/>
                    <a:gd name="connsiteX2" fmla="*/ 2057400 w 2058858"/>
                    <a:gd name="connsiteY2" fmla="*/ 442913 h 650674"/>
                    <a:gd name="connsiteX3" fmla="*/ 900113 w 2058858"/>
                    <a:gd name="connsiteY3" fmla="*/ 642938 h 650674"/>
                    <a:gd name="connsiteX4" fmla="*/ 14288 w 2058858"/>
                    <a:gd name="connsiteY4" fmla="*/ 632055 h 650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8858" h="650674">
                      <a:moveTo>
                        <a:pt x="0" y="0"/>
                      </a:moveTo>
                      <a:cubicBezTo>
                        <a:pt x="150019" y="98822"/>
                        <a:pt x="300038" y="197644"/>
                        <a:pt x="642938" y="271463"/>
                      </a:cubicBezTo>
                      <a:cubicBezTo>
                        <a:pt x="985838" y="345282"/>
                        <a:pt x="2014538" y="381001"/>
                        <a:pt x="2057400" y="442913"/>
                      </a:cubicBezTo>
                      <a:cubicBezTo>
                        <a:pt x="2100263" y="504826"/>
                        <a:pt x="1186041" y="630852"/>
                        <a:pt x="900113" y="642938"/>
                      </a:cubicBezTo>
                      <a:cubicBezTo>
                        <a:pt x="614185" y="655024"/>
                        <a:pt x="382475" y="654067"/>
                        <a:pt x="14288" y="632055"/>
                      </a:cubicBezTo>
                    </a:path>
                  </a:pathLst>
                </a:custGeom>
                <a:noFill/>
                <a:ln w="38100">
                  <a:solidFill>
                    <a:schemeClr val="tx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2" name="Freeform 51"/>
                <p:cNvSpPr/>
                <p:nvPr/>
              </p:nvSpPr>
              <p:spPr>
                <a:xfrm>
                  <a:off x="3311449" y="2289230"/>
                  <a:ext cx="2053353" cy="1151969"/>
                </a:xfrm>
                <a:custGeom>
                  <a:avLst/>
                  <a:gdLst>
                    <a:gd name="connsiteX0" fmla="*/ 0 w 2058946"/>
                    <a:gd name="connsiteY0" fmla="*/ 0 h 700088"/>
                    <a:gd name="connsiteX1" fmla="*/ 642938 w 2058946"/>
                    <a:gd name="connsiteY1" fmla="*/ 271463 h 700088"/>
                    <a:gd name="connsiteX2" fmla="*/ 2057400 w 2058946"/>
                    <a:gd name="connsiteY2" fmla="*/ 442913 h 700088"/>
                    <a:gd name="connsiteX3" fmla="*/ 900113 w 2058946"/>
                    <a:gd name="connsiteY3" fmla="*/ 642938 h 700088"/>
                    <a:gd name="connsiteX4" fmla="*/ 14288 w 2058946"/>
                    <a:gd name="connsiteY4" fmla="*/ 700088 h 700088"/>
                    <a:gd name="connsiteX0" fmla="*/ 0 w 2058777"/>
                    <a:gd name="connsiteY0" fmla="*/ 0 h 700088"/>
                    <a:gd name="connsiteX1" fmla="*/ 658011 w 2058777"/>
                    <a:gd name="connsiteY1" fmla="*/ 251108 h 700088"/>
                    <a:gd name="connsiteX2" fmla="*/ 2057400 w 2058777"/>
                    <a:gd name="connsiteY2" fmla="*/ 442913 h 700088"/>
                    <a:gd name="connsiteX3" fmla="*/ 900113 w 2058777"/>
                    <a:gd name="connsiteY3" fmla="*/ 642938 h 700088"/>
                    <a:gd name="connsiteX4" fmla="*/ 14288 w 2058777"/>
                    <a:gd name="connsiteY4" fmla="*/ 700088 h 700088"/>
                    <a:gd name="connsiteX0" fmla="*/ 0 w 2058777"/>
                    <a:gd name="connsiteY0" fmla="*/ 0 h 700088"/>
                    <a:gd name="connsiteX1" fmla="*/ 658011 w 2058777"/>
                    <a:gd name="connsiteY1" fmla="*/ 234824 h 700088"/>
                    <a:gd name="connsiteX2" fmla="*/ 2057400 w 2058777"/>
                    <a:gd name="connsiteY2" fmla="*/ 442913 h 700088"/>
                    <a:gd name="connsiteX3" fmla="*/ 900113 w 2058777"/>
                    <a:gd name="connsiteY3" fmla="*/ 642938 h 700088"/>
                    <a:gd name="connsiteX4" fmla="*/ 14288 w 2058777"/>
                    <a:gd name="connsiteY4" fmla="*/ 700088 h 700088"/>
                    <a:gd name="connsiteX0" fmla="*/ 0 w 2058972"/>
                    <a:gd name="connsiteY0" fmla="*/ 0 h 701193"/>
                    <a:gd name="connsiteX1" fmla="*/ 658011 w 2058972"/>
                    <a:gd name="connsiteY1" fmla="*/ 234824 h 701193"/>
                    <a:gd name="connsiteX2" fmla="*/ 2057400 w 2058972"/>
                    <a:gd name="connsiteY2" fmla="*/ 442913 h 701193"/>
                    <a:gd name="connsiteX3" fmla="*/ 915186 w 2058972"/>
                    <a:gd name="connsiteY3" fmla="*/ 675506 h 701193"/>
                    <a:gd name="connsiteX4" fmla="*/ 14288 w 2058972"/>
                    <a:gd name="connsiteY4" fmla="*/ 700088 h 701193"/>
                    <a:gd name="connsiteX0" fmla="*/ 0 w 2058981"/>
                    <a:gd name="connsiteY0" fmla="*/ 0 h 700088"/>
                    <a:gd name="connsiteX1" fmla="*/ 658011 w 2058981"/>
                    <a:gd name="connsiteY1" fmla="*/ 234824 h 700088"/>
                    <a:gd name="connsiteX2" fmla="*/ 2057400 w 2058981"/>
                    <a:gd name="connsiteY2" fmla="*/ 442913 h 700088"/>
                    <a:gd name="connsiteX3" fmla="*/ 915186 w 2058981"/>
                    <a:gd name="connsiteY3" fmla="*/ 675506 h 700088"/>
                    <a:gd name="connsiteX4" fmla="*/ 14288 w 2058981"/>
                    <a:gd name="connsiteY4" fmla="*/ 700088 h 700088"/>
                    <a:gd name="connsiteX0" fmla="*/ 0 w 2058975"/>
                    <a:gd name="connsiteY0" fmla="*/ 0 h 678403"/>
                    <a:gd name="connsiteX1" fmla="*/ 658011 w 2058975"/>
                    <a:gd name="connsiteY1" fmla="*/ 234824 h 678403"/>
                    <a:gd name="connsiteX2" fmla="*/ 2057400 w 2058975"/>
                    <a:gd name="connsiteY2" fmla="*/ 442913 h 678403"/>
                    <a:gd name="connsiteX3" fmla="*/ 915186 w 2058975"/>
                    <a:gd name="connsiteY3" fmla="*/ 675506 h 678403"/>
                    <a:gd name="connsiteX4" fmla="*/ 4239 w 2058975"/>
                    <a:gd name="connsiteY4" fmla="*/ 582028 h 678403"/>
                    <a:gd name="connsiteX0" fmla="*/ 0 w 2058975"/>
                    <a:gd name="connsiteY0" fmla="*/ 0 h 680245"/>
                    <a:gd name="connsiteX1" fmla="*/ 658011 w 2058975"/>
                    <a:gd name="connsiteY1" fmla="*/ 234824 h 680245"/>
                    <a:gd name="connsiteX2" fmla="*/ 2057400 w 2058975"/>
                    <a:gd name="connsiteY2" fmla="*/ 442913 h 680245"/>
                    <a:gd name="connsiteX3" fmla="*/ 915186 w 2058975"/>
                    <a:gd name="connsiteY3" fmla="*/ 675506 h 680245"/>
                    <a:gd name="connsiteX4" fmla="*/ 4239 w 2058975"/>
                    <a:gd name="connsiteY4" fmla="*/ 582028 h 680245"/>
                    <a:gd name="connsiteX0" fmla="*/ 0 w 2058975"/>
                    <a:gd name="connsiteY0" fmla="*/ 0 h 676927"/>
                    <a:gd name="connsiteX1" fmla="*/ 658011 w 2058975"/>
                    <a:gd name="connsiteY1" fmla="*/ 234824 h 676927"/>
                    <a:gd name="connsiteX2" fmla="*/ 2057400 w 2058975"/>
                    <a:gd name="connsiteY2" fmla="*/ 442913 h 676927"/>
                    <a:gd name="connsiteX3" fmla="*/ 915186 w 2058975"/>
                    <a:gd name="connsiteY3" fmla="*/ 675506 h 676927"/>
                    <a:gd name="connsiteX4" fmla="*/ 4239 w 2058975"/>
                    <a:gd name="connsiteY4" fmla="*/ 582028 h 676927"/>
                    <a:gd name="connsiteX0" fmla="*/ 0 w 2058975"/>
                    <a:gd name="connsiteY0" fmla="*/ 0 h 677491"/>
                    <a:gd name="connsiteX1" fmla="*/ 658011 w 2058975"/>
                    <a:gd name="connsiteY1" fmla="*/ 234824 h 677491"/>
                    <a:gd name="connsiteX2" fmla="*/ 2057400 w 2058975"/>
                    <a:gd name="connsiteY2" fmla="*/ 442913 h 677491"/>
                    <a:gd name="connsiteX3" fmla="*/ 915186 w 2058975"/>
                    <a:gd name="connsiteY3" fmla="*/ 675506 h 677491"/>
                    <a:gd name="connsiteX4" fmla="*/ 4239 w 2058975"/>
                    <a:gd name="connsiteY4" fmla="*/ 545388 h 677491"/>
                    <a:gd name="connsiteX0" fmla="*/ 0 w 2058975"/>
                    <a:gd name="connsiteY0" fmla="*/ 0 h 677815"/>
                    <a:gd name="connsiteX1" fmla="*/ 658011 w 2058975"/>
                    <a:gd name="connsiteY1" fmla="*/ 234824 h 677815"/>
                    <a:gd name="connsiteX2" fmla="*/ 2057400 w 2058975"/>
                    <a:gd name="connsiteY2" fmla="*/ 442913 h 677815"/>
                    <a:gd name="connsiteX3" fmla="*/ 915186 w 2058975"/>
                    <a:gd name="connsiteY3" fmla="*/ 675506 h 677815"/>
                    <a:gd name="connsiteX4" fmla="*/ 4239 w 2058975"/>
                    <a:gd name="connsiteY4" fmla="*/ 545388 h 677815"/>
                    <a:gd name="connsiteX0" fmla="*/ 0 w 2058975"/>
                    <a:gd name="connsiteY0" fmla="*/ 0 h 676252"/>
                    <a:gd name="connsiteX1" fmla="*/ 658011 w 2058975"/>
                    <a:gd name="connsiteY1" fmla="*/ 234824 h 676252"/>
                    <a:gd name="connsiteX2" fmla="*/ 2057400 w 2058975"/>
                    <a:gd name="connsiteY2" fmla="*/ 442913 h 676252"/>
                    <a:gd name="connsiteX3" fmla="*/ 915186 w 2058975"/>
                    <a:gd name="connsiteY3" fmla="*/ 675506 h 676252"/>
                    <a:gd name="connsiteX4" fmla="*/ 4239 w 2058975"/>
                    <a:gd name="connsiteY4" fmla="*/ 545388 h 676252"/>
                    <a:gd name="connsiteX0" fmla="*/ 23057 w 2054736"/>
                    <a:gd name="connsiteY0" fmla="*/ 0 h 599388"/>
                    <a:gd name="connsiteX1" fmla="*/ 653772 w 2054736"/>
                    <a:gd name="connsiteY1" fmla="*/ 157960 h 599388"/>
                    <a:gd name="connsiteX2" fmla="*/ 2053161 w 2054736"/>
                    <a:gd name="connsiteY2" fmla="*/ 366049 h 599388"/>
                    <a:gd name="connsiteX3" fmla="*/ 910947 w 2054736"/>
                    <a:gd name="connsiteY3" fmla="*/ 598642 h 599388"/>
                    <a:gd name="connsiteX4" fmla="*/ 0 w 2054736"/>
                    <a:gd name="connsiteY4" fmla="*/ 468524 h 599388"/>
                    <a:gd name="connsiteX0" fmla="*/ 23057 w 2054736"/>
                    <a:gd name="connsiteY0" fmla="*/ 0 h 599388"/>
                    <a:gd name="connsiteX1" fmla="*/ 653772 w 2054736"/>
                    <a:gd name="connsiteY1" fmla="*/ 157960 h 599388"/>
                    <a:gd name="connsiteX2" fmla="*/ 2053161 w 2054736"/>
                    <a:gd name="connsiteY2" fmla="*/ 366049 h 599388"/>
                    <a:gd name="connsiteX3" fmla="*/ 910947 w 2054736"/>
                    <a:gd name="connsiteY3" fmla="*/ 598642 h 599388"/>
                    <a:gd name="connsiteX4" fmla="*/ 0 w 2054736"/>
                    <a:gd name="connsiteY4" fmla="*/ 468524 h 599388"/>
                    <a:gd name="connsiteX0" fmla="*/ 23057 w 2054736"/>
                    <a:gd name="connsiteY0" fmla="*/ 0 h 599388"/>
                    <a:gd name="connsiteX1" fmla="*/ 653772 w 2054736"/>
                    <a:gd name="connsiteY1" fmla="*/ 157960 h 599388"/>
                    <a:gd name="connsiteX2" fmla="*/ 2053161 w 2054736"/>
                    <a:gd name="connsiteY2" fmla="*/ 366049 h 599388"/>
                    <a:gd name="connsiteX3" fmla="*/ 910947 w 2054736"/>
                    <a:gd name="connsiteY3" fmla="*/ 598642 h 599388"/>
                    <a:gd name="connsiteX4" fmla="*/ 0 w 2054736"/>
                    <a:gd name="connsiteY4" fmla="*/ 468524 h 599388"/>
                    <a:gd name="connsiteX0" fmla="*/ 0 w 2076129"/>
                    <a:gd name="connsiteY0" fmla="*/ 0 h 596137"/>
                    <a:gd name="connsiteX1" fmla="*/ 675165 w 2076129"/>
                    <a:gd name="connsiteY1" fmla="*/ 154709 h 596137"/>
                    <a:gd name="connsiteX2" fmla="*/ 2074554 w 2076129"/>
                    <a:gd name="connsiteY2" fmla="*/ 362798 h 596137"/>
                    <a:gd name="connsiteX3" fmla="*/ 932340 w 2076129"/>
                    <a:gd name="connsiteY3" fmla="*/ 595391 h 596137"/>
                    <a:gd name="connsiteX4" fmla="*/ 21393 w 2076129"/>
                    <a:gd name="connsiteY4" fmla="*/ 465273 h 596137"/>
                    <a:gd name="connsiteX0" fmla="*/ 0 w 2076129"/>
                    <a:gd name="connsiteY0" fmla="*/ 0 h 596137"/>
                    <a:gd name="connsiteX1" fmla="*/ 675165 w 2076129"/>
                    <a:gd name="connsiteY1" fmla="*/ 154709 h 596137"/>
                    <a:gd name="connsiteX2" fmla="*/ 2074554 w 2076129"/>
                    <a:gd name="connsiteY2" fmla="*/ 362798 h 596137"/>
                    <a:gd name="connsiteX3" fmla="*/ 932340 w 2076129"/>
                    <a:gd name="connsiteY3" fmla="*/ 595391 h 596137"/>
                    <a:gd name="connsiteX4" fmla="*/ 21393 w 2076129"/>
                    <a:gd name="connsiteY4" fmla="*/ 465273 h 596137"/>
                    <a:gd name="connsiteX0" fmla="*/ 0 w 2076129"/>
                    <a:gd name="connsiteY0" fmla="*/ 0 h 596137"/>
                    <a:gd name="connsiteX1" fmla="*/ 675165 w 2076129"/>
                    <a:gd name="connsiteY1" fmla="*/ 154709 h 596137"/>
                    <a:gd name="connsiteX2" fmla="*/ 2074554 w 2076129"/>
                    <a:gd name="connsiteY2" fmla="*/ 362798 h 596137"/>
                    <a:gd name="connsiteX3" fmla="*/ 932340 w 2076129"/>
                    <a:gd name="connsiteY3" fmla="*/ 595391 h 596137"/>
                    <a:gd name="connsiteX4" fmla="*/ 21393 w 2076129"/>
                    <a:gd name="connsiteY4" fmla="*/ 465273 h 596137"/>
                    <a:gd name="connsiteX0" fmla="*/ 0 w 2076129"/>
                    <a:gd name="connsiteY0" fmla="*/ 0 h 596137"/>
                    <a:gd name="connsiteX1" fmla="*/ 675165 w 2076129"/>
                    <a:gd name="connsiteY1" fmla="*/ 154709 h 596137"/>
                    <a:gd name="connsiteX2" fmla="*/ 2074554 w 2076129"/>
                    <a:gd name="connsiteY2" fmla="*/ 362798 h 596137"/>
                    <a:gd name="connsiteX3" fmla="*/ 932340 w 2076129"/>
                    <a:gd name="connsiteY3" fmla="*/ 595391 h 596137"/>
                    <a:gd name="connsiteX4" fmla="*/ 21393 w 2076129"/>
                    <a:gd name="connsiteY4" fmla="*/ 465273 h 596137"/>
                    <a:gd name="connsiteX0" fmla="*/ 0 w 2076129"/>
                    <a:gd name="connsiteY0" fmla="*/ 0 h 596137"/>
                    <a:gd name="connsiteX1" fmla="*/ 675165 w 2076129"/>
                    <a:gd name="connsiteY1" fmla="*/ 154709 h 596137"/>
                    <a:gd name="connsiteX2" fmla="*/ 2074554 w 2076129"/>
                    <a:gd name="connsiteY2" fmla="*/ 362798 h 596137"/>
                    <a:gd name="connsiteX3" fmla="*/ 932340 w 2076129"/>
                    <a:gd name="connsiteY3" fmla="*/ 595391 h 596137"/>
                    <a:gd name="connsiteX4" fmla="*/ 21393 w 2076129"/>
                    <a:gd name="connsiteY4" fmla="*/ 465273 h 596137"/>
                    <a:gd name="connsiteX0" fmla="*/ 0 w 2076129"/>
                    <a:gd name="connsiteY0" fmla="*/ 0 h 596137"/>
                    <a:gd name="connsiteX1" fmla="*/ 675165 w 2076129"/>
                    <a:gd name="connsiteY1" fmla="*/ 154709 h 596137"/>
                    <a:gd name="connsiteX2" fmla="*/ 2074554 w 2076129"/>
                    <a:gd name="connsiteY2" fmla="*/ 362798 h 596137"/>
                    <a:gd name="connsiteX3" fmla="*/ 932340 w 2076129"/>
                    <a:gd name="connsiteY3" fmla="*/ 595391 h 596137"/>
                    <a:gd name="connsiteX4" fmla="*/ 21393 w 2076129"/>
                    <a:gd name="connsiteY4" fmla="*/ 465273 h 596137"/>
                    <a:gd name="connsiteX0" fmla="*/ 0 w 2076129"/>
                    <a:gd name="connsiteY0" fmla="*/ 0 h 596137"/>
                    <a:gd name="connsiteX1" fmla="*/ 675165 w 2076129"/>
                    <a:gd name="connsiteY1" fmla="*/ 154709 h 596137"/>
                    <a:gd name="connsiteX2" fmla="*/ 2074554 w 2076129"/>
                    <a:gd name="connsiteY2" fmla="*/ 362798 h 596137"/>
                    <a:gd name="connsiteX3" fmla="*/ 932340 w 2076129"/>
                    <a:gd name="connsiteY3" fmla="*/ 595391 h 596137"/>
                    <a:gd name="connsiteX4" fmla="*/ 21393 w 2076129"/>
                    <a:gd name="connsiteY4" fmla="*/ 465273 h 596137"/>
                    <a:gd name="connsiteX0" fmla="*/ 0 w 2076129"/>
                    <a:gd name="connsiteY0" fmla="*/ 0 h 596137"/>
                    <a:gd name="connsiteX1" fmla="*/ 675165 w 2076129"/>
                    <a:gd name="connsiteY1" fmla="*/ 154709 h 596137"/>
                    <a:gd name="connsiteX2" fmla="*/ 2074554 w 2076129"/>
                    <a:gd name="connsiteY2" fmla="*/ 362798 h 596137"/>
                    <a:gd name="connsiteX3" fmla="*/ 932340 w 2076129"/>
                    <a:gd name="connsiteY3" fmla="*/ 595391 h 596137"/>
                    <a:gd name="connsiteX4" fmla="*/ 21393 w 2076129"/>
                    <a:gd name="connsiteY4" fmla="*/ 465273 h 596137"/>
                    <a:gd name="connsiteX0" fmla="*/ 0 w 2082262"/>
                    <a:gd name="connsiteY0" fmla="*/ 0 h 596137"/>
                    <a:gd name="connsiteX1" fmla="*/ 675165 w 2082262"/>
                    <a:gd name="connsiteY1" fmla="*/ 154709 h 596137"/>
                    <a:gd name="connsiteX2" fmla="*/ 2074554 w 2082262"/>
                    <a:gd name="connsiteY2" fmla="*/ 362798 h 596137"/>
                    <a:gd name="connsiteX3" fmla="*/ 932340 w 2082262"/>
                    <a:gd name="connsiteY3" fmla="*/ 595391 h 596137"/>
                    <a:gd name="connsiteX4" fmla="*/ 21393 w 2082262"/>
                    <a:gd name="connsiteY4" fmla="*/ 465273 h 596137"/>
                    <a:gd name="connsiteX0" fmla="*/ 0 w 2076056"/>
                    <a:gd name="connsiteY0" fmla="*/ 0 h 596137"/>
                    <a:gd name="connsiteX1" fmla="*/ 681515 w 2076056"/>
                    <a:gd name="connsiteY1" fmla="*/ 144955 h 596137"/>
                    <a:gd name="connsiteX2" fmla="*/ 2074554 w 2076056"/>
                    <a:gd name="connsiteY2" fmla="*/ 362798 h 596137"/>
                    <a:gd name="connsiteX3" fmla="*/ 932340 w 2076056"/>
                    <a:gd name="connsiteY3" fmla="*/ 595391 h 596137"/>
                    <a:gd name="connsiteX4" fmla="*/ 21393 w 2076056"/>
                    <a:gd name="connsiteY4" fmla="*/ 465273 h 596137"/>
                    <a:gd name="connsiteX0" fmla="*/ 0 w 2075913"/>
                    <a:gd name="connsiteY0" fmla="*/ 0 h 596137"/>
                    <a:gd name="connsiteX1" fmla="*/ 694215 w 2075913"/>
                    <a:gd name="connsiteY1" fmla="*/ 138453 h 596137"/>
                    <a:gd name="connsiteX2" fmla="*/ 2074554 w 2075913"/>
                    <a:gd name="connsiteY2" fmla="*/ 362798 h 596137"/>
                    <a:gd name="connsiteX3" fmla="*/ 932340 w 2075913"/>
                    <a:gd name="connsiteY3" fmla="*/ 595391 h 596137"/>
                    <a:gd name="connsiteX4" fmla="*/ 21393 w 2075913"/>
                    <a:gd name="connsiteY4" fmla="*/ 465273 h 596137"/>
                    <a:gd name="connsiteX0" fmla="*/ 0 w 2075913"/>
                    <a:gd name="connsiteY0" fmla="*/ 0 h 596137"/>
                    <a:gd name="connsiteX1" fmla="*/ 694215 w 2075913"/>
                    <a:gd name="connsiteY1" fmla="*/ 138453 h 596137"/>
                    <a:gd name="connsiteX2" fmla="*/ 2074554 w 2075913"/>
                    <a:gd name="connsiteY2" fmla="*/ 362798 h 596137"/>
                    <a:gd name="connsiteX3" fmla="*/ 932340 w 2075913"/>
                    <a:gd name="connsiteY3" fmla="*/ 595391 h 596137"/>
                    <a:gd name="connsiteX4" fmla="*/ 21393 w 2075913"/>
                    <a:gd name="connsiteY4" fmla="*/ 465273 h 596137"/>
                    <a:gd name="connsiteX0" fmla="*/ 0 w 2075913"/>
                    <a:gd name="connsiteY0" fmla="*/ 0 h 596137"/>
                    <a:gd name="connsiteX1" fmla="*/ 694215 w 2075913"/>
                    <a:gd name="connsiteY1" fmla="*/ 138453 h 596137"/>
                    <a:gd name="connsiteX2" fmla="*/ 2074554 w 2075913"/>
                    <a:gd name="connsiteY2" fmla="*/ 362798 h 596137"/>
                    <a:gd name="connsiteX3" fmla="*/ 932340 w 2075913"/>
                    <a:gd name="connsiteY3" fmla="*/ 595391 h 596137"/>
                    <a:gd name="connsiteX4" fmla="*/ 21393 w 2075913"/>
                    <a:gd name="connsiteY4" fmla="*/ 465273 h 596137"/>
                    <a:gd name="connsiteX0" fmla="*/ 0 w 2075933"/>
                    <a:gd name="connsiteY0" fmla="*/ 0 h 595394"/>
                    <a:gd name="connsiteX1" fmla="*/ 694215 w 2075933"/>
                    <a:gd name="connsiteY1" fmla="*/ 138453 h 595394"/>
                    <a:gd name="connsiteX2" fmla="*/ 2074554 w 2075933"/>
                    <a:gd name="connsiteY2" fmla="*/ 362798 h 595394"/>
                    <a:gd name="connsiteX3" fmla="*/ 932340 w 2075933"/>
                    <a:gd name="connsiteY3" fmla="*/ 595391 h 595394"/>
                    <a:gd name="connsiteX4" fmla="*/ 21393 w 2075933"/>
                    <a:gd name="connsiteY4" fmla="*/ 465273 h 595394"/>
                    <a:gd name="connsiteX0" fmla="*/ 10357 w 2054540"/>
                    <a:gd name="connsiteY0" fmla="*/ 0 h 588892"/>
                    <a:gd name="connsiteX1" fmla="*/ 672822 w 2054540"/>
                    <a:gd name="connsiteY1" fmla="*/ 131951 h 588892"/>
                    <a:gd name="connsiteX2" fmla="*/ 2053161 w 2054540"/>
                    <a:gd name="connsiteY2" fmla="*/ 356296 h 588892"/>
                    <a:gd name="connsiteX3" fmla="*/ 910947 w 2054540"/>
                    <a:gd name="connsiteY3" fmla="*/ 588889 h 588892"/>
                    <a:gd name="connsiteX4" fmla="*/ 0 w 2054540"/>
                    <a:gd name="connsiteY4" fmla="*/ 458771 h 588892"/>
                    <a:gd name="connsiteX0" fmla="*/ 10357 w 2053331"/>
                    <a:gd name="connsiteY0" fmla="*/ 0 h 588892"/>
                    <a:gd name="connsiteX1" fmla="*/ 672822 w 2053331"/>
                    <a:gd name="connsiteY1" fmla="*/ 131951 h 588892"/>
                    <a:gd name="connsiteX2" fmla="*/ 2053161 w 2053331"/>
                    <a:gd name="connsiteY2" fmla="*/ 356296 h 588892"/>
                    <a:gd name="connsiteX3" fmla="*/ 910947 w 2053331"/>
                    <a:gd name="connsiteY3" fmla="*/ 588889 h 588892"/>
                    <a:gd name="connsiteX4" fmla="*/ 0 w 2053331"/>
                    <a:gd name="connsiteY4" fmla="*/ 458771 h 588892"/>
                    <a:gd name="connsiteX0" fmla="*/ 10357 w 2053358"/>
                    <a:gd name="connsiteY0" fmla="*/ 0 h 589514"/>
                    <a:gd name="connsiteX1" fmla="*/ 672822 w 2053358"/>
                    <a:gd name="connsiteY1" fmla="*/ 131951 h 589514"/>
                    <a:gd name="connsiteX2" fmla="*/ 2053161 w 2053358"/>
                    <a:gd name="connsiteY2" fmla="*/ 356296 h 589514"/>
                    <a:gd name="connsiteX3" fmla="*/ 910947 w 2053358"/>
                    <a:gd name="connsiteY3" fmla="*/ 588889 h 589514"/>
                    <a:gd name="connsiteX4" fmla="*/ 0 w 2053358"/>
                    <a:gd name="connsiteY4" fmla="*/ 458771 h 589514"/>
                    <a:gd name="connsiteX0" fmla="*/ 10357 w 2053353"/>
                    <a:gd name="connsiteY0" fmla="*/ 0 h 589811"/>
                    <a:gd name="connsiteX1" fmla="*/ 672822 w 2053353"/>
                    <a:gd name="connsiteY1" fmla="*/ 131951 h 589811"/>
                    <a:gd name="connsiteX2" fmla="*/ 2053161 w 2053353"/>
                    <a:gd name="connsiteY2" fmla="*/ 356296 h 589811"/>
                    <a:gd name="connsiteX3" fmla="*/ 910947 w 2053353"/>
                    <a:gd name="connsiteY3" fmla="*/ 588889 h 589811"/>
                    <a:gd name="connsiteX4" fmla="*/ 0 w 2053353"/>
                    <a:gd name="connsiteY4" fmla="*/ 458771 h 5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353" h="589811">
                      <a:moveTo>
                        <a:pt x="10357" y="0"/>
                      </a:moveTo>
                      <a:cubicBezTo>
                        <a:pt x="324312" y="71077"/>
                        <a:pt x="332355" y="72568"/>
                        <a:pt x="672822" y="131951"/>
                      </a:cubicBezTo>
                      <a:cubicBezTo>
                        <a:pt x="1013289" y="191334"/>
                        <a:pt x="2039600" y="262305"/>
                        <a:pt x="2053161" y="356296"/>
                      </a:cubicBezTo>
                      <a:cubicBezTo>
                        <a:pt x="2066722" y="450287"/>
                        <a:pt x="1361635" y="603083"/>
                        <a:pt x="910947" y="588889"/>
                      </a:cubicBezTo>
                      <a:cubicBezTo>
                        <a:pt x="460259" y="574695"/>
                        <a:pt x="272653" y="524904"/>
                        <a:pt x="0" y="458771"/>
                      </a:cubicBezTo>
                    </a:path>
                  </a:pathLst>
                </a:cu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139" name="Group 138"/>
              <p:cNvGrpSpPr/>
              <p:nvPr/>
            </p:nvGrpSpPr>
            <p:grpSpPr>
              <a:xfrm>
                <a:off x="3347196" y="2563110"/>
                <a:ext cx="1906804" cy="979318"/>
                <a:chOff x="3347196" y="2563110"/>
                <a:chExt cx="1906804" cy="979318"/>
              </a:xfrm>
              <a:solidFill>
                <a:srgbClr val="FF0000"/>
              </a:solidFill>
            </p:grpSpPr>
            <p:sp>
              <p:nvSpPr>
                <p:cNvPr id="54" name="Oval 53"/>
                <p:cNvSpPr/>
                <p:nvPr/>
              </p:nvSpPr>
              <p:spPr>
                <a:xfrm>
                  <a:off x="4245693" y="2878317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3355693" y="3180124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4251863" y="3065408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3553479" y="3270868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4452124" y="2923622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3741692" y="3347187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3931095" y="3404666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4766050" y="3149588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4016479" y="2815393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4580914" y="3205371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4389691" y="3248888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3788139" y="2742256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4589400" y="3381090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4788428" y="3313626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4678314" y="2979158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4914785" y="3033158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4983037" y="3229376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5146000" y="3108868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4" name="Oval 73"/>
                <p:cNvSpPr/>
                <p:nvPr/>
              </p:nvSpPr>
              <p:spPr>
                <a:xfrm>
                  <a:off x="3578273" y="3060625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4016479" y="3023816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3988431" y="3226685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4206644" y="3259371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3590144" y="2857332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3794618" y="2949002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4150742" y="3434428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4374191" y="3431534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2" name="Oval 81"/>
                <p:cNvSpPr/>
                <p:nvPr/>
              </p:nvSpPr>
              <p:spPr>
                <a:xfrm>
                  <a:off x="3782194" y="3187012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4452079" y="3082364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3347402" y="2961160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3351003" y="2563110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3347196" y="2770811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3575916" y="2654307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140" name="Group 139"/>
              <p:cNvGrpSpPr/>
              <p:nvPr/>
            </p:nvGrpSpPr>
            <p:grpSpPr>
              <a:xfrm>
                <a:off x="3303244" y="3755926"/>
                <a:ext cx="1870817" cy="755754"/>
                <a:chOff x="3303244" y="3755926"/>
                <a:chExt cx="1870817" cy="755754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55" name="Oval 54"/>
                <p:cNvSpPr/>
                <p:nvPr/>
              </p:nvSpPr>
              <p:spPr>
                <a:xfrm>
                  <a:off x="4497691" y="4180333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4723278" y="4212221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4900430" y="4272775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3303244" y="3755926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3482144" y="3915873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3684676" y="4021872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4004723" y="4111467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4290596" y="4155839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4578131" y="4332195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3804675" y="4403680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4336167" y="4372137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3498063" y="4390661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4004723" y="4390661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3323147" y="4372137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4157782" y="4282661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3855536" y="4189507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3498063" y="4136077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3662768" y="4260717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3303244" y="3971188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3315705" y="4180552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5066061" y="4236559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141" name="Group 140"/>
              <p:cNvGrpSpPr/>
              <p:nvPr/>
            </p:nvGrpSpPr>
            <p:grpSpPr>
              <a:xfrm>
                <a:off x="3310297" y="4804641"/>
                <a:ext cx="1786792" cy="483060"/>
                <a:chOff x="3310297" y="4804641"/>
                <a:chExt cx="1786792" cy="483060"/>
              </a:xfrm>
              <a:solidFill>
                <a:schemeClr val="accent5">
                  <a:lumMod val="75000"/>
                </a:schemeClr>
              </a:solidFill>
            </p:grpSpPr>
            <p:sp>
              <p:nvSpPr>
                <p:cNvPr id="107" name="Oval 106"/>
                <p:cNvSpPr/>
                <p:nvPr/>
              </p:nvSpPr>
              <p:spPr>
                <a:xfrm>
                  <a:off x="4851296" y="5084363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08" name="Oval 107"/>
                <p:cNvSpPr/>
                <p:nvPr/>
              </p:nvSpPr>
              <p:spPr>
                <a:xfrm>
                  <a:off x="5025089" y="5094411"/>
                  <a:ext cx="72000" cy="7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3909536" y="5012976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11" name="Oval 110"/>
                <p:cNvSpPr/>
                <p:nvPr/>
              </p:nvSpPr>
              <p:spPr>
                <a:xfrm>
                  <a:off x="3512993" y="4904976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12" name="Oval 111"/>
                <p:cNvSpPr/>
                <p:nvPr/>
              </p:nvSpPr>
              <p:spPr>
                <a:xfrm>
                  <a:off x="3327369" y="5179701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13" name="Oval 112"/>
                <p:cNvSpPr/>
                <p:nvPr/>
              </p:nvSpPr>
              <p:spPr>
                <a:xfrm>
                  <a:off x="4136904" y="5036648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14" name="Oval 113"/>
                <p:cNvSpPr/>
                <p:nvPr/>
              </p:nvSpPr>
              <p:spPr>
                <a:xfrm>
                  <a:off x="4437759" y="5061235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15" name="Oval 114"/>
                <p:cNvSpPr/>
                <p:nvPr/>
              </p:nvSpPr>
              <p:spPr>
                <a:xfrm>
                  <a:off x="3310297" y="4804641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16" name="Oval 115"/>
                <p:cNvSpPr/>
                <p:nvPr/>
              </p:nvSpPr>
              <p:spPr>
                <a:xfrm>
                  <a:off x="3709150" y="4973923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17" name="Oval 116"/>
                <p:cNvSpPr/>
                <p:nvPr/>
              </p:nvSpPr>
              <p:spPr>
                <a:xfrm>
                  <a:off x="3315705" y="4992171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3518022" y="5171435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4649681" y="5079486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>
                  <a:off x="4275827" y="5145064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3734139" y="5160987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4001256" y="5171435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3564297" y="5056205"/>
                  <a:ext cx="72000" cy="7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grpSp>
            <p:nvGrpSpPr>
              <p:cNvPr id="142" name="Group 141"/>
              <p:cNvGrpSpPr/>
              <p:nvPr/>
            </p:nvGrpSpPr>
            <p:grpSpPr>
              <a:xfrm>
                <a:off x="3355693" y="5600722"/>
                <a:ext cx="1758441" cy="345492"/>
                <a:chOff x="3355693" y="5600722"/>
                <a:chExt cx="1758441" cy="345492"/>
              </a:xfrm>
              <a:solidFill>
                <a:schemeClr val="accent6">
                  <a:lumMod val="75000"/>
                </a:schemeClr>
              </a:solidFill>
            </p:grpSpPr>
            <p:sp>
              <p:nvSpPr>
                <p:cNvPr id="120" name="Oval 119"/>
                <p:cNvSpPr/>
                <p:nvPr/>
              </p:nvSpPr>
              <p:spPr>
                <a:xfrm>
                  <a:off x="3355693" y="5824480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3721516" y="5838214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4142671" y="5753238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3988431" y="5822291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3842041" y="5714234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>
                  <a:off x="3377147" y="5600722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>
                  <a:off x="3608889" y="5680542"/>
                  <a:ext cx="108000" cy="108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31" name="Oval 130"/>
                <p:cNvSpPr/>
                <p:nvPr/>
              </p:nvSpPr>
              <p:spPr>
                <a:xfrm>
                  <a:off x="4725564" y="5789624"/>
                  <a:ext cx="72000" cy="7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32" name="Oval 131"/>
                <p:cNvSpPr/>
                <p:nvPr/>
              </p:nvSpPr>
              <p:spPr>
                <a:xfrm>
                  <a:off x="5078134" y="5802214"/>
                  <a:ext cx="36000" cy="36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33" name="Oval 132"/>
                <p:cNvSpPr/>
                <p:nvPr/>
              </p:nvSpPr>
              <p:spPr>
                <a:xfrm>
                  <a:off x="4968785" y="5804234"/>
                  <a:ext cx="36000" cy="36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34" name="Oval 133"/>
                <p:cNvSpPr/>
                <p:nvPr/>
              </p:nvSpPr>
              <p:spPr>
                <a:xfrm>
                  <a:off x="4864002" y="5802214"/>
                  <a:ext cx="36000" cy="36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35" name="Oval 134"/>
                <p:cNvSpPr/>
                <p:nvPr/>
              </p:nvSpPr>
              <p:spPr>
                <a:xfrm>
                  <a:off x="4582156" y="5804291"/>
                  <a:ext cx="72000" cy="7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36" name="Oval 135"/>
                <p:cNvSpPr/>
                <p:nvPr/>
              </p:nvSpPr>
              <p:spPr>
                <a:xfrm>
                  <a:off x="4434079" y="5768234"/>
                  <a:ext cx="72000" cy="7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4317526" y="5826576"/>
                  <a:ext cx="72000" cy="7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38" name="Oval 137"/>
                <p:cNvSpPr/>
                <p:nvPr/>
              </p:nvSpPr>
              <p:spPr>
                <a:xfrm>
                  <a:off x="3529996" y="5834684"/>
                  <a:ext cx="72000" cy="72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  <p:grpSp>
            <p:nvGrpSpPr>
              <p:cNvPr id="155" name="Group 154"/>
              <p:cNvGrpSpPr/>
              <p:nvPr/>
            </p:nvGrpSpPr>
            <p:grpSpPr>
              <a:xfrm>
                <a:off x="3146543" y="2201778"/>
                <a:ext cx="3527999" cy="3977810"/>
                <a:chOff x="2990132" y="2183642"/>
                <a:chExt cx="3528000" cy="4137336"/>
              </a:xfrm>
            </p:grpSpPr>
            <p:cxnSp>
              <p:nvCxnSpPr>
                <p:cNvPr id="153" name="Straight Arrow Connector 152"/>
                <p:cNvCxnSpPr/>
                <p:nvPr/>
              </p:nvCxnSpPr>
              <p:spPr>
                <a:xfrm flipV="1">
                  <a:off x="3002507" y="2183642"/>
                  <a:ext cx="0" cy="413527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Arrow Connector 153"/>
                <p:cNvCxnSpPr/>
                <p:nvPr/>
              </p:nvCxnSpPr>
              <p:spPr>
                <a:xfrm rot="5400000" flipV="1">
                  <a:off x="4754132" y="4556978"/>
                  <a:ext cx="0" cy="35280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0" name="Group 159"/>
              <p:cNvGrpSpPr/>
              <p:nvPr/>
            </p:nvGrpSpPr>
            <p:grpSpPr>
              <a:xfrm>
                <a:off x="785096" y="1847220"/>
                <a:ext cx="4012465" cy="4816152"/>
                <a:chOff x="2990132" y="1633898"/>
                <a:chExt cx="6343694" cy="5015910"/>
              </a:xfrm>
            </p:grpSpPr>
            <p:grpSp>
              <p:nvGrpSpPr>
                <p:cNvPr id="161" name="Group 160"/>
                <p:cNvGrpSpPr/>
                <p:nvPr/>
              </p:nvGrpSpPr>
              <p:grpSpPr>
                <a:xfrm>
                  <a:off x="2990132" y="1633898"/>
                  <a:ext cx="3528000" cy="4504535"/>
                  <a:chOff x="2990132" y="1814378"/>
                  <a:chExt cx="3528000" cy="4504535"/>
                </a:xfrm>
              </p:grpSpPr>
              <p:grpSp>
                <p:nvGrpSpPr>
                  <p:cNvPr id="163" name="Group 162"/>
                  <p:cNvGrpSpPr/>
                  <p:nvPr/>
                </p:nvGrpSpPr>
                <p:grpSpPr>
                  <a:xfrm>
                    <a:off x="2990132" y="2183642"/>
                    <a:ext cx="3528000" cy="4135271"/>
                    <a:chOff x="2990132" y="2183642"/>
                    <a:chExt cx="3528000" cy="4135271"/>
                  </a:xfrm>
                </p:grpSpPr>
                <p:cxnSp>
                  <p:nvCxnSpPr>
                    <p:cNvPr id="165" name="Straight Arrow Connector 164"/>
                    <p:cNvCxnSpPr/>
                    <p:nvPr/>
                  </p:nvCxnSpPr>
                  <p:spPr>
                    <a:xfrm flipV="1">
                      <a:off x="3002507" y="2183642"/>
                      <a:ext cx="0" cy="4135271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6" name="Straight Arrow Connector 165"/>
                    <p:cNvCxnSpPr/>
                    <p:nvPr/>
                  </p:nvCxnSpPr>
                  <p:spPr>
                    <a:xfrm rot="5400000" flipV="1">
                      <a:off x="4754132" y="4542782"/>
                      <a:ext cx="0" cy="3528000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4" name="TextBox 163"/>
                  <p:cNvSpPr txBox="1"/>
                  <p:nvPr/>
                </p:nvSpPr>
                <p:spPr>
                  <a:xfrm>
                    <a:off x="3061369" y="1814378"/>
                    <a:ext cx="889079" cy="810939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b="1" dirty="0" smtClean="0">
                        <a:solidFill>
                          <a:srgbClr val="742712"/>
                        </a:solidFill>
                      </a:rPr>
                      <a:t>E</a:t>
                    </a:r>
                    <a:endParaRPr lang="en-IN" b="1" dirty="0">
                      <a:solidFill>
                        <a:srgbClr val="742712"/>
                      </a:solidFill>
                    </a:endParaRPr>
                  </a:p>
                </p:txBody>
              </p:sp>
            </p:grpSp>
            <p:sp>
              <p:nvSpPr>
                <p:cNvPr id="162" name="TextBox 161"/>
                <p:cNvSpPr txBox="1"/>
                <p:nvPr/>
              </p:nvSpPr>
              <p:spPr>
                <a:xfrm>
                  <a:off x="5555978" y="6232698"/>
                  <a:ext cx="3777848" cy="417110"/>
                </a:xfrm>
                <a:prstGeom prst="rect">
                  <a:avLst/>
                </a:prstGeom>
                <a:noFill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 smtClean="0">
                      <a:solidFill>
                        <a:srgbClr val="742712"/>
                      </a:solidFill>
                    </a:rPr>
                    <a:t>Distance</a:t>
                  </a:r>
                  <a:endParaRPr lang="en-IN" sz="2000" b="1" dirty="0">
                    <a:solidFill>
                      <a:srgbClr val="742712"/>
                    </a:solidFill>
                  </a:endParaRPr>
                </a:p>
              </p:txBody>
            </p:sp>
          </p:grpSp>
          <p:grpSp>
            <p:nvGrpSpPr>
              <p:cNvPr id="181" name="Group 180"/>
              <p:cNvGrpSpPr/>
              <p:nvPr/>
            </p:nvGrpSpPr>
            <p:grpSpPr>
              <a:xfrm>
                <a:off x="978341" y="5498236"/>
                <a:ext cx="1824298" cy="504221"/>
                <a:chOff x="978341" y="5498236"/>
                <a:chExt cx="1824298" cy="504221"/>
              </a:xfrm>
            </p:grpSpPr>
            <p:cxnSp>
              <p:nvCxnSpPr>
                <p:cNvPr id="168" name="Straight Connector 167"/>
                <p:cNvCxnSpPr/>
                <p:nvPr/>
              </p:nvCxnSpPr>
              <p:spPr>
                <a:xfrm flipH="1">
                  <a:off x="978341" y="5498236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6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flipH="1">
                  <a:off x="978341" y="5564485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6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>
                  <a:off x="978341" y="5628007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6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 flipH="1">
                  <a:off x="978341" y="5680700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6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H="1">
                  <a:off x="978341" y="5746949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6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/>
                <p:cNvCxnSpPr/>
                <p:nvPr/>
              </p:nvCxnSpPr>
              <p:spPr>
                <a:xfrm flipH="1">
                  <a:off x="978341" y="5810471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6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/>
                <p:cNvCxnSpPr/>
                <p:nvPr/>
              </p:nvCxnSpPr>
              <p:spPr>
                <a:xfrm flipH="1">
                  <a:off x="978341" y="5872686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6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/>
              </p:nvCxnSpPr>
              <p:spPr>
                <a:xfrm flipH="1">
                  <a:off x="978341" y="5938935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6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H="1">
                  <a:off x="978341" y="6002457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6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7" name="Group 196"/>
              <p:cNvGrpSpPr/>
              <p:nvPr/>
            </p:nvGrpSpPr>
            <p:grpSpPr>
              <a:xfrm>
                <a:off x="976226" y="4759961"/>
                <a:ext cx="1824298" cy="558241"/>
                <a:chOff x="997391" y="4765571"/>
                <a:chExt cx="1824298" cy="558241"/>
              </a:xfrm>
            </p:grpSpPr>
            <p:cxnSp>
              <p:nvCxnSpPr>
                <p:cNvPr id="184" name="Straight Connector 183"/>
                <p:cNvCxnSpPr/>
                <p:nvPr/>
              </p:nvCxnSpPr>
              <p:spPr>
                <a:xfrm flipH="1">
                  <a:off x="997391" y="4765571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flipH="1">
                  <a:off x="997391" y="4829093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H="1">
                  <a:off x="997391" y="4887396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flipH="1">
                  <a:off x="997391" y="4948035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flipH="1">
                  <a:off x="997391" y="5011557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/>
              </p:nvCxnSpPr>
              <p:spPr>
                <a:xfrm flipH="1">
                  <a:off x="997391" y="5073772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 flipH="1">
                  <a:off x="997391" y="5140021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/>
              </p:nvCxnSpPr>
              <p:spPr>
                <a:xfrm flipH="1">
                  <a:off x="997391" y="5203543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>
                <a:xfrm flipH="1">
                  <a:off x="997391" y="5260290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/>
                <p:nvPr/>
              </p:nvCxnSpPr>
              <p:spPr>
                <a:xfrm flipH="1">
                  <a:off x="997391" y="5323812"/>
                  <a:ext cx="1824298" cy="0"/>
                </a:xfrm>
                <a:prstGeom prst="line">
                  <a:avLst/>
                </a:prstGeom>
                <a:ln w="19050">
                  <a:solidFill>
                    <a:schemeClr val="accent5">
                      <a:lumMod val="50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3" name="Group 212"/>
              <p:cNvGrpSpPr/>
              <p:nvPr/>
            </p:nvGrpSpPr>
            <p:grpSpPr>
              <a:xfrm>
                <a:off x="970795" y="3699222"/>
                <a:ext cx="1824298" cy="790819"/>
                <a:chOff x="970795" y="3710578"/>
                <a:chExt cx="1824298" cy="790819"/>
              </a:xfrm>
            </p:grpSpPr>
            <p:cxnSp>
              <p:nvCxnSpPr>
                <p:cNvPr id="199" name="Straight Connector 198"/>
                <p:cNvCxnSpPr/>
                <p:nvPr/>
              </p:nvCxnSpPr>
              <p:spPr>
                <a:xfrm flipH="1">
                  <a:off x="970795" y="3948766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/>
                <p:nvPr/>
              </p:nvCxnSpPr>
              <p:spPr>
                <a:xfrm flipH="1">
                  <a:off x="970795" y="4012288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970795" y="4064981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/>
                <p:nvPr/>
              </p:nvCxnSpPr>
              <p:spPr>
                <a:xfrm flipH="1">
                  <a:off x="970795" y="4131230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/>
                <p:nvPr/>
              </p:nvCxnSpPr>
              <p:spPr>
                <a:xfrm flipH="1">
                  <a:off x="970795" y="4194752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/>
                <p:nvPr/>
              </p:nvCxnSpPr>
              <p:spPr>
                <a:xfrm flipH="1">
                  <a:off x="970795" y="4256967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/>
                <p:cNvCxnSpPr/>
                <p:nvPr/>
              </p:nvCxnSpPr>
              <p:spPr>
                <a:xfrm flipH="1">
                  <a:off x="970795" y="4323216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/>
                <p:cNvCxnSpPr/>
                <p:nvPr/>
              </p:nvCxnSpPr>
              <p:spPr>
                <a:xfrm flipH="1">
                  <a:off x="970795" y="4386738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/>
                <p:cNvCxnSpPr/>
                <p:nvPr/>
              </p:nvCxnSpPr>
              <p:spPr>
                <a:xfrm flipH="1">
                  <a:off x="970795" y="4443485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>
                <a:xfrm flipH="1">
                  <a:off x="970795" y="4501397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>
                <a:xfrm flipH="1">
                  <a:off x="970795" y="3710578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>
                <a:xfrm flipH="1">
                  <a:off x="970795" y="3768490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>
                <a:xfrm flipH="1">
                  <a:off x="970795" y="3826793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/>
              </p:nvCxnSpPr>
              <p:spPr>
                <a:xfrm flipH="1">
                  <a:off x="970795" y="3893042"/>
                  <a:ext cx="1824298" cy="0"/>
                </a:xfrm>
                <a:prstGeom prst="line">
                  <a:avLst/>
                </a:prstGeom>
                <a:ln w="19050">
                  <a:solidFill>
                    <a:srgbClr val="00206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3" name="Group 232"/>
              <p:cNvGrpSpPr/>
              <p:nvPr/>
            </p:nvGrpSpPr>
            <p:grpSpPr>
              <a:xfrm>
                <a:off x="978341" y="2495008"/>
                <a:ext cx="1824298" cy="913409"/>
                <a:chOff x="978341" y="2465178"/>
                <a:chExt cx="1824298" cy="913409"/>
              </a:xfrm>
            </p:grpSpPr>
            <p:cxnSp>
              <p:nvCxnSpPr>
                <p:cNvPr id="215" name="Straight Connector 214"/>
                <p:cNvCxnSpPr/>
                <p:nvPr/>
              </p:nvCxnSpPr>
              <p:spPr>
                <a:xfrm flipH="1">
                  <a:off x="978341" y="2703366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/>
              </p:nvCxnSpPr>
              <p:spPr>
                <a:xfrm flipH="1">
                  <a:off x="978341" y="2766888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/>
                <p:cNvCxnSpPr/>
                <p:nvPr/>
              </p:nvCxnSpPr>
              <p:spPr>
                <a:xfrm flipH="1">
                  <a:off x="978341" y="2819581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/>
              </p:nvCxnSpPr>
              <p:spPr>
                <a:xfrm flipH="1">
                  <a:off x="978341" y="2885830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/>
                <p:cNvCxnSpPr/>
                <p:nvPr/>
              </p:nvCxnSpPr>
              <p:spPr>
                <a:xfrm flipH="1">
                  <a:off x="978341" y="2949352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/>
              </p:nvCxnSpPr>
              <p:spPr>
                <a:xfrm flipH="1">
                  <a:off x="978341" y="3011567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/>
                <p:cNvCxnSpPr/>
                <p:nvPr/>
              </p:nvCxnSpPr>
              <p:spPr>
                <a:xfrm flipH="1">
                  <a:off x="978341" y="3077816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/>
              </p:nvCxnSpPr>
              <p:spPr>
                <a:xfrm flipH="1">
                  <a:off x="978341" y="3141338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/>
                <p:cNvCxnSpPr/>
                <p:nvPr/>
              </p:nvCxnSpPr>
              <p:spPr>
                <a:xfrm flipH="1">
                  <a:off x="978341" y="3198085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/>
              </p:nvCxnSpPr>
              <p:spPr>
                <a:xfrm flipH="1">
                  <a:off x="978341" y="3255997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/>
                <p:cNvCxnSpPr/>
                <p:nvPr/>
              </p:nvCxnSpPr>
              <p:spPr>
                <a:xfrm flipH="1">
                  <a:off x="978341" y="2465178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/>
              </p:nvCxnSpPr>
              <p:spPr>
                <a:xfrm flipH="1">
                  <a:off x="978341" y="2523090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/>
                <p:cNvCxnSpPr/>
                <p:nvPr/>
              </p:nvCxnSpPr>
              <p:spPr>
                <a:xfrm flipH="1">
                  <a:off x="978341" y="2581393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/>
              </p:nvCxnSpPr>
              <p:spPr>
                <a:xfrm flipH="1">
                  <a:off x="978341" y="2647642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/>
                <p:cNvCxnSpPr/>
                <p:nvPr/>
              </p:nvCxnSpPr>
              <p:spPr>
                <a:xfrm flipH="1">
                  <a:off x="978341" y="3315065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/>
              </p:nvCxnSpPr>
              <p:spPr>
                <a:xfrm flipH="1">
                  <a:off x="978341" y="3378587"/>
                  <a:ext cx="1824298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2" name="Group 231"/>
            <p:cNvGrpSpPr/>
            <p:nvPr/>
          </p:nvGrpSpPr>
          <p:grpSpPr>
            <a:xfrm>
              <a:off x="11180717" y="1289798"/>
              <a:ext cx="1007236" cy="2752382"/>
              <a:chOff x="5640576" y="2740105"/>
              <a:chExt cx="1007236" cy="3130579"/>
            </a:xfrm>
          </p:grpSpPr>
          <p:sp>
            <p:nvSpPr>
              <p:cNvPr id="234" name="TextBox 233"/>
              <p:cNvSpPr txBox="1"/>
              <p:nvPr/>
            </p:nvSpPr>
            <p:spPr>
              <a:xfrm>
                <a:off x="5640576" y="5379348"/>
                <a:ext cx="6823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002060"/>
                    </a:solidFill>
                  </a:rPr>
                  <a:t>2 N</a:t>
                </a:r>
                <a:endParaRPr lang="en-IN" sz="24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35" name="TextBox 234"/>
              <p:cNvSpPr txBox="1"/>
              <p:nvPr/>
            </p:nvSpPr>
            <p:spPr>
              <a:xfrm>
                <a:off x="5643635" y="4699322"/>
                <a:ext cx="6823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002060"/>
                    </a:solidFill>
                  </a:rPr>
                  <a:t>2 N</a:t>
                </a:r>
                <a:endParaRPr lang="en-IN" sz="24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36" name="TextBox 235"/>
              <p:cNvSpPr txBox="1"/>
              <p:nvPr/>
            </p:nvSpPr>
            <p:spPr>
              <a:xfrm>
                <a:off x="5645567" y="3924834"/>
                <a:ext cx="6823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2060"/>
                    </a:solidFill>
                  </a:rPr>
                  <a:t>6</a:t>
                </a:r>
                <a:r>
                  <a:rPr lang="en-US" sz="2400" b="1" dirty="0" smtClean="0">
                    <a:solidFill>
                      <a:srgbClr val="002060"/>
                    </a:solidFill>
                  </a:rPr>
                  <a:t> N</a:t>
                </a:r>
                <a:endParaRPr lang="en-IN" sz="24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37" name="TextBox 236"/>
              <p:cNvSpPr txBox="1"/>
              <p:nvPr/>
            </p:nvSpPr>
            <p:spPr>
              <a:xfrm>
                <a:off x="5643497" y="2828987"/>
                <a:ext cx="682388" cy="461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002060"/>
                    </a:solidFill>
                  </a:rPr>
                  <a:t>2 N</a:t>
                </a:r>
                <a:endParaRPr lang="en-IN" sz="24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238" name="TextBox 237"/>
              <p:cNvSpPr txBox="1"/>
              <p:nvPr/>
            </p:nvSpPr>
            <p:spPr>
              <a:xfrm>
                <a:off x="6143290" y="5285909"/>
                <a:ext cx="5045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C00000"/>
                    </a:solidFill>
                  </a:rPr>
                  <a:t>e</a:t>
                </a:r>
                <a:r>
                  <a:rPr lang="en-US" sz="3200" b="1" baseline="30000" dirty="0" smtClean="0">
                    <a:solidFill>
                      <a:srgbClr val="C00000"/>
                    </a:solidFill>
                  </a:rPr>
                  <a:t>-</a:t>
                </a:r>
                <a:endParaRPr lang="en-IN" sz="3200" b="1" baseline="30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39" name="TextBox 238"/>
              <p:cNvSpPr txBox="1"/>
              <p:nvPr/>
            </p:nvSpPr>
            <p:spPr>
              <a:xfrm>
                <a:off x="6118014" y="4608129"/>
                <a:ext cx="5045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C00000"/>
                    </a:solidFill>
                  </a:rPr>
                  <a:t>e</a:t>
                </a:r>
                <a:r>
                  <a:rPr lang="en-US" sz="3200" b="1" baseline="30000" dirty="0" smtClean="0">
                    <a:solidFill>
                      <a:srgbClr val="C00000"/>
                    </a:solidFill>
                  </a:rPr>
                  <a:t>-</a:t>
                </a:r>
                <a:endParaRPr lang="en-IN" sz="3200" b="1" baseline="30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40" name="TextBox 239"/>
              <p:cNvSpPr txBox="1"/>
              <p:nvPr/>
            </p:nvSpPr>
            <p:spPr>
              <a:xfrm>
                <a:off x="6121511" y="3830461"/>
                <a:ext cx="5045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C00000"/>
                    </a:solidFill>
                  </a:rPr>
                  <a:t>e</a:t>
                </a:r>
                <a:r>
                  <a:rPr lang="en-US" sz="3200" b="1" baseline="30000" dirty="0" smtClean="0">
                    <a:solidFill>
                      <a:srgbClr val="C00000"/>
                    </a:solidFill>
                  </a:rPr>
                  <a:t>-</a:t>
                </a:r>
                <a:endParaRPr lang="en-IN" sz="3200" b="1" baseline="30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41" name="TextBox 240"/>
              <p:cNvSpPr txBox="1"/>
              <p:nvPr/>
            </p:nvSpPr>
            <p:spPr>
              <a:xfrm>
                <a:off x="6123831" y="2740105"/>
                <a:ext cx="5045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C00000"/>
                    </a:solidFill>
                  </a:rPr>
                  <a:t>e</a:t>
                </a:r>
                <a:r>
                  <a:rPr lang="en-US" sz="3200" b="1" baseline="30000" dirty="0" smtClean="0">
                    <a:solidFill>
                      <a:srgbClr val="C00000"/>
                    </a:solidFill>
                  </a:rPr>
                  <a:t>-</a:t>
                </a:r>
                <a:endParaRPr lang="en-IN" sz="3200" b="1" baseline="30000" dirty="0">
                  <a:solidFill>
                    <a:srgbClr val="C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134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1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1064525" y="1828800"/>
            <a:ext cx="9962866" cy="3411940"/>
          </a:xfrm>
          <a:prstGeom prst="horizontalScroll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5400" b="1" dirty="0">
                <a:solidFill>
                  <a:srgbClr val="002060"/>
                </a:solidFill>
                <a:cs typeface="Times New Roman" panose="02020603050405020304" pitchFamily="18" charset="0"/>
              </a:rPr>
              <a:t>E – K Diagram</a:t>
            </a:r>
          </a:p>
        </p:txBody>
      </p:sp>
    </p:spTree>
    <p:extLst>
      <p:ext uri="{BB962C8B-B14F-4D97-AF65-F5344CB8AC3E}">
        <p14:creationId xmlns:p14="http://schemas.microsoft.com/office/powerpoint/2010/main" val="357258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solidFill>
                  <a:schemeClr val="tx1"/>
                </a:solidFill>
                <a:cs typeface="Times New Roman" panose="02020603050405020304" pitchFamily="18" charset="0"/>
              </a:rPr>
              <a:t>E – K diagram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711201"/>
            <a:ext cx="12192000" cy="119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endParaRPr lang="en-US" sz="2400" dirty="0" smtClean="0">
              <a:ea typeface="Cambria Math" panose="02040503050406030204" pitchFamily="18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793090"/>
            <a:ext cx="12191999" cy="899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 smtClean="0">
                <a:solidFill>
                  <a:schemeClr val="tx1"/>
                </a:solidFill>
              </a:rPr>
              <a:t>“ An E – K diagram is a dispersion diagram that shows the relation ship between energy and </a:t>
            </a:r>
          </a:p>
          <a:p>
            <a:pPr marL="450850" indent="0">
              <a:buNone/>
            </a:pPr>
            <a:r>
              <a:rPr lang="en-IN" sz="2400" dirty="0" smtClean="0">
                <a:solidFill>
                  <a:schemeClr val="tx1"/>
                </a:solidFill>
              </a:rPr>
              <a:t>momentum of available states of electrons in a material.”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41696" y="2392148"/>
            <a:ext cx="3768605" cy="3288106"/>
            <a:chOff x="3507475" y="2606722"/>
            <a:chExt cx="3330053" cy="2049438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507475" y="2606722"/>
              <a:ext cx="333005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507475" y="3318680"/>
              <a:ext cx="3330053" cy="0"/>
            </a:xfrm>
            <a:prstGeom prst="line">
              <a:avLst/>
            </a:prstGeom>
            <a:ln w="38100">
              <a:solidFill>
                <a:srgbClr val="C09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507475" y="3960125"/>
              <a:ext cx="3330053" cy="0"/>
            </a:xfrm>
            <a:prstGeom prst="line">
              <a:avLst/>
            </a:prstGeom>
            <a:ln w="38100">
              <a:solidFill>
                <a:srgbClr val="C092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507475" y="4656160"/>
              <a:ext cx="3330053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98458" y="2392148"/>
            <a:ext cx="583605" cy="3288106"/>
            <a:chOff x="98458" y="2392148"/>
            <a:chExt cx="515691" cy="2049438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614149" y="2392148"/>
              <a:ext cx="0" cy="2049438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98458" y="3132441"/>
              <a:ext cx="4201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 smtClean="0"/>
                <a:t>E</a:t>
              </a:r>
              <a:endParaRPr lang="en-IN" sz="240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089176" y="2375721"/>
            <a:ext cx="3723564" cy="1187785"/>
            <a:chOff x="4942764" y="2368200"/>
            <a:chExt cx="3290253" cy="730481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7471017" y="2368200"/>
              <a:ext cx="762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/>
            <p:cNvGrpSpPr/>
            <p:nvPr/>
          </p:nvGrpSpPr>
          <p:grpSpPr>
            <a:xfrm>
              <a:off x="4942764" y="2368200"/>
              <a:ext cx="2167652" cy="730481"/>
              <a:chOff x="4942764" y="2368200"/>
              <a:chExt cx="2167652" cy="730481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4942764" y="2368200"/>
                <a:ext cx="762000" cy="0"/>
              </a:xfrm>
              <a:prstGeom prst="line">
                <a:avLst/>
              </a:prstGeom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6065380" y="3098681"/>
                <a:ext cx="1045036" cy="0"/>
              </a:xfrm>
              <a:prstGeom prst="line">
                <a:avLst/>
              </a:prstGeom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 48"/>
              <p:cNvSpPr/>
              <p:nvPr/>
            </p:nvSpPr>
            <p:spPr>
              <a:xfrm>
                <a:off x="5569565" y="2369288"/>
                <a:ext cx="842038" cy="729184"/>
              </a:xfrm>
              <a:custGeom>
                <a:avLst/>
                <a:gdLst>
                  <a:gd name="connsiteX0" fmla="*/ 0 w 832513"/>
                  <a:gd name="connsiteY0" fmla="*/ 8098 h 733973"/>
                  <a:gd name="connsiteX1" fmla="*/ 272955 w 832513"/>
                  <a:gd name="connsiteY1" fmla="*/ 89985 h 733973"/>
                  <a:gd name="connsiteX2" fmla="*/ 450376 w 832513"/>
                  <a:gd name="connsiteY2" fmla="*/ 649543 h 733973"/>
                  <a:gd name="connsiteX3" fmla="*/ 832513 w 832513"/>
                  <a:gd name="connsiteY3" fmla="*/ 731430 h 733973"/>
                  <a:gd name="connsiteX4" fmla="*/ 832513 w 832513"/>
                  <a:gd name="connsiteY4" fmla="*/ 731430 h 733973"/>
                  <a:gd name="connsiteX0" fmla="*/ 0 w 832513"/>
                  <a:gd name="connsiteY0" fmla="*/ 11529 h 723757"/>
                  <a:gd name="connsiteX1" fmla="*/ 272955 w 832513"/>
                  <a:gd name="connsiteY1" fmla="*/ 79769 h 723757"/>
                  <a:gd name="connsiteX2" fmla="*/ 450376 w 832513"/>
                  <a:gd name="connsiteY2" fmla="*/ 639327 h 723757"/>
                  <a:gd name="connsiteX3" fmla="*/ 832513 w 832513"/>
                  <a:gd name="connsiteY3" fmla="*/ 721214 h 723757"/>
                  <a:gd name="connsiteX4" fmla="*/ 832513 w 832513"/>
                  <a:gd name="connsiteY4" fmla="*/ 721214 h 723757"/>
                  <a:gd name="connsiteX0" fmla="*/ 0 w 832513"/>
                  <a:gd name="connsiteY0" fmla="*/ 7039 h 738317"/>
                  <a:gd name="connsiteX1" fmla="*/ 272955 w 832513"/>
                  <a:gd name="connsiteY1" fmla="*/ 94329 h 738317"/>
                  <a:gd name="connsiteX2" fmla="*/ 450376 w 832513"/>
                  <a:gd name="connsiteY2" fmla="*/ 653887 h 738317"/>
                  <a:gd name="connsiteX3" fmla="*/ 832513 w 832513"/>
                  <a:gd name="connsiteY3" fmla="*/ 735774 h 738317"/>
                  <a:gd name="connsiteX4" fmla="*/ 832513 w 832513"/>
                  <a:gd name="connsiteY4" fmla="*/ 735774 h 738317"/>
                  <a:gd name="connsiteX0" fmla="*/ 0 w 832513"/>
                  <a:gd name="connsiteY0" fmla="*/ 791 h 732069"/>
                  <a:gd name="connsiteX1" fmla="*/ 272955 w 832513"/>
                  <a:gd name="connsiteY1" fmla="*/ 88081 h 732069"/>
                  <a:gd name="connsiteX2" fmla="*/ 450376 w 832513"/>
                  <a:gd name="connsiteY2" fmla="*/ 647639 h 732069"/>
                  <a:gd name="connsiteX3" fmla="*/ 832513 w 832513"/>
                  <a:gd name="connsiteY3" fmla="*/ 729526 h 732069"/>
                  <a:gd name="connsiteX4" fmla="*/ 832513 w 832513"/>
                  <a:gd name="connsiteY4" fmla="*/ 729526 h 732069"/>
                  <a:gd name="connsiteX0" fmla="*/ 0 w 832513"/>
                  <a:gd name="connsiteY0" fmla="*/ 4212 h 791032"/>
                  <a:gd name="connsiteX1" fmla="*/ 272955 w 832513"/>
                  <a:gd name="connsiteY1" fmla="*/ 91502 h 791032"/>
                  <a:gd name="connsiteX2" fmla="*/ 478951 w 832513"/>
                  <a:gd name="connsiteY2" fmla="*/ 746310 h 791032"/>
                  <a:gd name="connsiteX3" fmla="*/ 832513 w 832513"/>
                  <a:gd name="connsiteY3" fmla="*/ 732947 h 791032"/>
                  <a:gd name="connsiteX4" fmla="*/ 832513 w 832513"/>
                  <a:gd name="connsiteY4" fmla="*/ 732947 h 791032"/>
                  <a:gd name="connsiteX0" fmla="*/ 0 w 832513"/>
                  <a:gd name="connsiteY0" fmla="*/ 4212 h 746541"/>
                  <a:gd name="connsiteX1" fmla="*/ 272955 w 832513"/>
                  <a:gd name="connsiteY1" fmla="*/ 91502 h 746541"/>
                  <a:gd name="connsiteX2" fmla="*/ 478951 w 832513"/>
                  <a:gd name="connsiteY2" fmla="*/ 746310 h 746541"/>
                  <a:gd name="connsiteX3" fmla="*/ 832513 w 832513"/>
                  <a:gd name="connsiteY3" fmla="*/ 732947 h 746541"/>
                  <a:gd name="connsiteX4" fmla="*/ 832513 w 832513"/>
                  <a:gd name="connsiteY4" fmla="*/ 732947 h 746541"/>
                  <a:gd name="connsiteX0" fmla="*/ 0 w 858702"/>
                  <a:gd name="connsiteY0" fmla="*/ 4212 h 766284"/>
                  <a:gd name="connsiteX1" fmla="*/ 272955 w 858702"/>
                  <a:gd name="connsiteY1" fmla="*/ 91502 h 766284"/>
                  <a:gd name="connsiteX2" fmla="*/ 478951 w 858702"/>
                  <a:gd name="connsiteY2" fmla="*/ 746310 h 766284"/>
                  <a:gd name="connsiteX3" fmla="*/ 832513 w 858702"/>
                  <a:gd name="connsiteY3" fmla="*/ 732947 h 766284"/>
                  <a:gd name="connsiteX4" fmla="*/ 832513 w 858702"/>
                  <a:gd name="connsiteY4" fmla="*/ 766284 h 766284"/>
                  <a:gd name="connsiteX0" fmla="*/ 0 w 832513"/>
                  <a:gd name="connsiteY0" fmla="*/ 4212 h 746478"/>
                  <a:gd name="connsiteX1" fmla="*/ 272955 w 832513"/>
                  <a:gd name="connsiteY1" fmla="*/ 91502 h 746478"/>
                  <a:gd name="connsiteX2" fmla="*/ 478951 w 832513"/>
                  <a:gd name="connsiteY2" fmla="*/ 746310 h 746478"/>
                  <a:gd name="connsiteX3" fmla="*/ 832513 w 832513"/>
                  <a:gd name="connsiteY3" fmla="*/ 732947 h 746478"/>
                  <a:gd name="connsiteX0" fmla="*/ 0 w 832513"/>
                  <a:gd name="connsiteY0" fmla="*/ 4212 h 792848"/>
                  <a:gd name="connsiteX1" fmla="*/ 272955 w 832513"/>
                  <a:gd name="connsiteY1" fmla="*/ 91502 h 792848"/>
                  <a:gd name="connsiteX2" fmla="*/ 478951 w 832513"/>
                  <a:gd name="connsiteY2" fmla="*/ 746310 h 792848"/>
                  <a:gd name="connsiteX3" fmla="*/ 832513 w 832513"/>
                  <a:gd name="connsiteY3" fmla="*/ 742472 h 792848"/>
                  <a:gd name="connsiteX0" fmla="*/ 0 w 832513"/>
                  <a:gd name="connsiteY0" fmla="*/ 4212 h 793863"/>
                  <a:gd name="connsiteX1" fmla="*/ 272955 w 832513"/>
                  <a:gd name="connsiteY1" fmla="*/ 91502 h 793863"/>
                  <a:gd name="connsiteX2" fmla="*/ 478951 w 832513"/>
                  <a:gd name="connsiteY2" fmla="*/ 746310 h 793863"/>
                  <a:gd name="connsiteX3" fmla="*/ 832513 w 832513"/>
                  <a:gd name="connsiteY3" fmla="*/ 742472 h 793863"/>
                  <a:gd name="connsiteX0" fmla="*/ 0 w 832513"/>
                  <a:gd name="connsiteY0" fmla="*/ 4212 h 746310"/>
                  <a:gd name="connsiteX1" fmla="*/ 272955 w 832513"/>
                  <a:gd name="connsiteY1" fmla="*/ 91502 h 746310"/>
                  <a:gd name="connsiteX2" fmla="*/ 478951 w 832513"/>
                  <a:gd name="connsiteY2" fmla="*/ 746310 h 746310"/>
                  <a:gd name="connsiteX3" fmla="*/ 832513 w 832513"/>
                  <a:gd name="connsiteY3" fmla="*/ 742472 h 746310"/>
                  <a:gd name="connsiteX0" fmla="*/ 0 w 832513"/>
                  <a:gd name="connsiteY0" fmla="*/ 4212 h 746310"/>
                  <a:gd name="connsiteX1" fmla="*/ 272955 w 832513"/>
                  <a:gd name="connsiteY1" fmla="*/ 91502 h 746310"/>
                  <a:gd name="connsiteX2" fmla="*/ 478951 w 832513"/>
                  <a:gd name="connsiteY2" fmla="*/ 746310 h 746310"/>
                  <a:gd name="connsiteX3" fmla="*/ 832513 w 832513"/>
                  <a:gd name="connsiteY3" fmla="*/ 742472 h 746310"/>
                  <a:gd name="connsiteX0" fmla="*/ 0 w 832513"/>
                  <a:gd name="connsiteY0" fmla="*/ 4212 h 746310"/>
                  <a:gd name="connsiteX1" fmla="*/ 272955 w 832513"/>
                  <a:gd name="connsiteY1" fmla="*/ 91502 h 746310"/>
                  <a:gd name="connsiteX2" fmla="*/ 478951 w 832513"/>
                  <a:gd name="connsiteY2" fmla="*/ 746310 h 746310"/>
                  <a:gd name="connsiteX3" fmla="*/ 832513 w 832513"/>
                  <a:gd name="connsiteY3" fmla="*/ 742472 h 746310"/>
                  <a:gd name="connsiteX0" fmla="*/ 0 w 842038"/>
                  <a:gd name="connsiteY0" fmla="*/ 7094 h 739667"/>
                  <a:gd name="connsiteX1" fmla="*/ 282480 w 842038"/>
                  <a:gd name="connsiteY1" fmla="*/ 84859 h 739667"/>
                  <a:gd name="connsiteX2" fmla="*/ 488476 w 842038"/>
                  <a:gd name="connsiteY2" fmla="*/ 739667 h 739667"/>
                  <a:gd name="connsiteX3" fmla="*/ 842038 w 842038"/>
                  <a:gd name="connsiteY3" fmla="*/ 735829 h 739667"/>
                  <a:gd name="connsiteX0" fmla="*/ 0 w 842038"/>
                  <a:gd name="connsiteY0" fmla="*/ 7094 h 739667"/>
                  <a:gd name="connsiteX1" fmla="*/ 282480 w 842038"/>
                  <a:gd name="connsiteY1" fmla="*/ 84859 h 739667"/>
                  <a:gd name="connsiteX2" fmla="*/ 488476 w 842038"/>
                  <a:gd name="connsiteY2" fmla="*/ 739667 h 739667"/>
                  <a:gd name="connsiteX3" fmla="*/ 842038 w 842038"/>
                  <a:gd name="connsiteY3" fmla="*/ 735829 h 739667"/>
                  <a:gd name="connsiteX0" fmla="*/ 0 w 842038"/>
                  <a:gd name="connsiteY0" fmla="*/ 3805 h 783192"/>
                  <a:gd name="connsiteX1" fmla="*/ 282480 w 842038"/>
                  <a:gd name="connsiteY1" fmla="*/ 91095 h 783192"/>
                  <a:gd name="connsiteX2" fmla="*/ 488476 w 842038"/>
                  <a:gd name="connsiteY2" fmla="*/ 736378 h 783192"/>
                  <a:gd name="connsiteX3" fmla="*/ 842038 w 842038"/>
                  <a:gd name="connsiteY3" fmla="*/ 732540 h 783192"/>
                  <a:gd name="connsiteX0" fmla="*/ 0 w 842038"/>
                  <a:gd name="connsiteY0" fmla="*/ 3805 h 736378"/>
                  <a:gd name="connsiteX1" fmla="*/ 282480 w 842038"/>
                  <a:gd name="connsiteY1" fmla="*/ 91095 h 736378"/>
                  <a:gd name="connsiteX2" fmla="*/ 488476 w 842038"/>
                  <a:gd name="connsiteY2" fmla="*/ 736378 h 736378"/>
                  <a:gd name="connsiteX3" fmla="*/ 842038 w 842038"/>
                  <a:gd name="connsiteY3" fmla="*/ 732540 h 736378"/>
                  <a:gd name="connsiteX0" fmla="*/ 0 w 842038"/>
                  <a:gd name="connsiteY0" fmla="*/ 2653 h 739988"/>
                  <a:gd name="connsiteX1" fmla="*/ 282480 w 842038"/>
                  <a:gd name="connsiteY1" fmla="*/ 94705 h 739988"/>
                  <a:gd name="connsiteX2" fmla="*/ 488476 w 842038"/>
                  <a:gd name="connsiteY2" fmla="*/ 739988 h 739988"/>
                  <a:gd name="connsiteX3" fmla="*/ 842038 w 842038"/>
                  <a:gd name="connsiteY3" fmla="*/ 736150 h 739988"/>
                  <a:gd name="connsiteX0" fmla="*/ 0 w 842038"/>
                  <a:gd name="connsiteY0" fmla="*/ 58 h 783149"/>
                  <a:gd name="connsiteX1" fmla="*/ 282480 w 842038"/>
                  <a:gd name="connsiteY1" fmla="*/ 106398 h 783149"/>
                  <a:gd name="connsiteX2" fmla="*/ 488476 w 842038"/>
                  <a:gd name="connsiteY2" fmla="*/ 737393 h 783149"/>
                  <a:gd name="connsiteX3" fmla="*/ 842038 w 842038"/>
                  <a:gd name="connsiteY3" fmla="*/ 733555 h 783149"/>
                  <a:gd name="connsiteX0" fmla="*/ 0 w 842038"/>
                  <a:gd name="connsiteY0" fmla="*/ 552 h 778881"/>
                  <a:gd name="connsiteX1" fmla="*/ 282480 w 842038"/>
                  <a:gd name="connsiteY1" fmla="*/ 102130 h 778881"/>
                  <a:gd name="connsiteX2" fmla="*/ 488476 w 842038"/>
                  <a:gd name="connsiteY2" fmla="*/ 733125 h 778881"/>
                  <a:gd name="connsiteX3" fmla="*/ 842038 w 842038"/>
                  <a:gd name="connsiteY3" fmla="*/ 729287 h 778881"/>
                  <a:gd name="connsiteX0" fmla="*/ 0 w 842038"/>
                  <a:gd name="connsiteY0" fmla="*/ 552 h 733125"/>
                  <a:gd name="connsiteX1" fmla="*/ 282480 w 842038"/>
                  <a:gd name="connsiteY1" fmla="*/ 102130 h 733125"/>
                  <a:gd name="connsiteX2" fmla="*/ 488476 w 842038"/>
                  <a:gd name="connsiteY2" fmla="*/ 733125 h 733125"/>
                  <a:gd name="connsiteX3" fmla="*/ 842038 w 842038"/>
                  <a:gd name="connsiteY3" fmla="*/ 729287 h 733125"/>
                  <a:gd name="connsiteX0" fmla="*/ 0 w 842038"/>
                  <a:gd name="connsiteY0" fmla="*/ 449 h 729184"/>
                  <a:gd name="connsiteX1" fmla="*/ 282480 w 842038"/>
                  <a:gd name="connsiteY1" fmla="*/ 102027 h 729184"/>
                  <a:gd name="connsiteX2" fmla="*/ 488476 w 842038"/>
                  <a:gd name="connsiteY2" fmla="*/ 728259 h 729184"/>
                  <a:gd name="connsiteX3" fmla="*/ 842038 w 842038"/>
                  <a:gd name="connsiteY3" fmla="*/ 729184 h 72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2038" h="729184">
                    <a:moveTo>
                      <a:pt x="0" y="449"/>
                    </a:moveTo>
                    <a:cubicBezTo>
                      <a:pt x="141809" y="2226"/>
                      <a:pt x="201067" y="-19275"/>
                      <a:pt x="282480" y="102027"/>
                    </a:cubicBezTo>
                    <a:cubicBezTo>
                      <a:pt x="363893" y="223329"/>
                      <a:pt x="271391" y="723746"/>
                      <a:pt x="488476" y="728259"/>
                    </a:cubicBezTo>
                    <a:lnTo>
                      <a:pt x="842038" y="729184"/>
                    </a:lnTo>
                  </a:path>
                </a:pathLst>
              </a:cu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52" name="Freeform 51"/>
            <p:cNvSpPr/>
            <p:nvPr/>
          </p:nvSpPr>
          <p:spPr>
            <a:xfrm flipH="1">
              <a:off x="6764193" y="2369288"/>
              <a:ext cx="842038" cy="729184"/>
            </a:xfrm>
            <a:custGeom>
              <a:avLst/>
              <a:gdLst>
                <a:gd name="connsiteX0" fmla="*/ 0 w 832513"/>
                <a:gd name="connsiteY0" fmla="*/ 8098 h 733973"/>
                <a:gd name="connsiteX1" fmla="*/ 272955 w 832513"/>
                <a:gd name="connsiteY1" fmla="*/ 89985 h 733973"/>
                <a:gd name="connsiteX2" fmla="*/ 450376 w 832513"/>
                <a:gd name="connsiteY2" fmla="*/ 649543 h 733973"/>
                <a:gd name="connsiteX3" fmla="*/ 832513 w 832513"/>
                <a:gd name="connsiteY3" fmla="*/ 731430 h 733973"/>
                <a:gd name="connsiteX4" fmla="*/ 832513 w 832513"/>
                <a:gd name="connsiteY4" fmla="*/ 731430 h 733973"/>
                <a:gd name="connsiteX0" fmla="*/ 0 w 832513"/>
                <a:gd name="connsiteY0" fmla="*/ 11529 h 723757"/>
                <a:gd name="connsiteX1" fmla="*/ 272955 w 832513"/>
                <a:gd name="connsiteY1" fmla="*/ 79769 h 723757"/>
                <a:gd name="connsiteX2" fmla="*/ 450376 w 832513"/>
                <a:gd name="connsiteY2" fmla="*/ 639327 h 723757"/>
                <a:gd name="connsiteX3" fmla="*/ 832513 w 832513"/>
                <a:gd name="connsiteY3" fmla="*/ 721214 h 723757"/>
                <a:gd name="connsiteX4" fmla="*/ 832513 w 832513"/>
                <a:gd name="connsiteY4" fmla="*/ 721214 h 723757"/>
                <a:gd name="connsiteX0" fmla="*/ 0 w 832513"/>
                <a:gd name="connsiteY0" fmla="*/ 7039 h 738317"/>
                <a:gd name="connsiteX1" fmla="*/ 272955 w 832513"/>
                <a:gd name="connsiteY1" fmla="*/ 94329 h 738317"/>
                <a:gd name="connsiteX2" fmla="*/ 450376 w 832513"/>
                <a:gd name="connsiteY2" fmla="*/ 653887 h 738317"/>
                <a:gd name="connsiteX3" fmla="*/ 832513 w 832513"/>
                <a:gd name="connsiteY3" fmla="*/ 735774 h 738317"/>
                <a:gd name="connsiteX4" fmla="*/ 832513 w 832513"/>
                <a:gd name="connsiteY4" fmla="*/ 735774 h 738317"/>
                <a:gd name="connsiteX0" fmla="*/ 0 w 832513"/>
                <a:gd name="connsiteY0" fmla="*/ 791 h 732069"/>
                <a:gd name="connsiteX1" fmla="*/ 272955 w 832513"/>
                <a:gd name="connsiteY1" fmla="*/ 88081 h 732069"/>
                <a:gd name="connsiteX2" fmla="*/ 450376 w 832513"/>
                <a:gd name="connsiteY2" fmla="*/ 647639 h 732069"/>
                <a:gd name="connsiteX3" fmla="*/ 832513 w 832513"/>
                <a:gd name="connsiteY3" fmla="*/ 729526 h 732069"/>
                <a:gd name="connsiteX4" fmla="*/ 832513 w 832513"/>
                <a:gd name="connsiteY4" fmla="*/ 729526 h 732069"/>
                <a:gd name="connsiteX0" fmla="*/ 0 w 832513"/>
                <a:gd name="connsiteY0" fmla="*/ 4212 h 791032"/>
                <a:gd name="connsiteX1" fmla="*/ 272955 w 832513"/>
                <a:gd name="connsiteY1" fmla="*/ 91502 h 791032"/>
                <a:gd name="connsiteX2" fmla="*/ 478951 w 832513"/>
                <a:gd name="connsiteY2" fmla="*/ 746310 h 791032"/>
                <a:gd name="connsiteX3" fmla="*/ 832513 w 832513"/>
                <a:gd name="connsiteY3" fmla="*/ 732947 h 791032"/>
                <a:gd name="connsiteX4" fmla="*/ 832513 w 832513"/>
                <a:gd name="connsiteY4" fmla="*/ 732947 h 791032"/>
                <a:gd name="connsiteX0" fmla="*/ 0 w 832513"/>
                <a:gd name="connsiteY0" fmla="*/ 4212 h 746541"/>
                <a:gd name="connsiteX1" fmla="*/ 272955 w 832513"/>
                <a:gd name="connsiteY1" fmla="*/ 91502 h 746541"/>
                <a:gd name="connsiteX2" fmla="*/ 478951 w 832513"/>
                <a:gd name="connsiteY2" fmla="*/ 746310 h 746541"/>
                <a:gd name="connsiteX3" fmla="*/ 832513 w 832513"/>
                <a:gd name="connsiteY3" fmla="*/ 732947 h 746541"/>
                <a:gd name="connsiteX4" fmla="*/ 832513 w 832513"/>
                <a:gd name="connsiteY4" fmla="*/ 732947 h 746541"/>
                <a:gd name="connsiteX0" fmla="*/ 0 w 858702"/>
                <a:gd name="connsiteY0" fmla="*/ 4212 h 766284"/>
                <a:gd name="connsiteX1" fmla="*/ 272955 w 858702"/>
                <a:gd name="connsiteY1" fmla="*/ 91502 h 766284"/>
                <a:gd name="connsiteX2" fmla="*/ 478951 w 858702"/>
                <a:gd name="connsiteY2" fmla="*/ 746310 h 766284"/>
                <a:gd name="connsiteX3" fmla="*/ 832513 w 858702"/>
                <a:gd name="connsiteY3" fmla="*/ 732947 h 766284"/>
                <a:gd name="connsiteX4" fmla="*/ 832513 w 858702"/>
                <a:gd name="connsiteY4" fmla="*/ 766284 h 766284"/>
                <a:gd name="connsiteX0" fmla="*/ 0 w 832513"/>
                <a:gd name="connsiteY0" fmla="*/ 4212 h 746478"/>
                <a:gd name="connsiteX1" fmla="*/ 272955 w 832513"/>
                <a:gd name="connsiteY1" fmla="*/ 91502 h 746478"/>
                <a:gd name="connsiteX2" fmla="*/ 478951 w 832513"/>
                <a:gd name="connsiteY2" fmla="*/ 746310 h 746478"/>
                <a:gd name="connsiteX3" fmla="*/ 832513 w 832513"/>
                <a:gd name="connsiteY3" fmla="*/ 732947 h 746478"/>
                <a:gd name="connsiteX0" fmla="*/ 0 w 832513"/>
                <a:gd name="connsiteY0" fmla="*/ 4212 h 792848"/>
                <a:gd name="connsiteX1" fmla="*/ 272955 w 832513"/>
                <a:gd name="connsiteY1" fmla="*/ 91502 h 792848"/>
                <a:gd name="connsiteX2" fmla="*/ 478951 w 832513"/>
                <a:gd name="connsiteY2" fmla="*/ 746310 h 792848"/>
                <a:gd name="connsiteX3" fmla="*/ 832513 w 832513"/>
                <a:gd name="connsiteY3" fmla="*/ 742472 h 792848"/>
                <a:gd name="connsiteX0" fmla="*/ 0 w 832513"/>
                <a:gd name="connsiteY0" fmla="*/ 4212 h 793863"/>
                <a:gd name="connsiteX1" fmla="*/ 272955 w 832513"/>
                <a:gd name="connsiteY1" fmla="*/ 91502 h 793863"/>
                <a:gd name="connsiteX2" fmla="*/ 478951 w 832513"/>
                <a:gd name="connsiteY2" fmla="*/ 746310 h 793863"/>
                <a:gd name="connsiteX3" fmla="*/ 832513 w 832513"/>
                <a:gd name="connsiteY3" fmla="*/ 742472 h 793863"/>
                <a:gd name="connsiteX0" fmla="*/ 0 w 832513"/>
                <a:gd name="connsiteY0" fmla="*/ 4212 h 746310"/>
                <a:gd name="connsiteX1" fmla="*/ 272955 w 832513"/>
                <a:gd name="connsiteY1" fmla="*/ 91502 h 746310"/>
                <a:gd name="connsiteX2" fmla="*/ 478951 w 832513"/>
                <a:gd name="connsiteY2" fmla="*/ 746310 h 746310"/>
                <a:gd name="connsiteX3" fmla="*/ 832513 w 832513"/>
                <a:gd name="connsiteY3" fmla="*/ 742472 h 746310"/>
                <a:gd name="connsiteX0" fmla="*/ 0 w 832513"/>
                <a:gd name="connsiteY0" fmla="*/ 4212 h 746310"/>
                <a:gd name="connsiteX1" fmla="*/ 272955 w 832513"/>
                <a:gd name="connsiteY1" fmla="*/ 91502 h 746310"/>
                <a:gd name="connsiteX2" fmla="*/ 478951 w 832513"/>
                <a:gd name="connsiteY2" fmla="*/ 746310 h 746310"/>
                <a:gd name="connsiteX3" fmla="*/ 832513 w 832513"/>
                <a:gd name="connsiteY3" fmla="*/ 742472 h 746310"/>
                <a:gd name="connsiteX0" fmla="*/ 0 w 832513"/>
                <a:gd name="connsiteY0" fmla="*/ 4212 h 746310"/>
                <a:gd name="connsiteX1" fmla="*/ 272955 w 832513"/>
                <a:gd name="connsiteY1" fmla="*/ 91502 h 746310"/>
                <a:gd name="connsiteX2" fmla="*/ 478951 w 832513"/>
                <a:gd name="connsiteY2" fmla="*/ 746310 h 746310"/>
                <a:gd name="connsiteX3" fmla="*/ 832513 w 832513"/>
                <a:gd name="connsiteY3" fmla="*/ 742472 h 746310"/>
                <a:gd name="connsiteX0" fmla="*/ 0 w 842038"/>
                <a:gd name="connsiteY0" fmla="*/ 7094 h 739667"/>
                <a:gd name="connsiteX1" fmla="*/ 282480 w 842038"/>
                <a:gd name="connsiteY1" fmla="*/ 84859 h 739667"/>
                <a:gd name="connsiteX2" fmla="*/ 488476 w 842038"/>
                <a:gd name="connsiteY2" fmla="*/ 739667 h 739667"/>
                <a:gd name="connsiteX3" fmla="*/ 842038 w 842038"/>
                <a:gd name="connsiteY3" fmla="*/ 735829 h 739667"/>
                <a:gd name="connsiteX0" fmla="*/ 0 w 842038"/>
                <a:gd name="connsiteY0" fmla="*/ 7094 h 739667"/>
                <a:gd name="connsiteX1" fmla="*/ 282480 w 842038"/>
                <a:gd name="connsiteY1" fmla="*/ 84859 h 739667"/>
                <a:gd name="connsiteX2" fmla="*/ 488476 w 842038"/>
                <a:gd name="connsiteY2" fmla="*/ 739667 h 739667"/>
                <a:gd name="connsiteX3" fmla="*/ 842038 w 842038"/>
                <a:gd name="connsiteY3" fmla="*/ 735829 h 739667"/>
                <a:gd name="connsiteX0" fmla="*/ 0 w 842038"/>
                <a:gd name="connsiteY0" fmla="*/ 3805 h 783192"/>
                <a:gd name="connsiteX1" fmla="*/ 282480 w 842038"/>
                <a:gd name="connsiteY1" fmla="*/ 91095 h 783192"/>
                <a:gd name="connsiteX2" fmla="*/ 488476 w 842038"/>
                <a:gd name="connsiteY2" fmla="*/ 736378 h 783192"/>
                <a:gd name="connsiteX3" fmla="*/ 842038 w 842038"/>
                <a:gd name="connsiteY3" fmla="*/ 732540 h 783192"/>
                <a:gd name="connsiteX0" fmla="*/ 0 w 842038"/>
                <a:gd name="connsiteY0" fmla="*/ 3805 h 736378"/>
                <a:gd name="connsiteX1" fmla="*/ 282480 w 842038"/>
                <a:gd name="connsiteY1" fmla="*/ 91095 h 736378"/>
                <a:gd name="connsiteX2" fmla="*/ 488476 w 842038"/>
                <a:gd name="connsiteY2" fmla="*/ 736378 h 736378"/>
                <a:gd name="connsiteX3" fmla="*/ 842038 w 842038"/>
                <a:gd name="connsiteY3" fmla="*/ 732540 h 736378"/>
                <a:gd name="connsiteX0" fmla="*/ 0 w 842038"/>
                <a:gd name="connsiteY0" fmla="*/ 2653 h 739988"/>
                <a:gd name="connsiteX1" fmla="*/ 282480 w 842038"/>
                <a:gd name="connsiteY1" fmla="*/ 94705 h 739988"/>
                <a:gd name="connsiteX2" fmla="*/ 488476 w 842038"/>
                <a:gd name="connsiteY2" fmla="*/ 739988 h 739988"/>
                <a:gd name="connsiteX3" fmla="*/ 842038 w 842038"/>
                <a:gd name="connsiteY3" fmla="*/ 736150 h 739988"/>
                <a:gd name="connsiteX0" fmla="*/ 0 w 842038"/>
                <a:gd name="connsiteY0" fmla="*/ 58 h 783149"/>
                <a:gd name="connsiteX1" fmla="*/ 282480 w 842038"/>
                <a:gd name="connsiteY1" fmla="*/ 106398 h 783149"/>
                <a:gd name="connsiteX2" fmla="*/ 488476 w 842038"/>
                <a:gd name="connsiteY2" fmla="*/ 737393 h 783149"/>
                <a:gd name="connsiteX3" fmla="*/ 842038 w 842038"/>
                <a:gd name="connsiteY3" fmla="*/ 733555 h 783149"/>
                <a:gd name="connsiteX0" fmla="*/ 0 w 842038"/>
                <a:gd name="connsiteY0" fmla="*/ 552 h 778881"/>
                <a:gd name="connsiteX1" fmla="*/ 282480 w 842038"/>
                <a:gd name="connsiteY1" fmla="*/ 102130 h 778881"/>
                <a:gd name="connsiteX2" fmla="*/ 488476 w 842038"/>
                <a:gd name="connsiteY2" fmla="*/ 733125 h 778881"/>
                <a:gd name="connsiteX3" fmla="*/ 842038 w 842038"/>
                <a:gd name="connsiteY3" fmla="*/ 729287 h 778881"/>
                <a:gd name="connsiteX0" fmla="*/ 0 w 842038"/>
                <a:gd name="connsiteY0" fmla="*/ 552 h 733125"/>
                <a:gd name="connsiteX1" fmla="*/ 282480 w 842038"/>
                <a:gd name="connsiteY1" fmla="*/ 102130 h 733125"/>
                <a:gd name="connsiteX2" fmla="*/ 488476 w 842038"/>
                <a:gd name="connsiteY2" fmla="*/ 733125 h 733125"/>
                <a:gd name="connsiteX3" fmla="*/ 842038 w 842038"/>
                <a:gd name="connsiteY3" fmla="*/ 729287 h 733125"/>
                <a:gd name="connsiteX0" fmla="*/ 0 w 842038"/>
                <a:gd name="connsiteY0" fmla="*/ 449 h 729184"/>
                <a:gd name="connsiteX1" fmla="*/ 282480 w 842038"/>
                <a:gd name="connsiteY1" fmla="*/ 102027 h 729184"/>
                <a:gd name="connsiteX2" fmla="*/ 488476 w 842038"/>
                <a:gd name="connsiteY2" fmla="*/ 728259 h 729184"/>
                <a:gd name="connsiteX3" fmla="*/ 842038 w 842038"/>
                <a:gd name="connsiteY3" fmla="*/ 729184 h 72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038" h="729184">
                  <a:moveTo>
                    <a:pt x="0" y="449"/>
                  </a:moveTo>
                  <a:cubicBezTo>
                    <a:pt x="141809" y="2226"/>
                    <a:pt x="201067" y="-19275"/>
                    <a:pt x="282480" y="102027"/>
                  </a:cubicBezTo>
                  <a:cubicBezTo>
                    <a:pt x="363893" y="223329"/>
                    <a:pt x="271391" y="723746"/>
                    <a:pt x="488476" y="728259"/>
                  </a:cubicBezTo>
                  <a:lnTo>
                    <a:pt x="842038" y="729184"/>
                  </a:ln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0" name="Group 19"/>
          <p:cNvGrpSpPr/>
          <p:nvPr/>
        </p:nvGrpSpPr>
        <p:grpSpPr>
          <a:xfrm flipV="1">
            <a:off x="6095999" y="4517753"/>
            <a:ext cx="3723564" cy="1154802"/>
            <a:chOff x="4942764" y="2363543"/>
            <a:chExt cx="3290253" cy="730474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7471017" y="2363543"/>
              <a:ext cx="762000" cy="0"/>
            </a:xfrm>
            <a:prstGeom prst="line">
              <a:avLst/>
            </a:prstGeom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4942764" y="2363543"/>
              <a:ext cx="2167652" cy="730474"/>
              <a:chOff x="4942764" y="2363543"/>
              <a:chExt cx="2167652" cy="730474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4942764" y="2363543"/>
                <a:ext cx="762000" cy="0"/>
              </a:xfrm>
              <a:prstGeom prst="line">
                <a:avLst/>
              </a:prstGeom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6065380" y="3094017"/>
                <a:ext cx="1045036" cy="0"/>
              </a:xfrm>
              <a:prstGeom prst="line">
                <a:avLst/>
              </a:prstGeom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Freeform 28"/>
              <p:cNvSpPr/>
              <p:nvPr/>
            </p:nvSpPr>
            <p:spPr>
              <a:xfrm>
                <a:off x="5569565" y="2364624"/>
                <a:ext cx="842038" cy="729184"/>
              </a:xfrm>
              <a:custGeom>
                <a:avLst/>
                <a:gdLst>
                  <a:gd name="connsiteX0" fmla="*/ 0 w 832513"/>
                  <a:gd name="connsiteY0" fmla="*/ 8098 h 733973"/>
                  <a:gd name="connsiteX1" fmla="*/ 272955 w 832513"/>
                  <a:gd name="connsiteY1" fmla="*/ 89985 h 733973"/>
                  <a:gd name="connsiteX2" fmla="*/ 450376 w 832513"/>
                  <a:gd name="connsiteY2" fmla="*/ 649543 h 733973"/>
                  <a:gd name="connsiteX3" fmla="*/ 832513 w 832513"/>
                  <a:gd name="connsiteY3" fmla="*/ 731430 h 733973"/>
                  <a:gd name="connsiteX4" fmla="*/ 832513 w 832513"/>
                  <a:gd name="connsiteY4" fmla="*/ 731430 h 733973"/>
                  <a:gd name="connsiteX0" fmla="*/ 0 w 832513"/>
                  <a:gd name="connsiteY0" fmla="*/ 11529 h 723757"/>
                  <a:gd name="connsiteX1" fmla="*/ 272955 w 832513"/>
                  <a:gd name="connsiteY1" fmla="*/ 79769 h 723757"/>
                  <a:gd name="connsiteX2" fmla="*/ 450376 w 832513"/>
                  <a:gd name="connsiteY2" fmla="*/ 639327 h 723757"/>
                  <a:gd name="connsiteX3" fmla="*/ 832513 w 832513"/>
                  <a:gd name="connsiteY3" fmla="*/ 721214 h 723757"/>
                  <a:gd name="connsiteX4" fmla="*/ 832513 w 832513"/>
                  <a:gd name="connsiteY4" fmla="*/ 721214 h 723757"/>
                  <a:gd name="connsiteX0" fmla="*/ 0 w 832513"/>
                  <a:gd name="connsiteY0" fmla="*/ 7039 h 738317"/>
                  <a:gd name="connsiteX1" fmla="*/ 272955 w 832513"/>
                  <a:gd name="connsiteY1" fmla="*/ 94329 h 738317"/>
                  <a:gd name="connsiteX2" fmla="*/ 450376 w 832513"/>
                  <a:gd name="connsiteY2" fmla="*/ 653887 h 738317"/>
                  <a:gd name="connsiteX3" fmla="*/ 832513 w 832513"/>
                  <a:gd name="connsiteY3" fmla="*/ 735774 h 738317"/>
                  <a:gd name="connsiteX4" fmla="*/ 832513 w 832513"/>
                  <a:gd name="connsiteY4" fmla="*/ 735774 h 738317"/>
                  <a:gd name="connsiteX0" fmla="*/ 0 w 832513"/>
                  <a:gd name="connsiteY0" fmla="*/ 791 h 732069"/>
                  <a:gd name="connsiteX1" fmla="*/ 272955 w 832513"/>
                  <a:gd name="connsiteY1" fmla="*/ 88081 h 732069"/>
                  <a:gd name="connsiteX2" fmla="*/ 450376 w 832513"/>
                  <a:gd name="connsiteY2" fmla="*/ 647639 h 732069"/>
                  <a:gd name="connsiteX3" fmla="*/ 832513 w 832513"/>
                  <a:gd name="connsiteY3" fmla="*/ 729526 h 732069"/>
                  <a:gd name="connsiteX4" fmla="*/ 832513 w 832513"/>
                  <a:gd name="connsiteY4" fmla="*/ 729526 h 732069"/>
                  <a:gd name="connsiteX0" fmla="*/ 0 w 832513"/>
                  <a:gd name="connsiteY0" fmla="*/ 4212 h 791032"/>
                  <a:gd name="connsiteX1" fmla="*/ 272955 w 832513"/>
                  <a:gd name="connsiteY1" fmla="*/ 91502 h 791032"/>
                  <a:gd name="connsiteX2" fmla="*/ 478951 w 832513"/>
                  <a:gd name="connsiteY2" fmla="*/ 746310 h 791032"/>
                  <a:gd name="connsiteX3" fmla="*/ 832513 w 832513"/>
                  <a:gd name="connsiteY3" fmla="*/ 732947 h 791032"/>
                  <a:gd name="connsiteX4" fmla="*/ 832513 w 832513"/>
                  <a:gd name="connsiteY4" fmla="*/ 732947 h 791032"/>
                  <a:gd name="connsiteX0" fmla="*/ 0 w 832513"/>
                  <a:gd name="connsiteY0" fmla="*/ 4212 h 746541"/>
                  <a:gd name="connsiteX1" fmla="*/ 272955 w 832513"/>
                  <a:gd name="connsiteY1" fmla="*/ 91502 h 746541"/>
                  <a:gd name="connsiteX2" fmla="*/ 478951 w 832513"/>
                  <a:gd name="connsiteY2" fmla="*/ 746310 h 746541"/>
                  <a:gd name="connsiteX3" fmla="*/ 832513 w 832513"/>
                  <a:gd name="connsiteY3" fmla="*/ 732947 h 746541"/>
                  <a:gd name="connsiteX4" fmla="*/ 832513 w 832513"/>
                  <a:gd name="connsiteY4" fmla="*/ 732947 h 746541"/>
                  <a:gd name="connsiteX0" fmla="*/ 0 w 858702"/>
                  <a:gd name="connsiteY0" fmla="*/ 4212 h 766284"/>
                  <a:gd name="connsiteX1" fmla="*/ 272955 w 858702"/>
                  <a:gd name="connsiteY1" fmla="*/ 91502 h 766284"/>
                  <a:gd name="connsiteX2" fmla="*/ 478951 w 858702"/>
                  <a:gd name="connsiteY2" fmla="*/ 746310 h 766284"/>
                  <a:gd name="connsiteX3" fmla="*/ 832513 w 858702"/>
                  <a:gd name="connsiteY3" fmla="*/ 732947 h 766284"/>
                  <a:gd name="connsiteX4" fmla="*/ 832513 w 858702"/>
                  <a:gd name="connsiteY4" fmla="*/ 766284 h 766284"/>
                  <a:gd name="connsiteX0" fmla="*/ 0 w 832513"/>
                  <a:gd name="connsiteY0" fmla="*/ 4212 h 746478"/>
                  <a:gd name="connsiteX1" fmla="*/ 272955 w 832513"/>
                  <a:gd name="connsiteY1" fmla="*/ 91502 h 746478"/>
                  <a:gd name="connsiteX2" fmla="*/ 478951 w 832513"/>
                  <a:gd name="connsiteY2" fmla="*/ 746310 h 746478"/>
                  <a:gd name="connsiteX3" fmla="*/ 832513 w 832513"/>
                  <a:gd name="connsiteY3" fmla="*/ 732947 h 746478"/>
                  <a:gd name="connsiteX0" fmla="*/ 0 w 832513"/>
                  <a:gd name="connsiteY0" fmla="*/ 4212 h 792848"/>
                  <a:gd name="connsiteX1" fmla="*/ 272955 w 832513"/>
                  <a:gd name="connsiteY1" fmla="*/ 91502 h 792848"/>
                  <a:gd name="connsiteX2" fmla="*/ 478951 w 832513"/>
                  <a:gd name="connsiteY2" fmla="*/ 746310 h 792848"/>
                  <a:gd name="connsiteX3" fmla="*/ 832513 w 832513"/>
                  <a:gd name="connsiteY3" fmla="*/ 742472 h 792848"/>
                  <a:gd name="connsiteX0" fmla="*/ 0 w 832513"/>
                  <a:gd name="connsiteY0" fmla="*/ 4212 h 793863"/>
                  <a:gd name="connsiteX1" fmla="*/ 272955 w 832513"/>
                  <a:gd name="connsiteY1" fmla="*/ 91502 h 793863"/>
                  <a:gd name="connsiteX2" fmla="*/ 478951 w 832513"/>
                  <a:gd name="connsiteY2" fmla="*/ 746310 h 793863"/>
                  <a:gd name="connsiteX3" fmla="*/ 832513 w 832513"/>
                  <a:gd name="connsiteY3" fmla="*/ 742472 h 793863"/>
                  <a:gd name="connsiteX0" fmla="*/ 0 w 832513"/>
                  <a:gd name="connsiteY0" fmla="*/ 4212 h 746310"/>
                  <a:gd name="connsiteX1" fmla="*/ 272955 w 832513"/>
                  <a:gd name="connsiteY1" fmla="*/ 91502 h 746310"/>
                  <a:gd name="connsiteX2" fmla="*/ 478951 w 832513"/>
                  <a:gd name="connsiteY2" fmla="*/ 746310 h 746310"/>
                  <a:gd name="connsiteX3" fmla="*/ 832513 w 832513"/>
                  <a:gd name="connsiteY3" fmla="*/ 742472 h 746310"/>
                  <a:gd name="connsiteX0" fmla="*/ 0 w 832513"/>
                  <a:gd name="connsiteY0" fmla="*/ 4212 h 746310"/>
                  <a:gd name="connsiteX1" fmla="*/ 272955 w 832513"/>
                  <a:gd name="connsiteY1" fmla="*/ 91502 h 746310"/>
                  <a:gd name="connsiteX2" fmla="*/ 478951 w 832513"/>
                  <a:gd name="connsiteY2" fmla="*/ 746310 h 746310"/>
                  <a:gd name="connsiteX3" fmla="*/ 832513 w 832513"/>
                  <a:gd name="connsiteY3" fmla="*/ 742472 h 746310"/>
                  <a:gd name="connsiteX0" fmla="*/ 0 w 832513"/>
                  <a:gd name="connsiteY0" fmla="*/ 4212 h 746310"/>
                  <a:gd name="connsiteX1" fmla="*/ 272955 w 832513"/>
                  <a:gd name="connsiteY1" fmla="*/ 91502 h 746310"/>
                  <a:gd name="connsiteX2" fmla="*/ 478951 w 832513"/>
                  <a:gd name="connsiteY2" fmla="*/ 746310 h 746310"/>
                  <a:gd name="connsiteX3" fmla="*/ 832513 w 832513"/>
                  <a:gd name="connsiteY3" fmla="*/ 742472 h 746310"/>
                  <a:gd name="connsiteX0" fmla="*/ 0 w 842038"/>
                  <a:gd name="connsiteY0" fmla="*/ 7094 h 739667"/>
                  <a:gd name="connsiteX1" fmla="*/ 282480 w 842038"/>
                  <a:gd name="connsiteY1" fmla="*/ 84859 h 739667"/>
                  <a:gd name="connsiteX2" fmla="*/ 488476 w 842038"/>
                  <a:gd name="connsiteY2" fmla="*/ 739667 h 739667"/>
                  <a:gd name="connsiteX3" fmla="*/ 842038 w 842038"/>
                  <a:gd name="connsiteY3" fmla="*/ 735829 h 739667"/>
                  <a:gd name="connsiteX0" fmla="*/ 0 w 842038"/>
                  <a:gd name="connsiteY0" fmla="*/ 7094 h 739667"/>
                  <a:gd name="connsiteX1" fmla="*/ 282480 w 842038"/>
                  <a:gd name="connsiteY1" fmla="*/ 84859 h 739667"/>
                  <a:gd name="connsiteX2" fmla="*/ 488476 w 842038"/>
                  <a:gd name="connsiteY2" fmla="*/ 739667 h 739667"/>
                  <a:gd name="connsiteX3" fmla="*/ 842038 w 842038"/>
                  <a:gd name="connsiteY3" fmla="*/ 735829 h 739667"/>
                  <a:gd name="connsiteX0" fmla="*/ 0 w 842038"/>
                  <a:gd name="connsiteY0" fmla="*/ 3805 h 783192"/>
                  <a:gd name="connsiteX1" fmla="*/ 282480 w 842038"/>
                  <a:gd name="connsiteY1" fmla="*/ 91095 h 783192"/>
                  <a:gd name="connsiteX2" fmla="*/ 488476 w 842038"/>
                  <a:gd name="connsiteY2" fmla="*/ 736378 h 783192"/>
                  <a:gd name="connsiteX3" fmla="*/ 842038 w 842038"/>
                  <a:gd name="connsiteY3" fmla="*/ 732540 h 783192"/>
                  <a:gd name="connsiteX0" fmla="*/ 0 w 842038"/>
                  <a:gd name="connsiteY0" fmla="*/ 3805 h 736378"/>
                  <a:gd name="connsiteX1" fmla="*/ 282480 w 842038"/>
                  <a:gd name="connsiteY1" fmla="*/ 91095 h 736378"/>
                  <a:gd name="connsiteX2" fmla="*/ 488476 w 842038"/>
                  <a:gd name="connsiteY2" fmla="*/ 736378 h 736378"/>
                  <a:gd name="connsiteX3" fmla="*/ 842038 w 842038"/>
                  <a:gd name="connsiteY3" fmla="*/ 732540 h 736378"/>
                  <a:gd name="connsiteX0" fmla="*/ 0 w 842038"/>
                  <a:gd name="connsiteY0" fmla="*/ 2653 h 739988"/>
                  <a:gd name="connsiteX1" fmla="*/ 282480 w 842038"/>
                  <a:gd name="connsiteY1" fmla="*/ 94705 h 739988"/>
                  <a:gd name="connsiteX2" fmla="*/ 488476 w 842038"/>
                  <a:gd name="connsiteY2" fmla="*/ 739988 h 739988"/>
                  <a:gd name="connsiteX3" fmla="*/ 842038 w 842038"/>
                  <a:gd name="connsiteY3" fmla="*/ 736150 h 739988"/>
                  <a:gd name="connsiteX0" fmla="*/ 0 w 842038"/>
                  <a:gd name="connsiteY0" fmla="*/ 58 h 783149"/>
                  <a:gd name="connsiteX1" fmla="*/ 282480 w 842038"/>
                  <a:gd name="connsiteY1" fmla="*/ 106398 h 783149"/>
                  <a:gd name="connsiteX2" fmla="*/ 488476 w 842038"/>
                  <a:gd name="connsiteY2" fmla="*/ 737393 h 783149"/>
                  <a:gd name="connsiteX3" fmla="*/ 842038 w 842038"/>
                  <a:gd name="connsiteY3" fmla="*/ 733555 h 783149"/>
                  <a:gd name="connsiteX0" fmla="*/ 0 w 842038"/>
                  <a:gd name="connsiteY0" fmla="*/ 552 h 778881"/>
                  <a:gd name="connsiteX1" fmla="*/ 282480 w 842038"/>
                  <a:gd name="connsiteY1" fmla="*/ 102130 h 778881"/>
                  <a:gd name="connsiteX2" fmla="*/ 488476 w 842038"/>
                  <a:gd name="connsiteY2" fmla="*/ 733125 h 778881"/>
                  <a:gd name="connsiteX3" fmla="*/ 842038 w 842038"/>
                  <a:gd name="connsiteY3" fmla="*/ 729287 h 778881"/>
                  <a:gd name="connsiteX0" fmla="*/ 0 w 842038"/>
                  <a:gd name="connsiteY0" fmla="*/ 552 h 733125"/>
                  <a:gd name="connsiteX1" fmla="*/ 282480 w 842038"/>
                  <a:gd name="connsiteY1" fmla="*/ 102130 h 733125"/>
                  <a:gd name="connsiteX2" fmla="*/ 488476 w 842038"/>
                  <a:gd name="connsiteY2" fmla="*/ 733125 h 733125"/>
                  <a:gd name="connsiteX3" fmla="*/ 842038 w 842038"/>
                  <a:gd name="connsiteY3" fmla="*/ 729287 h 733125"/>
                  <a:gd name="connsiteX0" fmla="*/ 0 w 842038"/>
                  <a:gd name="connsiteY0" fmla="*/ 449 h 729184"/>
                  <a:gd name="connsiteX1" fmla="*/ 282480 w 842038"/>
                  <a:gd name="connsiteY1" fmla="*/ 102027 h 729184"/>
                  <a:gd name="connsiteX2" fmla="*/ 488476 w 842038"/>
                  <a:gd name="connsiteY2" fmla="*/ 728259 h 729184"/>
                  <a:gd name="connsiteX3" fmla="*/ 842038 w 842038"/>
                  <a:gd name="connsiteY3" fmla="*/ 729184 h 72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2038" h="729184">
                    <a:moveTo>
                      <a:pt x="0" y="449"/>
                    </a:moveTo>
                    <a:cubicBezTo>
                      <a:pt x="141809" y="2226"/>
                      <a:pt x="201067" y="-19275"/>
                      <a:pt x="282480" y="102027"/>
                    </a:cubicBezTo>
                    <a:cubicBezTo>
                      <a:pt x="363893" y="223329"/>
                      <a:pt x="271391" y="723746"/>
                      <a:pt x="488476" y="728259"/>
                    </a:cubicBezTo>
                    <a:lnTo>
                      <a:pt x="842038" y="729184"/>
                    </a:lnTo>
                  </a:path>
                </a:pathLst>
              </a:cu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3" name="Freeform 22"/>
            <p:cNvSpPr/>
            <p:nvPr/>
          </p:nvSpPr>
          <p:spPr>
            <a:xfrm flipH="1">
              <a:off x="6764193" y="2364624"/>
              <a:ext cx="842038" cy="729184"/>
            </a:xfrm>
            <a:custGeom>
              <a:avLst/>
              <a:gdLst>
                <a:gd name="connsiteX0" fmla="*/ 0 w 832513"/>
                <a:gd name="connsiteY0" fmla="*/ 8098 h 733973"/>
                <a:gd name="connsiteX1" fmla="*/ 272955 w 832513"/>
                <a:gd name="connsiteY1" fmla="*/ 89985 h 733973"/>
                <a:gd name="connsiteX2" fmla="*/ 450376 w 832513"/>
                <a:gd name="connsiteY2" fmla="*/ 649543 h 733973"/>
                <a:gd name="connsiteX3" fmla="*/ 832513 w 832513"/>
                <a:gd name="connsiteY3" fmla="*/ 731430 h 733973"/>
                <a:gd name="connsiteX4" fmla="*/ 832513 w 832513"/>
                <a:gd name="connsiteY4" fmla="*/ 731430 h 733973"/>
                <a:gd name="connsiteX0" fmla="*/ 0 w 832513"/>
                <a:gd name="connsiteY0" fmla="*/ 11529 h 723757"/>
                <a:gd name="connsiteX1" fmla="*/ 272955 w 832513"/>
                <a:gd name="connsiteY1" fmla="*/ 79769 h 723757"/>
                <a:gd name="connsiteX2" fmla="*/ 450376 w 832513"/>
                <a:gd name="connsiteY2" fmla="*/ 639327 h 723757"/>
                <a:gd name="connsiteX3" fmla="*/ 832513 w 832513"/>
                <a:gd name="connsiteY3" fmla="*/ 721214 h 723757"/>
                <a:gd name="connsiteX4" fmla="*/ 832513 w 832513"/>
                <a:gd name="connsiteY4" fmla="*/ 721214 h 723757"/>
                <a:gd name="connsiteX0" fmla="*/ 0 w 832513"/>
                <a:gd name="connsiteY0" fmla="*/ 7039 h 738317"/>
                <a:gd name="connsiteX1" fmla="*/ 272955 w 832513"/>
                <a:gd name="connsiteY1" fmla="*/ 94329 h 738317"/>
                <a:gd name="connsiteX2" fmla="*/ 450376 w 832513"/>
                <a:gd name="connsiteY2" fmla="*/ 653887 h 738317"/>
                <a:gd name="connsiteX3" fmla="*/ 832513 w 832513"/>
                <a:gd name="connsiteY3" fmla="*/ 735774 h 738317"/>
                <a:gd name="connsiteX4" fmla="*/ 832513 w 832513"/>
                <a:gd name="connsiteY4" fmla="*/ 735774 h 738317"/>
                <a:gd name="connsiteX0" fmla="*/ 0 w 832513"/>
                <a:gd name="connsiteY0" fmla="*/ 791 h 732069"/>
                <a:gd name="connsiteX1" fmla="*/ 272955 w 832513"/>
                <a:gd name="connsiteY1" fmla="*/ 88081 h 732069"/>
                <a:gd name="connsiteX2" fmla="*/ 450376 w 832513"/>
                <a:gd name="connsiteY2" fmla="*/ 647639 h 732069"/>
                <a:gd name="connsiteX3" fmla="*/ 832513 w 832513"/>
                <a:gd name="connsiteY3" fmla="*/ 729526 h 732069"/>
                <a:gd name="connsiteX4" fmla="*/ 832513 w 832513"/>
                <a:gd name="connsiteY4" fmla="*/ 729526 h 732069"/>
                <a:gd name="connsiteX0" fmla="*/ 0 w 832513"/>
                <a:gd name="connsiteY0" fmla="*/ 4212 h 791032"/>
                <a:gd name="connsiteX1" fmla="*/ 272955 w 832513"/>
                <a:gd name="connsiteY1" fmla="*/ 91502 h 791032"/>
                <a:gd name="connsiteX2" fmla="*/ 478951 w 832513"/>
                <a:gd name="connsiteY2" fmla="*/ 746310 h 791032"/>
                <a:gd name="connsiteX3" fmla="*/ 832513 w 832513"/>
                <a:gd name="connsiteY3" fmla="*/ 732947 h 791032"/>
                <a:gd name="connsiteX4" fmla="*/ 832513 w 832513"/>
                <a:gd name="connsiteY4" fmla="*/ 732947 h 791032"/>
                <a:gd name="connsiteX0" fmla="*/ 0 w 832513"/>
                <a:gd name="connsiteY0" fmla="*/ 4212 h 746541"/>
                <a:gd name="connsiteX1" fmla="*/ 272955 w 832513"/>
                <a:gd name="connsiteY1" fmla="*/ 91502 h 746541"/>
                <a:gd name="connsiteX2" fmla="*/ 478951 w 832513"/>
                <a:gd name="connsiteY2" fmla="*/ 746310 h 746541"/>
                <a:gd name="connsiteX3" fmla="*/ 832513 w 832513"/>
                <a:gd name="connsiteY3" fmla="*/ 732947 h 746541"/>
                <a:gd name="connsiteX4" fmla="*/ 832513 w 832513"/>
                <a:gd name="connsiteY4" fmla="*/ 732947 h 746541"/>
                <a:gd name="connsiteX0" fmla="*/ 0 w 858702"/>
                <a:gd name="connsiteY0" fmla="*/ 4212 h 766284"/>
                <a:gd name="connsiteX1" fmla="*/ 272955 w 858702"/>
                <a:gd name="connsiteY1" fmla="*/ 91502 h 766284"/>
                <a:gd name="connsiteX2" fmla="*/ 478951 w 858702"/>
                <a:gd name="connsiteY2" fmla="*/ 746310 h 766284"/>
                <a:gd name="connsiteX3" fmla="*/ 832513 w 858702"/>
                <a:gd name="connsiteY3" fmla="*/ 732947 h 766284"/>
                <a:gd name="connsiteX4" fmla="*/ 832513 w 858702"/>
                <a:gd name="connsiteY4" fmla="*/ 766284 h 766284"/>
                <a:gd name="connsiteX0" fmla="*/ 0 w 832513"/>
                <a:gd name="connsiteY0" fmla="*/ 4212 h 746478"/>
                <a:gd name="connsiteX1" fmla="*/ 272955 w 832513"/>
                <a:gd name="connsiteY1" fmla="*/ 91502 h 746478"/>
                <a:gd name="connsiteX2" fmla="*/ 478951 w 832513"/>
                <a:gd name="connsiteY2" fmla="*/ 746310 h 746478"/>
                <a:gd name="connsiteX3" fmla="*/ 832513 w 832513"/>
                <a:gd name="connsiteY3" fmla="*/ 732947 h 746478"/>
                <a:gd name="connsiteX0" fmla="*/ 0 w 832513"/>
                <a:gd name="connsiteY0" fmla="*/ 4212 h 792848"/>
                <a:gd name="connsiteX1" fmla="*/ 272955 w 832513"/>
                <a:gd name="connsiteY1" fmla="*/ 91502 h 792848"/>
                <a:gd name="connsiteX2" fmla="*/ 478951 w 832513"/>
                <a:gd name="connsiteY2" fmla="*/ 746310 h 792848"/>
                <a:gd name="connsiteX3" fmla="*/ 832513 w 832513"/>
                <a:gd name="connsiteY3" fmla="*/ 742472 h 792848"/>
                <a:gd name="connsiteX0" fmla="*/ 0 w 832513"/>
                <a:gd name="connsiteY0" fmla="*/ 4212 h 793863"/>
                <a:gd name="connsiteX1" fmla="*/ 272955 w 832513"/>
                <a:gd name="connsiteY1" fmla="*/ 91502 h 793863"/>
                <a:gd name="connsiteX2" fmla="*/ 478951 w 832513"/>
                <a:gd name="connsiteY2" fmla="*/ 746310 h 793863"/>
                <a:gd name="connsiteX3" fmla="*/ 832513 w 832513"/>
                <a:gd name="connsiteY3" fmla="*/ 742472 h 793863"/>
                <a:gd name="connsiteX0" fmla="*/ 0 w 832513"/>
                <a:gd name="connsiteY0" fmla="*/ 4212 h 746310"/>
                <a:gd name="connsiteX1" fmla="*/ 272955 w 832513"/>
                <a:gd name="connsiteY1" fmla="*/ 91502 h 746310"/>
                <a:gd name="connsiteX2" fmla="*/ 478951 w 832513"/>
                <a:gd name="connsiteY2" fmla="*/ 746310 h 746310"/>
                <a:gd name="connsiteX3" fmla="*/ 832513 w 832513"/>
                <a:gd name="connsiteY3" fmla="*/ 742472 h 746310"/>
                <a:gd name="connsiteX0" fmla="*/ 0 w 832513"/>
                <a:gd name="connsiteY0" fmla="*/ 4212 h 746310"/>
                <a:gd name="connsiteX1" fmla="*/ 272955 w 832513"/>
                <a:gd name="connsiteY1" fmla="*/ 91502 h 746310"/>
                <a:gd name="connsiteX2" fmla="*/ 478951 w 832513"/>
                <a:gd name="connsiteY2" fmla="*/ 746310 h 746310"/>
                <a:gd name="connsiteX3" fmla="*/ 832513 w 832513"/>
                <a:gd name="connsiteY3" fmla="*/ 742472 h 746310"/>
                <a:gd name="connsiteX0" fmla="*/ 0 w 832513"/>
                <a:gd name="connsiteY0" fmla="*/ 4212 h 746310"/>
                <a:gd name="connsiteX1" fmla="*/ 272955 w 832513"/>
                <a:gd name="connsiteY1" fmla="*/ 91502 h 746310"/>
                <a:gd name="connsiteX2" fmla="*/ 478951 w 832513"/>
                <a:gd name="connsiteY2" fmla="*/ 746310 h 746310"/>
                <a:gd name="connsiteX3" fmla="*/ 832513 w 832513"/>
                <a:gd name="connsiteY3" fmla="*/ 742472 h 746310"/>
                <a:gd name="connsiteX0" fmla="*/ 0 w 842038"/>
                <a:gd name="connsiteY0" fmla="*/ 7094 h 739667"/>
                <a:gd name="connsiteX1" fmla="*/ 282480 w 842038"/>
                <a:gd name="connsiteY1" fmla="*/ 84859 h 739667"/>
                <a:gd name="connsiteX2" fmla="*/ 488476 w 842038"/>
                <a:gd name="connsiteY2" fmla="*/ 739667 h 739667"/>
                <a:gd name="connsiteX3" fmla="*/ 842038 w 842038"/>
                <a:gd name="connsiteY3" fmla="*/ 735829 h 739667"/>
                <a:gd name="connsiteX0" fmla="*/ 0 w 842038"/>
                <a:gd name="connsiteY0" fmla="*/ 7094 h 739667"/>
                <a:gd name="connsiteX1" fmla="*/ 282480 w 842038"/>
                <a:gd name="connsiteY1" fmla="*/ 84859 h 739667"/>
                <a:gd name="connsiteX2" fmla="*/ 488476 w 842038"/>
                <a:gd name="connsiteY2" fmla="*/ 739667 h 739667"/>
                <a:gd name="connsiteX3" fmla="*/ 842038 w 842038"/>
                <a:gd name="connsiteY3" fmla="*/ 735829 h 739667"/>
                <a:gd name="connsiteX0" fmla="*/ 0 w 842038"/>
                <a:gd name="connsiteY0" fmla="*/ 3805 h 783192"/>
                <a:gd name="connsiteX1" fmla="*/ 282480 w 842038"/>
                <a:gd name="connsiteY1" fmla="*/ 91095 h 783192"/>
                <a:gd name="connsiteX2" fmla="*/ 488476 w 842038"/>
                <a:gd name="connsiteY2" fmla="*/ 736378 h 783192"/>
                <a:gd name="connsiteX3" fmla="*/ 842038 w 842038"/>
                <a:gd name="connsiteY3" fmla="*/ 732540 h 783192"/>
                <a:gd name="connsiteX0" fmla="*/ 0 w 842038"/>
                <a:gd name="connsiteY0" fmla="*/ 3805 h 736378"/>
                <a:gd name="connsiteX1" fmla="*/ 282480 w 842038"/>
                <a:gd name="connsiteY1" fmla="*/ 91095 h 736378"/>
                <a:gd name="connsiteX2" fmla="*/ 488476 w 842038"/>
                <a:gd name="connsiteY2" fmla="*/ 736378 h 736378"/>
                <a:gd name="connsiteX3" fmla="*/ 842038 w 842038"/>
                <a:gd name="connsiteY3" fmla="*/ 732540 h 736378"/>
                <a:gd name="connsiteX0" fmla="*/ 0 w 842038"/>
                <a:gd name="connsiteY0" fmla="*/ 2653 h 739988"/>
                <a:gd name="connsiteX1" fmla="*/ 282480 w 842038"/>
                <a:gd name="connsiteY1" fmla="*/ 94705 h 739988"/>
                <a:gd name="connsiteX2" fmla="*/ 488476 w 842038"/>
                <a:gd name="connsiteY2" fmla="*/ 739988 h 739988"/>
                <a:gd name="connsiteX3" fmla="*/ 842038 w 842038"/>
                <a:gd name="connsiteY3" fmla="*/ 736150 h 739988"/>
                <a:gd name="connsiteX0" fmla="*/ 0 w 842038"/>
                <a:gd name="connsiteY0" fmla="*/ 58 h 783149"/>
                <a:gd name="connsiteX1" fmla="*/ 282480 w 842038"/>
                <a:gd name="connsiteY1" fmla="*/ 106398 h 783149"/>
                <a:gd name="connsiteX2" fmla="*/ 488476 w 842038"/>
                <a:gd name="connsiteY2" fmla="*/ 737393 h 783149"/>
                <a:gd name="connsiteX3" fmla="*/ 842038 w 842038"/>
                <a:gd name="connsiteY3" fmla="*/ 733555 h 783149"/>
                <a:gd name="connsiteX0" fmla="*/ 0 w 842038"/>
                <a:gd name="connsiteY0" fmla="*/ 552 h 778881"/>
                <a:gd name="connsiteX1" fmla="*/ 282480 w 842038"/>
                <a:gd name="connsiteY1" fmla="*/ 102130 h 778881"/>
                <a:gd name="connsiteX2" fmla="*/ 488476 w 842038"/>
                <a:gd name="connsiteY2" fmla="*/ 733125 h 778881"/>
                <a:gd name="connsiteX3" fmla="*/ 842038 w 842038"/>
                <a:gd name="connsiteY3" fmla="*/ 729287 h 778881"/>
                <a:gd name="connsiteX0" fmla="*/ 0 w 842038"/>
                <a:gd name="connsiteY0" fmla="*/ 552 h 733125"/>
                <a:gd name="connsiteX1" fmla="*/ 282480 w 842038"/>
                <a:gd name="connsiteY1" fmla="*/ 102130 h 733125"/>
                <a:gd name="connsiteX2" fmla="*/ 488476 w 842038"/>
                <a:gd name="connsiteY2" fmla="*/ 733125 h 733125"/>
                <a:gd name="connsiteX3" fmla="*/ 842038 w 842038"/>
                <a:gd name="connsiteY3" fmla="*/ 729287 h 733125"/>
                <a:gd name="connsiteX0" fmla="*/ 0 w 842038"/>
                <a:gd name="connsiteY0" fmla="*/ 449 h 729184"/>
                <a:gd name="connsiteX1" fmla="*/ 282480 w 842038"/>
                <a:gd name="connsiteY1" fmla="*/ 102027 h 729184"/>
                <a:gd name="connsiteX2" fmla="*/ 488476 w 842038"/>
                <a:gd name="connsiteY2" fmla="*/ 728259 h 729184"/>
                <a:gd name="connsiteX3" fmla="*/ 842038 w 842038"/>
                <a:gd name="connsiteY3" fmla="*/ 729184 h 72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038" h="729184">
                  <a:moveTo>
                    <a:pt x="0" y="449"/>
                  </a:moveTo>
                  <a:cubicBezTo>
                    <a:pt x="141809" y="2226"/>
                    <a:pt x="201067" y="-19275"/>
                    <a:pt x="282480" y="102027"/>
                  </a:cubicBezTo>
                  <a:cubicBezTo>
                    <a:pt x="363893" y="223329"/>
                    <a:pt x="271391" y="723746"/>
                    <a:pt x="488476" y="728259"/>
                  </a:cubicBezTo>
                  <a:lnTo>
                    <a:pt x="842038" y="729184"/>
                  </a:ln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4" name="Straight Connector 3"/>
          <p:cNvCxnSpPr/>
          <p:nvPr/>
        </p:nvCxnSpPr>
        <p:spPr>
          <a:xfrm>
            <a:off x="4865311" y="2392148"/>
            <a:ext cx="110069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865311" y="5680254"/>
            <a:ext cx="1143058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686614" y="4829510"/>
            <a:ext cx="2520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chemeClr val="accent4">
                    <a:lumMod val="50000"/>
                  </a:schemeClr>
                </a:solidFill>
              </a:rPr>
              <a:t>Valence band</a:t>
            </a:r>
            <a:endParaRPr lang="en-IN" sz="3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13936" y="2683499"/>
            <a:ext cx="3002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chemeClr val="accent4">
                    <a:lumMod val="50000"/>
                  </a:schemeClr>
                </a:solidFill>
              </a:rPr>
              <a:t>Conduction band</a:t>
            </a:r>
            <a:endParaRPr lang="en-IN" sz="3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96430" y="2984876"/>
            <a:ext cx="787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err="1" smtClean="0"/>
              <a:t>E</a:t>
            </a:r>
            <a:r>
              <a:rPr lang="en-IN" sz="2800" b="1" baseline="-25000" dirty="0" err="1" smtClean="0"/>
              <a:t>c</a:t>
            </a:r>
            <a:endParaRPr lang="en-IN" sz="2800" b="1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4496430" y="3994859"/>
            <a:ext cx="787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err="1" smtClean="0"/>
              <a:t>E</a:t>
            </a:r>
            <a:r>
              <a:rPr lang="en-IN" sz="2800" b="1" baseline="-25000" dirty="0" err="1" smtClean="0"/>
              <a:t>v</a:t>
            </a:r>
            <a:endParaRPr lang="en-IN" sz="2800" b="1" baseline="-25000" dirty="0"/>
          </a:p>
        </p:txBody>
      </p:sp>
      <p:grpSp>
        <p:nvGrpSpPr>
          <p:cNvPr id="3" name="Group 2"/>
          <p:cNvGrpSpPr/>
          <p:nvPr/>
        </p:nvGrpSpPr>
        <p:grpSpPr>
          <a:xfrm>
            <a:off x="4819598" y="3534409"/>
            <a:ext cx="4866627" cy="0"/>
            <a:chOff x="4819598" y="3534409"/>
            <a:chExt cx="4866627" cy="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4819598" y="3534409"/>
              <a:ext cx="2234288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8749228" y="3534409"/>
              <a:ext cx="936997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4851663" y="4503007"/>
            <a:ext cx="4872842" cy="60533"/>
            <a:chOff x="4851663" y="4503007"/>
            <a:chExt cx="4872842" cy="60533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4851663" y="4563540"/>
              <a:ext cx="2286116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787508" y="4503007"/>
              <a:ext cx="936997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9154920" y="3078001"/>
            <a:ext cx="2035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accent4">
                    <a:lumMod val="50000"/>
                  </a:schemeClr>
                </a:solidFill>
              </a:rPr>
              <a:t>Bottom value</a:t>
            </a:r>
            <a:endParaRPr lang="en-IN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249027" y="4518079"/>
            <a:ext cx="1645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chemeClr val="accent4">
                    <a:lumMod val="50000"/>
                  </a:schemeClr>
                </a:solidFill>
              </a:rPr>
              <a:t>Top value</a:t>
            </a:r>
            <a:endParaRPr lang="en-IN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7957789" y="1801504"/>
            <a:ext cx="0" cy="38787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7950966" y="4036201"/>
            <a:ext cx="20917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8072012" y="1523470"/>
            <a:ext cx="475491" cy="93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E</a:t>
            </a:r>
            <a:endParaRPr lang="en-IN" sz="24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10118899" y="3756458"/>
            <a:ext cx="47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k</a:t>
            </a:r>
            <a:endParaRPr lang="en-IN" sz="2400" b="1" dirty="0"/>
          </a:p>
        </p:txBody>
      </p:sp>
      <p:grpSp>
        <p:nvGrpSpPr>
          <p:cNvPr id="32" name="Group 31"/>
          <p:cNvGrpSpPr/>
          <p:nvPr/>
        </p:nvGrpSpPr>
        <p:grpSpPr>
          <a:xfrm>
            <a:off x="7374015" y="4619023"/>
            <a:ext cx="1184170" cy="181423"/>
            <a:chOff x="7374015" y="4619023"/>
            <a:chExt cx="1184170" cy="181423"/>
          </a:xfrm>
        </p:grpSpPr>
        <p:sp>
          <p:nvSpPr>
            <p:cNvPr id="6" name="Oval 5"/>
            <p:cNvSpPr/>
            <p:nvPr/>
          </p:nvSpPr>
          <p:spPr>
            <a:xfrm>
              <a:off x="8378185" y="4620121"/>
              <a:ext cx="180000" cy="18000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/>
            <p:cNvSpPr/>
            <p:nvPr/>
          </p:nvSpPr>
          <p:spPr>
            <a:xfrm>
              <a:off x="8066015" y="4619023"/>
              <a:ext cx="180000" cy="18000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46"/>
            <p:cNvSpPr/>
            <p:nvPr/>
          </p:nvSpPr>
          <p:spPr>
            <a:xfrm>
              <a:off x="7675100" y="4619023"/>
              <a:ext cx="180000" cy="18000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/>
            <p:cNvSpPr/>
            <p:nvPr/>
          </p:nvSpPr>
          <p:spPr>
            <a:xfrm>
              <a:off x="7374015" y="4620446"/>
              <a:ext cx="180000" cy="18000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248002" y="3109062"/>
            <a:ext cx="1586596" cy="527748"/>
            <a:chOff x="7248002" y="3109062"/>
            <a:chExt cx="1586596" cy="527748"/>
          </a:xfrm>
        </p:grpSpPr>
        <p:sp>
          <p:nvSpPr>
            <p:cNvPr id="8" name="TextBox 7"/>
            <p:cNvSpPr txBox="1"/>
            <p:nvPr/>
          </p:nvSpPr>
          <p:spPr>
            <a:xfrm>
              <a:off x="8297176" y="3112017"/>
              <a:ext cx="5374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>
                  <a:solidFill>
                    <a:srgbClr val="7030A0"/>
                  </a:solidFill>
                </a:rPr>
                <a:t>e</a:t>
              </a:r>
              <a:r>
                <a:rPr lang="en-IN" sz="2800" b="1" baseline="30000" dirty="0" smtClean="0">
                  <a:solidFill>
                    <a:srgbClr val="7030A0"/>
                  </a:solidFill>
                </a:rPr>
                <a:t>-</a:t>
              </a:r>
              <a:endParaRPr lang="en-IN" sz="2800" b="1" baseline="30000" dirty="0">
                <a:solidFill>
                  <a:srgbClr val="7030A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985085" y="3113590"/>
              <a:ext cx="5374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>
                  <a:solidFill>
                    <a:srgbClr val="7030A0"/>
                  </a:solidFill>
                </a:rPr>
                <a:t>e</a:t>
              </a:r>
              <a:r>
                <a:rPr lang="en-IN" sz="2800" b="1" baseline="30000" dirty="0" smtClean="0">
                  <a:solidFill>
                    <a:srgbClr val="7030A0"/>
                  </a:solidFill>
                </a:rPr>
                <a:t>-</a:t>
              </a:r>
              <a:endParaRPr lang="en-IN" sz="2800" b="1" baseline="30000" dirty="0">
                <a:solidFill>
                  <a:srgbClr val="7030A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248002" y="3109062"/>
              <a:ext cx="5374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>
                  <a:solidFill>
                    <a:srgbClr val="7030A0"/>
                  </a:solidFill>
                </a:rPr>
                <a:t>e</a:t>
              </a:r>
              <a:r>
                <a:rPr lang="en-IN" sz="2800" b="1" baseline="30000" dirty="0" smtClean="0">
                  <a:solidFill>
                    <a:srgbClr val="7030A0"/>
                  </a:solidFill>
                </a:rPr>
                <a:t>-</a:t>
              </a:r>
              <a:endParaRPr lang="en-IN" sz="2800" b="1" baseline="30000" dirty="0">
                <a:solidFill>
                  <a:srgbClr val="7030A0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76413" y="3113590"/>
              <a:ext cx="5374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>
                  <a:solidFill>
                    <a:srgbClr val="7030A0"/>
                  </a:solidFill>
                </a:rPr>
                <a:t>e</a:t>
              </a:r>
              <a:r>
                <a:rPr lang="en-IN" sz="2800" b="1" baseline="30000" dirty="0" smtClean="0">
                  <a:solidFill>
                    <a:srgbClr val="7030A0"/>
                  </a:solidFill>
                </a:rPr>
                <a:t>-</a:t>
              </a:r>
              <a:endParaRPr lang="en-IN" sz="2800" b="1" baseline="30000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7464015" y="3681748"/>
            <a:ext cx="239345" cy="762128"/>
            <a:chOff x="7464015" y="3681748"/>
            <a:chExt cx="239345" cy="762128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7464015" y="3681748"/>
              <a:ext cx="0" cy="76212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7703360" y="3681748"/>
              <a:ext cx="0" cy="76212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1615322" y="3770424"/>
            <a:ext cx="2662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chemeClr val="accent4">
                    <a:lumMod val="50000"/>
                  </a:schemeClr>
                </a:solidFill>
              </a:rPr>
              <a:t>Forbidden gap</a:t>
            </a:r>
            <a:endParaRPr lang="en-IN" sz="3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0536514" y="3798040"/>
                <a:ext cx="16561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m:rPr>
                        <m:sty m:val="p"/>
                      </m:rPr>
                      <a:rPr lang="en-US" sz="24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IN" sz="24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ℏ</m:t>
                    </m:r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6514" y="3798040"/>
                <a:ext cx="1656159" cy="461665"/>
              </a:xfrm>
              <a:prstGeom prst="rect">
                <a:avLst/>
              </a:prstGeom>
              <a:blipFill>
                <a:blip r:embed="rId2"/>
                <a:stretch>
                  <a:fillRect l="-5515" t="-9211" r="-2206" b="-302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064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5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75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5" dur="1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9" grpId="0"/>
      <p:bldP spid="36" grpId="0"/>
      <p:bldP spid="15" grpId="0"/>
      <p:bldP spid="38" grpId="0"/>
      <p:bldP spid="42" grpId="0"/>
      <p:bldP spid="43" grpId="0"/>
      <p:bldP spid="66" grpId="0"/>
      <p:bldP spid="67" grpId="0"/>
      <p:bldP spid="58" grpId="0"/>
      <p:bldP spid="5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solidFill>
                  <a:schemeClr val="tx1"/>
                </a:solidFill>
                <a:cs typeface="Times New Roman" panose="02020603050405020304" pitchFamily="18" charset="0"/>
              </a:rPr>
              <a:t>E – K diagram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2306472" y="705051"/>
            <a:ext cx="7273581" cy="2387127"/>
            <a:chOff x="98458" y="1523470"/>
            <a:chExt cx="11130867" cy="4156784"/>
          </a:xfrm>
        </p:grpSpPr>
        <p:grpSp>
          <p:nvGrpSpPr>
            <p:cNvPr id="11" name="Group 10"/>
            <p:cNvGrpSpPr/>
            <p:nvPr/>
          </p:nvGrpSpPr>
          <p:grpSpPr>
            <a:xfrm>
              <a:off x="941696" y="2392148"/>
              <a:ext cx="3768605" cy="3288106"/>
              <a:chOff x="3507475" y="2606722"/>
              <a:chExt cx="3330053" cy="2049438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3507475" y="2606722"/>
                <a:ext cx="333005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3507475" y="3318680"/>
                <a:ext cx="3330053" cy="0"/>
              </a:xfrm>
              <a:prstGeom prst="line">
                <a:avLst/>
              </a:prstGeom>
              <a:ln w="38100">
                <a:solidFill>
                  <a:srgbClr val="C092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3507475" y="3960125"/>
                <a:ext cx="3330053" cy="0"/>
              </a:xfrm>
              <a:prstGeom prst="line">
                <a:avLst/>
              </a:prstGeom>
              <a:ln w="38100">
                <a:solidFill>
                  <a:srgbClr val="C092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507475" y="4656160"/>
                <a:ext cx="3330053" cy="0"/>
              </a:xfrm>
              <a:prstGeom prst="line">
                <a:avLst/>
              </a:prstGeom>
              <a:ln w="3810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98458" y="2392148"/>
              <a:ext cx="583605" cy="3288106"/>
              <a:chOff x="98458" y="2392148"/>
              <a:chExt cx="515691" cy="2049438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614149" y="2392148"/>
                <a:ext cx="0" cy="2049438"/>
              </a:xfrm>
              <a:prstGeom prst="straightConnector1">
                <a:avLst/>
              </a:prstGeom>
              <a:ln w="38100">
                <a:solidFill>
                  <a:schemeClr val="accent2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98458" y="3132441"/>
                <a:ext cx="420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b="1" dirty="0" smtClean="0"/>
                  <a:t>E</a:t>
                </a:r>
                <a:endParaRPr lang="en-IN" sz="2400" b="1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6089176" y="2375721"/>
              <a:ext cx="3723564" cy="1187785"/>
              <a:chOff x="4942764" y="2368200"/>
              <a:chExt cx="3290253" cy="730481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7471017" y="2368200"/>
                <a:ext cx="762000" cy="0"/>
              </a:xfrm>
              <a:prstGeom prst="line">
                <a:avLst/>
              </a:prstGeom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>
                <a:off x="4942764" y="2368200"/>
                <a:ext cx="2167652" cy="730481"/>
                <a:chOff x="4942764" y="2368200"/>
                <a:chExt cx="2167652" cy="730481"/>
              </a:xfrm>
            </p:grpSpPr>
            <p:cxnSp>
              <p:nvCxnSpPr>
                <p:cNvPr id="25" name="Straight Connector 24"/>
                <p:cNvCxnSpPr/>
                <p:nvPr/>
              </p:nvCxnSpPr>
              <p:spPr>
                <a:xfrm>
                  <a:off x="4942764" y="2368200"/>
                  <a:ext cx="762000" cy="0"/>
                </a:xfrm>
                <a:prstGeom prst="line">
                  <a:avLst/>
                </a:prstGeom>
                <a:ln w="381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065380" y="3098681"/>
                  <a:ext cx="1045036" cy="0"/>
                </a:xfrm>
                <a:prstGeom prst="line">
                  <a:avLst/>
                </a:prstGeom>
                <a:ln w="381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Freeform 48"/>
                <p:cNvSpPr/>
                <p:nvPr/>
              </p:nvSpPr>
              <p:spPr>
                <a:xfrm>
                  <a:off x="5569565" y="2369288"/>
                  <a:ext cx="842038" cy="729184"/>
                </a:xfrm>
                <a:custGeom>
                  <a:avLst/>
                  <a:gdLst>
                    <a:gd name="connsiteX0" fmla="*/ 0 w 832513"/>
                    <a:gd name="connsiteY0" fmla="*/ 8098 h 733973"/>
                    <a:gd name="connsiteX1" fmla="*/ 272955 w 832513"/>
                    <a:gd name="connsiteY1" fmla="*/ 89985 h 733973"/>
                    <a:gd name="connsiteX2" fmla="*/ 450376 w 832513"/>
                    <a:gd name="connsiteY2" fmla="*/ 649543 h 733973"/>
                    <a:gd name="connsiteX3" fmla="*/ 832513 w 832513"/>
                    <a:gd name="connsiteY3" fmla="*/ 731430 h 733973"/>
                    <a:gd name="connsiteX4" fmla="*/ 832513 w 832513"/>
                    <a:gd name="connsiteY4" fmla="*/ 731430 h 733973"/>
                    <a:gd name="connsiteX0" fmla="*/ 0 w 832513"/>
                    <a:gd name="connsiteY0" fmla="*/ 11529 h 723757"/>
                    <a:gd name="connsiteX1" fmla="*/ 272955 w 832513"/>
                    <a:gd name="connsiteY1" fmla="*/ 79769 h 723757"/>
                    <a:gd name="connsiteX2" fmla="*/ 450376 w 832513"/>
                    <a:gd name="connsiteY2" fmla="*/ 639327 h 723757"/>
                    <a:gd name="connsiteX3" fmla="*/ 832513 w 832513"/>
                    <a:gd name="connsiteY3" fmla="*/ 721214 h 723757"/>
                    <a:gd name="connsiteX4" fmla="*/ 832513 w 832513"/>
                    <a:gd name="connsiteY4" fmla="*/ 721214 h 723757"/>
                    <a:gd name="connsiteX0" fmla="*/ 0 w 832513"/>
                    <a:gd name="connsiteY0" fmla="*/ 7039 h 738317"/>
                    <a:gd name="connsiteX1" fmla="*/ 272955 w 832513"/>
                    <a:gd name="connsiteY1" fmla="*/ 94329 h 738317"/>
                    <a:gd name="connsiteX2" fmla="*/ 450376 w 832513"/>
                    <a:gd name="connsiteY2" fmla="*/ 653887 h 738317"/>
                    <a:gd name="connsiteX3" fmla="*/ 832513 w 832513"/>
                    <a:gd name="connsiteY3" fmla="*/ 735774 h 738317"/>
                    <a:gd name="connsiteX4" fmla="*/ 832513 w 832513"/>
                    <a:gd name="connsiteY4" fmla="*/ 735774 h 738317"/>
                    <a:gd name="connsiteX0" fmla="*/ 0 w 832513"/>
                    <a:gd name="connsiteY0" fmla="*/ 791 h 732069"/>
                    <a:gd name="connsiteX1" fmla="*/ 272955 w 832513"/>
                    <a:gd name="connsiteY1" fmla="*/ 88081 h 732069"/>
                    <a:gd name="connsiteX2" fmla="*/ 450376 w 832513"/>
                    <a:gd name="connsiteY2" fmla="*/ 647639 h 732069"/>
                    <a:gd name="connsiteX3" fmla="*/ 832513 w 832513"/>
                    <a:gd name="connsiteY3" fmla="*/ 729526 h 732069"/>
                    <a:gd name="connsiteX4" fmla="*/ 832513 w 832513"/>
                    <a:gd name="connsiteY4" fmla="*/ 729526 h 732069"/>
                    <a:gd name="connsiteX0" fmla="*/ 0 w 832513"/>
                    <a:gd name="connsiteY0" fmla="*/ 4212 h 791032"/>
                    <a:gd name="connsiteX1" fmla="*/ 272955 w 832513"/>
                    <a:gd name="connsiteY1" fmla="*/ 91502 h 791032"/>
                    <a:gd name="connsiteX2" fmla="*/ 478951 w 832513"/>
                    <a:gd name="connsiteY2" fmla="*/ 746310 h 791032"/>
                    <a:gd name="connsiteX3" fmla="*/ 832513 w 832513"/>
                    <a:gd name="connsiteY3" fmla="*/ 732947 h 791032"/>
                    <a:gd name="connsiteX4" fmla="*/ 832513 w 832513"/>
                    <a:gd name="connsiteY4" fmla="*/ 732947 h 791032"/>
                    <a:gd name="connsiteX0" fmla="*/ 0 w 832513"/>
                    <a:gd name="connsiteY0" fmla="*/ 4212 h 746541"/>
                    <a:gd name="connsiteX1" fmla="*/ 272955 w 832513"/>
                    <a:gd name="connsiteY1" fmla="*/ 91502 h 746541"/>
                    <a:gd name="connsiteX2" fmla="*/ 478951 w 832513"/>
                    <a:gd name="connsiteY2" fmla="*/ 746310 h 746541"/>
                    <a:gd name="connsiteX3" fmla="*/ 832513 w 832513"/>
                    <a:gd name="connsiteY3" fmla="*/ 732947 h 746541"/>
                    <a:gd name="connsiteX4" fmla="*/ 832513 w 832513"/>
                    <a:gd name="connsiteY4" fmla="*/ 732947 h 746541"/>
                    <a:gd name="connsiteX0" fmla="*/ 0 w 858702"/>
                    <a:gd name="connsiteY0" fmla="*/ 4212 h 766284"/>
                    <a:gd name="connsiteX1" fmla="*/ 272955 w 858702"/>
                    <a:gd name="connsiteY1" fmla="*/ 91502 h 766284"/>
                    <a:gd name="connsiteX2" fmla="*/ 478951 w 858702"/>
                    <a:gd name="connsiteY2" fmla="*/ 746310 h 766284"/>
                    <a:gd name="connsiteX3" fmla="*/ 832513 w 858702"/>
                    <a:gd name="connsiteY3" fmla="*/ 732947 h 766284"/>
                    <a:gd name="connsiteX4" fmla="*/ 832513 w 858702"/>
                    <a:gd name="connsiteY4" fmla="*/ 766284 h 766284"/>
                    <a:gd name="connsiteX0" fmla="*/ 0 w 832513"/>
                    <a:gd name="connsiteY0" fmla="*/ 4212 h 746478"/>
                    <a:gd name="connsiteX1" fmla="*/ 272955 w 832513"/>
                    <a:gd name="connsiteY1" fmla="*/ 91502 h 746478"/>
                    <a:gd name="connsiteX2" fmla="*/ 478951 w 832513"/>
                    <a:gd name="connsiteY2" fmla="*/ 746310 h 746478"/>
                    <a:gd name="connsiteX3" fmla="*/ 832513 w 832513"/>
                    <a:gd name="connsiteY3" fmla="*/ 732947 h 746478"/>
                    <a:gd name="connsiteX0" fmla="*/ 0 w 832513"/>
                    <a:gd name="connsiteY0" fmla="*/ 4212 h 792848"/>
                    <a:gd name="connsiteX1" fmla="*/ 272955 w 832513"/>
                    <a:gd name="connsiteY1" fmla="*/ 91502 h 792848"/>
                    <a:gd name="connsiteX2" fmla="*/ 478951 w 832513"/>
                    <a:gd name="connsiteY2" fmla="*/ 746310 h 792848"/>
                    <a:gd name="connsiteX3" fmla="*/ 832513 w 832513"/>
                    <a:gd name="connsiteY3" fmla="*/ 742472 h 792848"/>
                    <a:gd name="connsiteX0" fmla="*/ 0 w 832513"/>
                    <a:gd name="connsiteY0" fmla="*/ 4212 h 793863"/>
                    <a:gd name="connsiteX1" fmla="*/ 272955 w 832513"/>
                    <a:gd name="connsiteY1" fmla="*/ 91502 h 793863"/>
                    <a:gd name="connsiteX2" fmla="*/ 478951 w 832513"/>
                    <a:gd name="connsiteY2" fmla="*/ 746310 h 793863"/>
                    <a:gd name="connsiteX3" fmla="*/ 832513 w 832513"/>
                    <a:gd name="connsiteY3" fmla="*/ 742472 h 793863"/>
                    <a:gd name="connsiteX0" fmla="*/ 0 w 832513"/>
                    <a:gd name="connsiteY0" fmla="*/ 4212 h 746310"/>
                    <a:gd name="connsiteX1" fmla="*/ 272955 w 832513"/>
                    <a:gd name="connsiteY1" fmla="*/ 91502 h 746310"/>
                    <a:gd name="connsiteX2" fmla="*/ 478951 w 832513"/>
                    <a:gd name="connsiteY2" fmla="*/ 746310 h 746310"/>
                    <a:gd name="connsiteX3" fmla="*/ 832513 w 832513"/>
                    <a:gd name="connsiteY3" fmla="*/ 742472 h 746310"/>
                    <a:gd name="connsiteX0" fmla="*/ 0 w 832513"/>
                    <a:gd name="connsiteY0" fmla="*/ 4212 h 746310"/>
                    <a:gd name="connsiteX1" fmla="*/ 272955 w 832513"/>
                    <a:gd name="connsiteY1" fmla="*/ 91502 h 746310"/>
                    <a:gd name="connsiteX2" fmla="*/ 478951 w 832513"/>
                    <a:gd name="connsiteY2" fmla="*/ 746310 h 746310"/>
                    <a:gd name="connsiteX3" fmla="*/ 832513 w 832513"/>
                    <a:gd name="connsiteY3" fmla="*/ 742472 h 746310"/>
                    <a:gd name="connsiteX0" fmla="*/ 0 w 832513"/>
                    <a:gd name="connsiteY0" fmla="*/ 4212 h 746310"/>
                    <a:gd name="connsiteX1" fmla="*/ 272955 w 832513"/>
                    <a:gd name="connsiteY1" fmla="*/ 91502 h 746310"/>
                    <a:gd name="connsiteX2" fmla="*/ 478951 w 832513"/>
                    <a:gd name="connsiteY2" fmla="*/ 746310 h 746310"/>
                    <a:gd name="connsiteX3" fmla="*/ 832513 w 832513"/>
                    <a:gd name="connsiteY3" fmla="*/ 742472 h 746310"/>
                    <a:gd name="connsiteX0" fmla="*/ 0 w 842038"/>
                    <a:gd name="connsiteY0" fmla="*/ 7094 h 739667"/>
                    <a:gd name="connsiteX1" fmla="*/ 282480 w 842038"/>
                    <a:gd name="connsiteY1" fmla="*/ 84859 h 739667"/>
                    <a:gd name="connsiteX2" fmla="*/ 488476 w 842038"/>
                    <a:gd name="connsiteY2" fmla="*/ 739667 h 739667"/>
                    <a:gd name="connsiteX3" fmla="*/ 842038 w 842038"/>
                    <a:gd name="connsiteY3" fmla="*/ 735829 h 739667"/>
                    <a:gd name="connsiteX0" fmla="*/ 0 w 842038"/>
                    <a:gd name="connsiteY0" fmla="*/ 7094 h 739667"/>
                    <a:gd name="connsiteX1" fmla="*/ 282480 w 842038"/>
                    <a:gd name="connsiteY1" fmla="*/ 84859 h 739667"/>
                    <a:gd name="connsiteX2" fmla="*/ 488476 w 842038"/>
                    <a:gd name="connsiteY2" fmla="*/ 739667 h 739667"/>
                    <a:gd name="connsiteX3" fmla="*/ 842038 w 842038"/>
                    <a:gd name="connsiteY3" fmla="*/ 735829 h 739667"/>
                    <a:gd name="connsiteX0" fmla="*/ 0 w 842038"/>
                    <a:gd name="connsiteY0" fmla="*/ 3805 h 783192"/>
                    <a:gd name="connsiteX1" fmla="*/ 282480 w 842038"/>
                    <a:gd name="connsiteY1" fmla="*/ 91095 h 783192"/>
                    <a:gd name="connsiteX2" fmla="*/ 488476 w 842038"/>
                    <a:gd name="connsiteY2" fmla="*/ 736378 h 783192"/>
                    <a:gd name="connsiteX3" fmla="*/ 842038 w 842038"/>
                    <a:gd name="connsiteY3" fmla="*/ 732540 h 783192"/>
                    <a:gd name="connsiteX0" fmla="*/ 0 w 842038"/>
                    <a:gd name="connsiteY0" fmla="*/ 3805 h 736378"/>
                    <a:gd name="connsiteX1" fmla="*/ 282480 w 842038"/>
                    <a:gd name="connsiteY1" fmla="*/ 91095 h 736378"/>
                    <a:gd name="connsiteX2" fmla="*/ 488476 w 842038"/>
                    <a:gd name="connsiteY2" fmla="*/ 736378 h 736378"/>
                    <a:gd name="connsiteX3" fmla="*/ 842038 w 842038"/>
                    <a:gd name="connsiteY3" fmla="*/ 732540 h 736378"/>
                    <a:gd name="connsiteX0" fmla="*/ 0 w 842038"/>
                    <a:gd name="connsiteY0" fmla="*/ 2653 h 739988"/>
                    <a:gd name="connsiteX1" fmla="*/ 282480 w 842038"/>
                    <a:gd name="connsiteY1" fmla="*/ 94705 h 739988"/>
                    <a:gd name="connsiteX2" fmla="*/ 488476 w 842038"/>
                    <a:gd name="connsiteY2" fmla="*/ 739988 h 739988"/>
                    <a:gd name="connsiteX3" fmla="*/ 842038 w 842038"/>
                    <a:gd name="connsiteY3" fmla="*/ 736150 h 739988"/>
                    <a:gd name="connsiteX0" fmla="*/ 0 w 842038"/>
                    <a:gd name="connsiteY0" fmla="*/ 58 h 783149"/>
                    <a:gd name="connsiteX1" fmla="*/ 282480 w 842038"/>
                    <a:gd name="connsiteY1" fmla="*/ 106398 h 783149"/>
                    <a:gd name="connsiteX2" fmla="*/ 488476 w 842038"/>
                    <a:gd name="connsiteY2" fmla="*/ 737393 h 783149"/>
                    <a:gd name="connsiteX3" fmla="*/ 842038 w 842038"/>
                    <a:gd name="connsiteY3" fmla="*/ 733555 h 783149"/>
                    <a:gd name="connsiteX0" fmla="*/ 0 w 842038"/>
                    <a:gd name="connsiteY0" fmla="*/ 552 h 778881"/>
                    <a:gd name="connsiteX1" fmla="*/ 282480 w 842038"/>
                    <a:gd name="connsiteY1" fmla="*/ 102130 h 778881"/>
                    <a:gd name="connsiteX2" fmla="*/ 488476 w 842038"/>
                    <a:gd name="connsiteY2" fmla="*/ 733125 h 778881"/>
                    <a:gd name="connsiteX3" fmla="*/ 842038 w 842038"/>
                    <a:gd name="connsiteY3" fmla="*/ 729287 h 778881"/>
                    <a:gd name="connsiteX0" fmla="*/ 0 w 842038"/>
                    <a:gd name="connsiteY0" fmla="*/ 552 h 733125"/>
                    <a:gd name="connsiteX1" fmla="*/ 282480 w 842038"/>
                    <a:gd name="connsiteY1" fmla="*/ 102130 h 733125"/>
                    <a:gd name="connsiteX2" fmla="*/ 488476 w 842038"/>
                    <a:gd name="connsiteY2" fmla="*/ 733125 h 733125"/>
                    <a:gd name="connsiteX3" fmla="*/ 842038 w 842038"/>
                    <a:gd name="connsiteY3" fmla="*/ 729287 h 733125"/>
                    <a:gd name="connsiteX0" fmla="*/ 0 w 842038"/>
                    <a:gd name="connsiteY0" fmla="*/ 449 h 729184"/>
                    <a:gd name="connsiteX1" fmla="*/ 282480 w 842038"/>
                    <a:gd name="connsiteY1" fmla="*/ 102027 h 729184"/>
                    <a:gd name="connsiteX2" fmla="*/ 488476 w 842038"/>
                    <a:gd name="connsiteY2" fmla="*/ 728259 h 729184"/>
                    <a:gd name="connsiteX3" fmla="*/ 842038 w 842038"/>
                    <a:gd name="connsiteY3" fmla="*/ 729184 h 729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2038" h="729184">
                      <a:moveTo>
                        <a:pt x="0" y="449"/>
                      </a:moveTo>
                      <a:cubicBezTo>
                        <a:pt x="141809" y="2226"/>
                        <a:pt x="201067" y="-19275"/>
                        <a:pt x="282480" y="102027"/>
                      </a:cubicBezTo>
                      <a:cubicBezTo>
                        <a:pt x="363893" y="223329"/>
                        <a:pt x="271391" y="723746"/>
                        <a:pt x="488476" y="728259"/>
                      </a:cubicBezTo>
                      <a:lnTo>
                        <a:pt x="842038" y="729184"/>
                      </a:lnTo>
                    </a:path>
                  </a:pathLst>
                </a:custGeom>
                <a:noFill/>
                <a:ln w="381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52" name="Freeform 51"/>
              <p:cNvSpPr/>
              <p:nvPr/>
            </p:nvSpPr>
            <p:spPr>
              <a:xfrm flipH="1">
                <a:off x="6764193" y="2369288"/>
                <a:ext cx="842038" cy="729184"/>
              </a:xfrm>
              <a:custGeom>
                <a:avLst/>
                <a:gdLst>
                  <a:gd name="connsiteX0" fmla="*/ 0 w 832513"/>
                  <a:gd name="connsiteY0" fmla="*/ 8098 h 733973"/>
                  <a:gd name="connsiteX1" fmla="*/ 272955 w 832513"/>
                  <a:gd name="connsiteY1" fmla="*/ 89985 h 733973"/>
                  <a:gd name="connsiteX2" fmla="*/ 450376 w 832513"/>
                  <a:gd name="connsiteY2" fmla="*/ 649543 h 733973"/>
                  <a:gd name="connsiteX3" fmla="*/ 832513 w 832513"/>
                  <a:gd name="connsiteY3" fmla="*/ 731430 h 733973"/>
                  <a:gd name="connsiteX4" fmla="*/ 832513 w 832513"/>
                  <a:gd name="connsiteY4" fmla="*/ 731430 h 733973"/>
                  <a:gd name="connsiteX0" fmla="*/ 0 w 832513"/>
                  <a:gd name="connsiteY0" fmla="*/ 11529 h 723757"/>
                  <a:gd name="connsiteX1" fmla="*/ 272955 w 832513"/>
                  <a:gd name="connsiteY1" fmla="*/ 79769 h 723757"/>
                  <a:gd name="connsiteX2" fmla="*/ 450376 w 832513"/>
                  <a:gd name="connsiteY2" fmla="*/ 639327 h 723757"/>
                  <a:gd name="connsiteX3" fmla="*/ 832513 w 832513"/>
                  <a:gd name="connsiteY3" fmla="*/ 721214 h 723757"/>
                  <a:gd name="connsiteX4" fmla="*/ 832513 w 832513"/>
                  <a:gd name="connsiteY4" fmla="*/ 721214 h 723757"/>
                  <a:gd name="connsiteX0" fmla="*/ 0 w 832513"/>
                  <a:gd name="connsiteY0" fmla="*/ 7039 h 738317"/>
                  <a:gd name="connsiteX1" fmla="*/ 272955 w 832513"/>
                  <a:gd name="connsiteY1" fmla="*/ 94329 h 738317"/>
                  <a:gd name="connsiteX2" fmla="*/ 450376 w 832513"/>
                  <a:gd name="connsiteY2" fmla="*/ 653887 h 738317"/>
                  <a:gd name="connsiteX3" fmla="*/ 832513 w 832513"/>
                  <a:gd name="connsiteY3" fmla="*/ 735774 h 738317"/>
                  <a:gd name="connsiteX4" fmla="*/ 832513 w 832513"/>
                  <a:gd name="connsiteY4" fmla="*/ 735774 h 738317"/>
                  <a:gd name="connsiteX0" fmla="*/ 0 w 832513"/>
                  <a:gd name="connsiteY0" fmla="*/ 791 h 732069"/>
                  <a:gd name="connsiteX1" fmla="*/ 272955 w 832513"/>
                  <a:gd name="connsiteY1" fmla="*/ 88081 h 732069"/>
                  <a:gd name="connsiteX2" fmla="*/ 450376 w 832513"/>
                  <a:gd name="connsiteY2" fmla="*/ 647639 h 732069"/>
                  <a:gd name="connsiteX3" fmla="*/ 832513 w 832513"/>
                  <a:gd name="connsiteY3" fmla="*/ 729526 h 732069"/>
                  <a:gd name="connsiteX4" fmla="*/ 832513 w 832513"/>
                  <a:gd name="connsiteY4" fmla="*/ 729526 h 732069"/>
                  <a:gd name="connsiteX0" fmla="*/ 0 w 832513"/>
                  <a:gd name="connsiteY0" fmla="*/ 4212 h 791032"/>
                  <a:gd name="connsiteX1" fmla="*/ 272955 w 832513"/>
                  <a:gd name="connsiteY1" fmla="*/ 91502 h 791032"/>
                  <a:gd name="connsiteX2" fmla="*/ 478951 w 832513"/>
                  <a:gd name="connsiteY2" fmla="*/ 746310 h 791032"/>
                  <a:gd name="connsiteX3" fmla="*/ 832513 w 832513"/>
                  <a:gd name="connsiteY3" fmla="*/ 732947 h 791032"/>
                  <a:gd name="connsiteX4" fmla="*/ 832513 w 832513"/>
                  <a:gd name="connsiteY4" fmla="*/ 732947 h 791032"/>
                  <a:gd name="connsiteX0" fmla="*/ 0 w 832513"/>
                  <a:gd name="connsiteY0" fmla="*/ 4212 h 746541"/>
                  <a:gd name="connsiteX1" fmla="*/ 272955 w 832513"/>
                  <a:gd name="connsiteY1" fmla="*/ 91502 h 746541"/>
                  <a:gd name="connsiteX2" fmla="*/ 478951 w 832513"/>
                  <a:gd name="connsiteY2" fmla="*/ 746310 h 746541"/>
                  <a:gd name="connsiteX3" fmla="*/ 832513 w 832513"/>
                  <a:gd name="connsiteY3" fmla="*/ 732947 h 746541"/>
                  <a:gd name="connsiteX4" fmla="*/ 832513 w 832513"/>
                  <a:gd name="connsiteY4" fmla="*/ 732947 h 746541"/>
                  <a:gd name="connsiteX0" fmla="*/ 0 w 858702"/>
                  <a:gd name="connsiteY0" fmla="*/ 4212 h 766284"/>
                  <a:gd name="connsiteX1" fmla="*/ 272955 w 858702"/>
                  <a:gd name="connsiteY1" fmla="*/ 91502 h 766284"/>
                  <a:gd name="connsiteX2" fmla="*/ 478951 w 858702"/>
                  <a:gd name="connsiteY2" fmla="*/ 746310 h 766284"/>
                  <a:gd name="connsiteX3" fmla="*/ 832513 w 858702"/>
                  <a:gd name="connsiteY3" fmla="*/ 732947 h 766284"/>
                  <a:gd name="connsiteX4" fmla="*/ 832513 w 858702"/>
                  <a:gd name="connsiteY4" fmla="*/ 766284 h 766284"/>
                  <a:gd name="connsiteX0" fmla="*/ 0 w 832513"/>
                  <a:gd name="connsiteY0" fmla="*/ 4212 h 746478"/>
                  <a:gd name="connsiteX1" fmla="*/ 272955 w 832513"/>
                  <a:gd name="connsiteY1" fmla="*/ 91502 h 746478"/>
                  <a:gd name="connsiteX2" fmla="*/ 478951 w 832513"/>
                  <a:gd name="connsiteY2" fmla="*/ 746310 h 746478"/>
                  <a:gd name="connsiteX3" fmla="*/ 832513 w 832513"/>
                  <a:gd name="connsiteY3" fmla="*/ 732947 h 746478"/>
                  <a:gd name="connsiteX0" fmla="*/ 0 w 832513"/>
                  <a:gd name="connsiteY0" fmla="*/ 4212 h 792848"/>
                  <a:gd name="connsiteX1" fmla="*/ 272955 w 832513"/>
                  <a:gd name="connsiteY1" fmla="*/ 91502 h 792848"/>
                  <a:gd name="connsiteX2" fmla="*/ 478951 w 832513"/>
                  <a:gd name="connsiteY2" fmla="*/ 746310 h 792848"/>
                  <a:gd name="connsiteX3" fmla="*/ 832513 w 832513"/>
                  <a:gd name="connsiteY3" fmla="*/ 742472 h 792848"/>
                  <a:gd name="connsiteX0" fmla="*/ 0 w 832513"/>
                  <a:gd name="connsiteY0" fmla="*/ 4212 h 793863"/>
                  <a:gd name="connsiteX1" fmla="*/ 272955 w 832513"/>
                  <a:gd name="connsiteY1" fmla="*/ 91502 h 793863"/>
                  <a:gd name="connsiteX2" fmla="*/ 478951 w 832513"/>
                  <a:gd name="connsiteY2" fmla="*/ 746310 h 793863"/>
                  <a:gd name="connsiteX3" fmla="*/ 832513 w 832513"/>
                  <a:gd name="connsiteY3" fmla="*/ 742472 h 793863"/>
                  <a:gd name="connsiteX0" fmla="*/ 0 w 832513"/>
                  <a:gd name="connsiteY0" fmla="*/ 4212 h 746310"/>
                  <a:gd name="connsiteX1" fmla="*/ 272955 w 832513"/>
                  <a:gd name="connsiteY1" fmla="*/ 91502 h 746310"/>
                  <a:gd name="connsiteX2" fmla="*/ 478951 w 832513"/>
                  <a:gd name="connsiteY2" fmla="*/ 746310 h 746310"/>
                  <a:gd name="connsiteX3" fmla="*/ 832513 w 832513"/>
                  <a:gd name="connsiteY3" fmla="*/ 742472 h 746310"/>
                  <a:gd name="connsiteX0" fmla="*/ 0 w 832513"/>
                  <a:gd name="connsiteY0" fmla="*/ 4212 h 746310"/>
                  <a:gd name="connsiteX1" fmla="*/ 272955 w 832513"/>
                  <a:gd name="connsiteY1" fmla="*/ 91502 h 746310"/>
                  <a:gd name="connsiteX2" fmla="*/ 478951 w 832513"/>
                  <a:gd name="connsiteY2" fmla="*/ 746310 h 746310"/>
                  <a:gd name="connsiteX3" fmla="*/ 832513 w 832513"/>
                  <a:gd name="connsiteY3" fmla="*/ 742472 h 746310"/>
                  <a:gd name="connsiteX0" fmla="*/ 0 w 832513"/>
                  <a:gd name="connsiteY0" fmla="*/ 4212 h 746310"/>
                  <a:gd name="connsiteX1" fmla="*/ 272955 w 832513"/>
                  <a:gd name="connsiteY1" fmla="*/ 91502 h 746310"/>
                  <a:gd name="connsiteX2" fmla="*/ 478951 w 832513"/>
                  <a:gd name="connsiteY2" fmla="*/ 746310 h 746310"/>
                  <a:gd name="connsiteX3" fmla="*/ 832513 w 832513"/>
                  <a:gd name="connsiteY3" fmla="*/ 742472 h 746310"/>
                  <a:gd name="connsiteX0" fmla="*/ 0 w 842038"/>
                  <a:gd name="connsiteY0" fmla="*/ 7094 h 739667"/>
                  <a:gd name="connsiteX1" fmla="*/ 282480 w 842038"/>
                  <a:gd name="connsiteY1" fmla="*/ 84859 h 739667"/>
                  <a:gd name="connsiteX2" fmla="*/ 488476 w 842038"/>
                  <a:gd name="connsiteY2" fmla="*/ 739667 h 739667"/>
                  <a:gd name="connsiteX3" fmla="*/ 842038 w 842038"/>
                  <a:gd name="connsiteY3" fmla="*/ 735829 h 739667"/>
                  <a:gd name="connsiteX0" fmla="*/ 0 w 842038"/>
                  <a:gd name="connsiteY0" fmla="*/ 7094 h 739667"/>
                  <a:gd name="connsiteX1" fmla="*/ 282480 w 842038"/>
                  <a:gd name="connsiteY1" fmla="*/ 84859 h 739667"/>
                  <a:gd name="connsiteX2" fmla="*/ 488476 w 842038"/>
                  <a:gd name="connsiteY2" fmla="*/ 739667 h 739667"/>
                  <a:gd name="connsiteX3" fmla="*/ 842038 w 842038"/>
                  <a:gd name="connsiteY3" fmla="*/ 735829 h 739667"/>
                  <a:gd name="connsiteX0" fmla="*/ 0 w 842038"/>
                  <a:gd name="connsiteY0" fmla="*/ 3805 h 783192"/>
                  <a:gd name="connsiteX1" fmla="*/ 282480 w 842038"/>
                  <a:gd name="connsiteY1" fmla="*/ 91095 h 783192"/>
                  <a:gd name="connsiteX2" fmla="*/ 488476 w 842038"/>
                  <a:gd name="connsiteY2" fmla="*/ 736378 h 783192"/>
                  <a:gd name="connsiteX3" fmla="*/ 842038 w 842038"/>
                  <a:gd name="connsiteY3" fmla="*/ 732540 h 783192"/>
                  <a:gd name="connsiteX0" fmla="*/ 0 w 842038"/>
                  <a:gd name="connsiteY0" fmla="*/ 3805 h 736378"/>
                  <a:gd name="connsiteX1" fmla="*/ 282480 w 842038"/>
                  <a:gd name="connsiteY1" fmla="*/ 91095 h 736378"/>
                  <a:gd name="connsiteX2" fmla="*/ 488476 w 842038"/>
                  <a:gd name="connsiteY2" fmla="*/ 736378 h 736378"/>
                  <a:gd name="connsiteX3" fmla="*/ 842038 w 842038"/>
                  <a:gd name="connsiteY3" fmla="*/ 732540 h 736378"/>
                  <a:gd name="connsiteX0" fmla="*/ 0 w 842038"/>
                  <a:gd name="connsiteY0" fmla="*/ 2653 h 739988"/>
                  <a:gd name="connsiteX1" fmla="*/ 282480 w 842038"/>
                  <a:gd name="connsiteY1" fmla="*/ 94705 h 739988"/>
                  <a:gd name="connsiteX2" fmla="*/ 488476 w 842038"/>
                  <a:gd name="connsiteY2" fmla="*/ 739988 h 739988"/>
                  <a:gd name="connsiteX3" fmla="*/ 842038 w 842038"/>
                  <a:gd name="connsiteY3" fmla="*/ 736150 h 739988"/>
                  <a:gd name="connsiteX0" fmla="*/ 0 w 842038"/>
                  <a:gd name="connsiteY0" fmla="*/ 58 h 783149"/>
                  <a:gd name="connsiteX1" fmla="*/ 282480 w 842038"/>
                  <a:gd name="connsiteY1" fmla="*/ 106398 h 783149"/>
                  <a:gd name="connsiteX2" fmla="*/ 488476 w 842038"/>
                  <a:gd name="connsiteY2" fmla="*/ 737393 h 783149"/>
                  <a:gd name="connsiteX3" fmla="*/ 842038 w 842038"/>
                  <a:gd name="connsiteY3" fmla="*/ 733555 h 783149"/>
                  <a:gd name="connsiteX0" fmla="*/ 0 w 842038"/>
                  <a:gd name="connsiteY0" fmla="*/ 552 h 778881"/>
                  <a:gd name="connsiteX1" fmla="*/ 282480 w 842038"/>
                  <a:gd name="connsiteY1" fmla="*/ 102130 h 778881"/>
                  <a:gd name="connsiteX2" fmla="*/ 488476 w 842038"/>
                  <a:gd name="connsiteY2" fmla="*/ 733125 h 778881"/>
                  <a:gd name="connsiteX3" fmla="*/ 842038 w 842038"/>
                  <a:gd name="connsiteY3" fmla="*/ 729287 h 778881"/>
                  <a:gd name="connsiteX0" fmla="*/ 0 w 842038"/>
                  <a:gd name="connsiteY0" fmla="*/ 552 h 733125"/>
                  <a:gd name="connsiteX1" fmla="*/ 282480 w 842038"/>
                  <a:gd name="connsiteY1" fmla="*/ 102130 h 733125"/>
                  <a:gd name="connsiteX2" fmla="*/ 488476 w 842038"/>
                  <a:gd name="connsiteY2" fmla="*/ 733125 h 733125"/>
                  <a:gd name="connsiteX3" fmla="*/ 842038 w 842038"/>
                  <a:gd name="connsiteY3" fmla="*/ 729287 h 733125"/>
                  <a:gd name="connsiteX0" fmla="*/ 0 w 842038"/>
                  <a:gd name="connsiteY0" fmla="*/ 449 h 729184"/>
                  <a:gd name="connsiteX1" fmla="*/ 282480 w 842038"/>
                  <a:gd name="connsiteY1" fmla="*/ 102027 h 729184"/>
                  <a:gd name="connsiteX2" fmla="*/ 488476 w 842038"/>
                  <a:gd name="connsiteY2" fmla="*/ 728259 h 729184"/>
                  <a:gd name="connsiteX3" fmla="*/ 842038 w 842038"/>
                  <a:gd name="connsiteY3" fmla="*/ 729184 h 72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2038" h="729184">
                    <a:moveTo>
                      <a:pt x="0" y="449"/>
                    </a:moveTo>
                    <a:cubicBezTo>
                      <a:pt x="141809" y="2226"/>
                      <a:pt x="201067" y="-19275"/>
                      <a:pt x="282480" y="102027"/>
                    </a:cubicBezTo>
                    <a:cubicBezTo>
                      <a:pt x="363893" y="223329"/>
                      <a:pt x="271391" y="723746"/>
                      <a:pt x="488476" y="728259"/>
                    </a:cubicBezTo>
                    <a:lnTo>
                      <a:pt x="842038" y="729184"/>
                    </a:lnTo>
                  </a:path>
                </a:pathLst>
              </a:cu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 flipV="1">
              <a:off x="6095999" y="4517753"/>
              <a:ext cx="3723564" cy="1154802"/>
              <a:chOff x="4942764" y="2363543"/>
              <a:chExt cx="3290253" cy="730474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7471017" y="2363543"/>
                <a:ext cx="762000" cy="0"/>
              </a:xfrm>
              <a:prstGeom prst="line">
                <a:avLst/>
              </a:prstGeom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2" name="Group 21"/>
              <p:cNvGrpSpPr/>
              <p:nvPr/>
            </p:nvGrpSpPr>
            <p:grpSpPr>
              <a:xfrm>
                <a:off x="4942764" y="2363543"/>
                <a:ext cx="2167652" cy="730474"/>
                <a:chOff x="4942764" y="2363543"/>
                <a:chExt cx="2167652" cy="730474"/>
              </a:xfrm>
            </p:grpSpPr>
            <p:cxnSp>
              <p:nvCxnSpPr>
                <p:cNvPr id="24" name="Straight Connector 23"/>
                <p:cNvCxnSpPr/>
                <p:nvPr/>
              </p:nvCxnSpPr>
              <p:spPr>
                <a:xfrm>
                  <a:off x="4942764" y="2363543"/>
                  <a:ext cx="762000" cy="0"/>
                </a:xfrm>
                <a:prstGeom prst="line">
                  <a:avLst/>
                </a:prstGeom>
                <a:ln w="381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6065380" y="3094017"/>
                  <a:ext cx="1045036" cy="0"/>
                </a:xfrm>
                <a:prstGeom prst="line">
                  <a:avLst/>
                </a:prstGeom>
                <a:ln w="381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Freeform 28"/>
                <p:cNvSpPr/>
                <p:nvPr/>
              </p:nvSpPr>
              <p:spPr>
                <a:xfrm>
                  <a:off x="5569565" y="2364624"/>
                  <a:ext cx="842038" cy="729184"/>
                </a:xfrm>
                <a:custGeom>
                  <a:avLst/>
                  <a:gdLst>
                    <a:gd name="connsiteX0" fmla="*/ 0 w 832513"/>
                    <a:gd name="connsiteY0" fmla="*/ 8098 h 733973"/>
                    <a:gd name="connsiteX1" fmla="*/ 272955 w 832513"/>
                    <a:gd name="connsiteY1" fmla="*/ 89985 h 733973"/>
                    <a:gd name="connsiteX2" fmla="*/ 450376 w 832513"/>
                    <a:gd name="connsiteY2" fmla="*/ 649543 h 733973"/>
                    <a:gd name="connsiteX3" fmla="*/ 832513 w 832513"/>
                    <a:gd name="connsiteY3" fmla="*/ 731430 h 733973"/>
                    <a:gd name="connsiteX4" fmla="*/ 832513 w 832513"/>
                    <a:gd name="connsiteY4" fmla="*/ 731430 h 733973"/>
                    <a:gd name="connsiteX0" fmla="*/ 0 w 832513"/>
                    <a:gd name="connsiteY0" fmla="*/ 11529 h 723757"/>
                    <a:gd name="connsiteX1" fmla="*/ 272955 w 832513"/>
                    <a:gd name="connsiteY1" fmla="*/ 79769 h 723757"/>
                    <a:gd name="connsiteX2" fmla="*/ 450376 w 832513"/>
                    <a:gd name="connsiteY2" fmla="*/ 639327 h 723757"/>
                    <a:gd name="connsiteX3" fmla="*/ 832513 w 832513"/>
                    <a:gd name="connsiteY3" fmla="*/ 721214 h 723757"/>
                    <a:gd name="connsiteX4" fmla="*/ 832513 w 832513"/>
                    <a:gd name="connsiteY4" fmla="*/ 721214 h 723757"/>
                    <a:gd name="connsiteX0" fmla="*/ 0 w 832513"/>
                    <a:gd name="connsiteY0" fmla="*/ 7039 h 738317"/>
                    <a:gd name="connsiteX1" fmla="*/ 272955 w 832513"/>
                    <a:gd name="connsiteY1" fmla="*/ 94329 h 738317"/>
                    <a:gd name="connsiteX2" fmla="*/ 450376 w 832513"/>
                    <a:gd name="connsiteY2" fmla="*/ 653887 h 738317"/>
                    <a:gd name="connsiteX3" fmla="*/ 832513 w 832513"/>
                    <a:gd name="connsiteY3" fmla="*/ 735774 h 738317"/>
                    <a:gd name="connsiteX4" fmla="*/ 832513 w 832513"/>
                    <a:gd name="connsiteY4" fmla="*/ 735774 h 738317"/>
                    <a:gd name="connsiteX0" fmla="*/ 0 w 832513"/>
                    <a:gd name="connsiteY0" fmla="*/ 791 h 732069"/>
                    <a:gd name="connsiteX1" fmla="*/ 272955 w 832513"/>
                    <a:gd name="connsiteY1" fmla="*/ 88081 h 732069"/>
                    <a:gd name="connsiteX2" fmla="*/ 450376 w 832513"/>
                    <a:gd name="connsiteY2" fmla="*/ 647639 h 732069"/>
                    <a:gd name="connsiteX3" fmla="*/ 832513 w 832513"/>
                    <a:gd name="connsiteY3" fmla="*/ 729526 h 732069"/>
                    <a:gd name="connsiteX4" fmla="*/ 832513 w 832513"/>
                    <a:gd name="connsiteY4" fmla="*/ 729526 h 732069"/>
                    <a:gd name="connsiteX0" fmla="*/ 0 w 832513"/>
                    <a:gd name="connsiteY0" fmla="*/ 4212 h 791032"/>
                    <a:gd name="connsiteX1" fmla="*/ 272955 w 832513"/>
                    <a:gd name="connsiteY1" fmla="*/ 91502 h 791032"/>
                    <a:gd name="connsiteX2" fmla="*/ 478951 w 832513"/>
                    <a:gd name="connsiteY2" fmla="*/ 746310 h 791032"/>
                    <a:gd name="connsiteX3" fmla="*/ 832513 w 832513"/>
                    <a:gd name="connsiteY3" fmla="*/ 732947 h 791032"/>
                    <a:gd name="connsiteX4" fmla="*/ 832513 w 832513"/>
                    <a:gd name="connsiteY4" fmla="*/ 732947 h 791032"/>
                    <a:gd name="connsiteX0" fmla="*/ 0 w 832513"/>
                    <a:gd name="connsiteY0" fmla="*/ 4212 h 746541"/>
                    <a:gd name="connsiteX1" fmla="*/ 272955 w 832513"/>
                    <a:gd name="connsiteY1" fmla="*/ 91502 h 746541"/>
                    <a:gd name="connsiteX2" fmla="*/ 478951 w 832513"/>
                    <a:gd name="connsiteY2" fmla="*/ 746310 h 746541"/>
                    <a:gd name="connsiteX3" fmla="*/ 832513 w 832513"/>
                    <a:gd name="connsiteY3" fmla="*/ 732947 h 746541"/>
                    <a:gd name="connsiteX4" fmla="*/ 832513 w 832513"/>
                    <a:gd name="connsiteY4" fmla="*/ 732947 h 746541"/>
                    <a:gd name="connsiteX0" fmla="*/ 0 w 858702"/>
                    <a:gd name="connsiteY0" fmla="*/ 4212 h 766284"/>
                    <a:gd name="connsiteX1" fmla="*/ 272955 w 858702"/>
                    <a:gd name="connsiteY1" fmla="*/ 91502 h 766284"/>
                    <a:gd name="connsiteX2" fmla="*/ 478951 w 858702"/>
                    <a:gd name="connsiteY2" fmla="*/ 746310 h 766284"/>
                    <a:gd name="connsiteX3" fmla="*/ 832513 w 858702"/>
                    <a:gd name="connsiteY3" fmla="*/ 732947 h 766284"/>
                    <a:gd name="connsiteX4" fmla="*/ 832513 w 858702"/>
                    <a:gd name="connsiteY4" fmla="*/ 766284 h 766284"/>
                    <a:gd name="connsiteX0" fmla="*/ 0 w 832513"/>
                    <a:gd name="connsiteY0" fmla="*/ 4212 h 746478"/>
                    <a:gd name="connsiteX1" fmla="*/ 272955 w 832513"/>
                    <a:gd name="connsiteY1" fmla="*/ 91502 h 746478"/>
                    <a:gd name="connsiteX2" fmla="*/ 478951 w 832513"/>
                    <a:gd name="connsiteY2" fmla="*/ 746310 h 746478"/>
                    <a:gd name="connsiteX3" fmla="*/ 832513 w 832513"/>
                    <a:gd name="connsiteY3" fmla="*/ 732947 h 746478"/>
                    <a:gd name="connsiteX0" fmla="*/ 0 w 832513"/>
                    <a:gd name="connsiteY0" fmla="*/ 4212 h 792848"/>
                    <a:gd name="connsiteX1" fmla="*/ 272955 w 832513"/>
                    <a:gd name="connsiteY1" fmla="*/ 91502 h 792848"/>
                    <a:gd name="connsiteX2" fmla="*/ 478951 w 832513"/>
                    <a:gd name="connsiteY2" fmla="*/ 746310 h 792848"/>
                    <a:gd name="connsiteX3" fmla="*/ 832513 w 832513"/>
                    <a:gd name="connsiteY3" fmla="*/ 742472 h 792848"/>
                    <a:gd name="connsiteX0" fmla="*/ 0 w 832513"/>
                    <a:gd name="connsiteY0" fmla="*/ 4212 h 793863"/>
                    <a:gd name="connsiteX1" fmla="*/ 272955 w 832513"/>
                    <a:gd name="connsiteY1" fmla="*/ 91502 h 793863"/>
                    <a:gd name="connsiteX2" fmla="*/ 478951 w 832513"/>
                    <a:gd name="connsiteY2" fmla="*/ 746310 h 793863"/>
                    <a:gd name="connsiteX3" fmla="*/ 832513 w 832513"/>
                    <a:gd name="connsiteY3" fmla="*/ 742472 h 793863"/>
                    <a:gd name="connsiteX0" fmla="*/ 0 w 832513"/>
                    <a:gd name="connsiteY0" fmla="*/ 4212 h 746310"/>
                    <a:gd name="connsiteX1" fmla="*/ 272955 w 832513"/>
                    <a:gd name="connsiteY1" fmla="*/ 91502 h 746310"/>
                    <a:gd name="connsiteX2" fmla="*/ 478951 w 832513"/>
                    <a:gd name="connsiteY2" fmla="*/ 746310 h 746310"/>
                    <a:gd name="connsiteX3" fmla="*/ 832513 w 832513"/>
                    <a:gd name="connsiteY3" fmla="*/ 742472 h 746310"/>
                    <a:gd name="connsiteX0" fmla="*/ 0 w 832513"/>
                    <a:gd name="connsiteY0" fmla="*/ 4212 h 746310"/>
                    <a:gd name="connsiteX1" fmla="*/ 272955 w 832513"/>
                    <a:gd name="connsiteY1" fmla="*/ 91502 h 746310"/>
                    <a:gd name="connsiteX2" fmla="*/ 478951 w 832513"/>
                    <a:gd name="connsiteY2" fmla="*/ 746310 h 746310"/>
                    <a:gd name="connsiteX3" fmla="*/ 832513 w 832513"/>
                    <a:gd name="connsiteY3" fmla="*/ 742472 h 746310"/>
                    <a:gd name="connsiteX0" fmla="*/ 0 w 832513"/>
                    <a:gd name="connsiteY0" fmla="*/ 4212 h 746310"/>
                    <a:gd name="connsiteX1" fmla="*/ 272955 w 832513"/>
                    <a:gd name="connsiteY1" fmla="*/ 91502 h 746310"/>
                    <a:gd name="connsiteX2" fmla="*/ 478951 w 832513"/>
                    <a:gd name="connsiteY2" fmla="*/ 746310 h 746310"/>
                    <a:gd name="connsiteX3" fmla="*/ 832513 w 832513"/>
                    <a:gd name="connsiteY3" fmla="*/ 742472 h 746310"/>
                    <a:gd name="connsiteX0" fmla="*/ 0 w 842038"/>
                    <a:gd name="connsiteY0" fmla="*/ 7094 h 739667"/>
                    <a:gd name="connsiteX1" fmla="*/ 282480 w 842038"/>
                    <a:gd name="connsiteY1" fmla="*/ 84859 h 739667"/>
                    <a:gd name="connsiteX2" fmla="*/ 488476 w 842038"/>
                    <a:gd name="connsiteY2" fmla="*/ 739667 h 739667"/>
                    <a:gd name="connsiteX3" fmla="*/ 842038 w 842038"/>
                    <a:gd name="connsiteY3" fmla="*/ 735829 h 739667"/>
                    <a:gd name="connsiteX0" fmla="*/ 0 w 842038"/>
                    <a:gd name="connsiteY0" fmla="*/ 7094 h 739667"/>
                    <a:gd name="connsiteX1" fmla="*/ 282480 w 842038"/>
                    <a:gd name="connsiteY1" fmla="*/ 84859 h 739667"/>
                    <a:gd name="connsiteX2" fmla="*/ 488476 w 842038"/>
                    <a:gd name="connsiteY2" fmla="*/ 739667 h 739667"/>
                    <a:gd name="connsiteX3" fmla="*/ 842038 w 842038"/>
                    <a:gd name="connsiteY3" fmla="*/ 735829 h 739667"/>
                    <a:gd name="connsiteX0" fmla="*/ 0 w 842038"/>
                    <a:gd name="connsiteY0" fmla="*/ 3805 h 783192"/>
                    <a:gd name="connsiteX1" fmla="*/ 282480 w 842038"/>
                    <a:gd name="connsiteY1" fmla="*/ 91095 h 783192"/>
                    <a:gd name="connsiteX2" fmla="*/ 488476 w 842038"/>
                    <a:gd name="connsiteY2" fmla="*/ 736378 h 783192"/>
                    <a:gd name="connsiteX3" fmla="*/ 842038 w 842038"/>
                    <a:gd name="connsiteY3" fmla="*/ 732540 h 783192"/>
                    <a:gd name="connsiteX0" fmla="*/ 0 w 842038"/>
                    <a:gd name="connsiteY0" fmla="*/ 3805 h 736378"/>
                    <a:gd name="connsiteX1" fmla="*/ 282480 w 842038"/>
                    <a:gd name="connsiteY1" fmla="*/ 91095 h 736378"/>
                    <a:gd name="connsiteX2" fmla="*/ 488476 w 842038"/>
                    <a:gd name="connsiteY2" fmla="*/ 736378 h 736378"/>
                    <a:gd name="connsiteX3" fmla="*/ 842038 w 842038"/>
                    <a:gd name="connsiteY3" fmla="*/ 732540 h 736378"/>
                    <a:gd name="connsiteX0" fmla="*/ 0 w 842038"/>
                    <a:gd name="connsiteY0" fmla="*/ 2653 h 739988"/>
                    <a:gd name="connsiteX1" fmla="*/ 282480 w 842038"/>
                    <a:gd name="connsiteY1" fmla="*/ 94705 h 739988"/>
                    <a:gd name="connsiteX2" fmla="*/ 488476 w 842038"/>
                    <a:gd name="connsiteY2" fmla="*/ 739988 h 739988"/>
                    <a:gd name="connsiteX3" fmla="*/ 842038 w 842038"/>
                    <a:gd name="connsiteY3" fmla="*/ 736150 h 739988"/>
                    <a:gd name="connsiteX0" fmla="*/ 0 w 842038"/>
                    <a:gd name="connsiteY0" fmla="*/ 58 h 783149"/>
                    <a:gd name="connsiteX1" fmla="*/ 282480 w 842038"/>
                    <a:gd name="connsiteY1" fmla="*/ 106398 h 783149"/>
                    <a:gd name="connsiteX2" fmla="*/ 488476 w 842038"/>
                    <a:gd name="connsiteY2" fmla="*/ 737393 h 783149"/>
                    <a:gd name="connsiteX3" fmla="*/ 842038 w 842038"/>
                    <a:gd name="connsiteY3" fmla="*/ 733555 h 783149"/>
                    <a:gd name="connsiteX0" fmla="*/ 0 w 842038"/>
                    <a:gd name="connsiteY0" fmla="*/ 552 h 778881"/>
                    <a:gd name="connsiteX1" fmla="*/ 282480 w 842038"/>
                    <a:gd name="connsiteY1" fmla="*/ 102130 h 778881"/>
                    <a:gd name="connsiteX2" fmla="*/ 488476 w 842038"/>
                    <a:gd name="connsiteY2" fmla="*/ 733125 h 778881"/>
                    <a:gd name="connsiteX3" fmla="*/ 842038 w 842038"/>
                    <a:gd name="connsiteY3" fmla="*/ 729287 h 778881"/>
                    <a:gd name="connsiteX0" fmla="*/ 0 w 842038"/>
                    <a:gd name="connsiteY0" fmla="*/ 552 h 733125"/>
                    <a:gd name="connsiteX1" fmla="*/ 282480 w 842038"/>
                    <a:gd name="connsiteY1" fmla="*/ 102130 h 733125"/>
                    <a:gd name="connsiteX2" fmla="*/ 488476 w 842038"/>
                    <a:gd name="connsiteY2" fmla="*/ 733125 h 733125"/>
                    <a:gd name="connsiteX3" fmla="*/ 842038 w 842038"/>
                    <a:gd name="connsiteY3" fmla="*/ 729287 h 733125"/>
                    <a:gd name="connsiteX0" fmla="*/ 0 w 842038"/>
                    <a:gd name="connsiteY0" fmla="*/ 449 h 729184"/>
                    <a:gd name="connsiteX1" fmla="*/ 282480 w 842038"/>
                    <a:gd name="connsiteY1" fmla="*/ 102027 h 729184"/>
                    <a:gd name="connsiteX2" fmla="*/ 488476 w 842038"/>
                    <a:gd name="connsiteY2" fmla="*/ 728259 h 729184"/>
                    <a:gd name="connsiteX3" fmla="*/ 842038 w 842038"/>
                    <a:gd name="connsiteY3" fmla="*/ 729184 h 729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2038" h="729184">
                      <a:moveTo>
                        <a:pt x="0" y="449"/>
                      </a:moveTo>
                      <a:cubicBezTo>
                        <a:pt x="141809" y="2226"/>
                        <a:pt x="201067" y="-19275"/>
                        <a:pt x="282480" y="102027"/>
                      </a:cubicBezTo>
                      <a:cubicBezTo>
                        <a:pt x="363893" y="223329"/>
                        <a:pt x="271391" y="723746"/>
                        <a:pt x="488476" y="728259"/>
                      </a:cubicBezTo>
                      <a:lnTo>
                        <a:pt x="842038" y="729184"/>
                      </a:lnTo>
                    </a:path>
                  </a:pathLst>
                </a:custGeom>
                <a:noFill/>
                <a:ln w="381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23" name="Freeform 22"/>
              <p:cNvSpPr/>
              <p:nvPr/>
            </p:nvSpPr>
            <p:spPr>
              <a:xfrm flipH="1">
                <a:off x="6764193" y="2364624"/>
                <a:ext cx="842038" cy="729184"/>
              </a:xfrm>
              <a:custGeom>
                <a:avLst/>
                <a:gdLst>
                  <a:gd name="connsiteX0" fmla="*/ 0 w 832513"/>
                  <a:gd name="connsiteY0" fmla="*/ 8098 h 733973"/>
                  <a:gd name="connsiteX1" fmla="*/ 272955 w 832513"/>
                  <a:gd name="connsiteY1" fmla="*/ 89985 h 733973"/>
                  <a:gd name="connsiteX2" fmla="*/ 450376 w 832513"/>
                  <a:gd name="connsiteY2" fmla="*/ 649543 h 733973"/>
                  <a:gd name="connsiteX3" fmla="*/ 832513 w 832513"/>
                  <a:gd name="connsiteY3" fmla="*/ 731430 h 733973"/>
                  <a:gd name="connsiteX4" fmla="*/ 832513 w 832513"/>
                  <a:gd name="connsiteY4" fmla="*/ 731430 h 733973"/>
                  <a:gd name="connsiteX0" fmla="*/ 0 w 832513"/>
                  <a:gd name="connsiteY0" fmla="*/ 11529 h 723757"/>
                  <a:gd name="connsiteX1" fmla="*/ 272955 w 832513"/>
                  <a:gd name="connsiteY1" fmla="*/ 79769 h 723757"/>
                  <a:gd name="connsiteX2" fmla="*/ 450376 w 832513"/>
                  <a:gd name="connsiteY2" fmla="*/ 639327 h 723757"/>
                  <a:gd name="connsiteX3" fmla="*/ 832513 w 832513"/>
                  <a:gd name="connsiteY3" fmla="*/ 721214 h 723757"/>
                  <a:gd name="connsiteX4" fmla="*/ 832513 w 832513"/>
                  <a:gd name="connsiteY4" fmla="*/ 721214 h 723757"/>
                  <a:gd name="connsiteX0" fmla="*/ 0 w 832513"/>
                  <a:gd name="connsiteY0" fmla="*/ 7039 h 738317"/>
                  <a:gd name="connsiteX1" fmla="*/ 272955 w 832513"/>
                  <a:gd name="connsiteY1" fmla="*/ 94329 h 738317"/>
                  <a:gd name="connsiteX2" fmla="*/ 450376 w 832513"/>
                  <a:gd name="connsiteY2" fmla="*/ 653887 h 738317"/>
                  <a:gd name="connsiteX3" fmla="*/ 832513 w 832513"/>
                  <a:gd name="connsiteY3" fmla="*/ 735774 h 738317"/>
                  <a:gd name="connsiteX4" fmla="*/ 832513 w 832513"/>
                  <a:gd name="connsiteY4" fmla="*/ 735774 h 738317"/>
                  <a:gd name="connsiteX0" fmla="*/ 0 w 832513"/>
                  <a:gd name="connsiteY0" fmla="*/ 791 h 732069"/>
                  <a:gd name="connsiteX1" fmla="*/ 272955 w 832513"/>
                  <a:gd name="connsiteY1" fmla="*/ 88081 h 732069"/>
                  <a:gd name="connsiteX2" fmla="*/ 450376 w 832513"/>
                  <a:gd name="connsiteY2" fmla="*/ 647639 h 732069"/>
                  <a:gd name="connsiteX3" fmla="*/ 832513 w 832513"/>
                  <a:gd name="connsiteY3" fmla="*/ 729526 h 732069"/>
                  <a:gd name="connsiteX4" fmla="*/ 832513 w 832513"/>
                  <a:gd name="connsiteY4" fmla="*/ 729526 h 732069"/>
                  <a:gd name="connsiteX0" fmla="*/ 0 w 832513"/>
                  <a:gd name="connsiteY0" fmla="*/ 4212 h 791032"/>
                  <a:gd name="connsiteX1" fmla="*/ 272955 w 832513"/>
                  <a:gd name="connsiteY1" fmla="*/ 91502 h 791032"/>
                  <a:gd name="connsiteX2" fmla="*/ 478951 w 832513"/>
                  <a:gd name="connsiteY2" fmla="*/ 746310 h 791032"/>
                  <a:gd name="connsiteX3" fmla="*/ 832513 w 832513"/>
                  <a:gd name="connsiteY3" fmla="*/ 732947 h 791032"/>
                  <a:gd name="connsiteX4" fmla="*/ 832513 w 832513"/>
                  <a:gd name="connsiteY4" fmla="*/ 732947 h 791032"/>
                  <a:gd name="connsiteX0" fmla="*/ 0 w 832513"/>
                  <a:gd name="connsiteY0" fmla="*/ 4212 h 746541"/>
                  <a:gd name="connsiteX1" fmla="*/ 272955 w 832513"/>
                  <a:gd name="connsiteY1" fmla="*/ 91502 h 746541"/>
                  <a:gd name="connsiteX2" fmla="*/ 478951 w 832513"/>
                  <a:gd name="connsiteY2" fmla="*/ 746310 h 746541"/>
                  <a:gd name="connsiteX3" fmla="*/ 832513 w 832513"/>
                  <a:gd name="connsiteY3" fmla="*/ 732947 h 746541"/>
                  <a:gd name="connsiteX4" fmla="*/ 832513 w 832513"/>
                  <a:gd name="connsiteY4" fmla="*/ 732947 h 746541"/>
                  <a:gd name="connsiteX0" fmla="*/ 0 w 858702"/>
                  <a:gd name="connsiteY0" fmla="*/ 4212 h 766284"/>
                  <a:gd name="connsiteX1" fmla="*/ 272955 w 858702"/>
                  <a:gd name="connsiteY1" fmla="*/ 91502 h 766284"/>
                  <a:gd name="connsiteX2" fmla="*/ 478951 w 858702"/>
                  <a:gd name="connsiteY2" fmla="*/ 746310 h 766284"/>
                  <a:gd name="connsiteX3" fmla="*/ 832513 w 858702"/>
                  <a:gd name="connsiteY3" fmla="*/ 732947 h 766284"/>
                  <a:gd name="connsiteX4" fmla="*/ 832513 w 858702"/>
                  <a:gd name="connsiteY4" fmla="*/ 766284 h 766284"/>
                  <a:gd name="connsiteX0" fmla="*/ 0 w 832513"/>
                  <a:gd name="connsiteY0" fmla="*/ 4212 h 746478"/>
                  <a:gd name="connsiteX1" fmla="*/ 272955 w 832513"/>
                  <a:gd name="connsiteY1" fmla="*/ 91502 h 746478"/>
                  <a:gd name="connsiteX2" fmla="*/ 478951 w 832513"/>
                  <a:gd name="connsiteY2" fmla="*/ 746310 h 746478"/>
                  <a:gd name="connsiteX3" fmla="*/ 832513 w 832513"/>
                  <a:gd name="connsiteY3" fmla="*/ 732947 h 746478"/>
                  <a:gd name="connsiteX0" fmla="*/ 0 w 832513"/>
                  <a:gd name="connsiteY0" fmla="*/ 4212 h 792848"/>
                  <a:gd name="connsiteX1" fmla="*/ 272955 w 832513"/>
                  <a:gd name="connsiteY1" fmla="*/ 91502 h 792848"/>
                  <a:gd name="connsiteX2" fmla="*/ 478951 w 832513"/>
                  <a:gd name="connsiteY2" fmla="*/ 746310 h 792848"/>
                  <a:gd name="connsiteX3" fmla="*/ 832513 w 832513"/>
                  <a:gd name="connsiteY3" fmla="*/ 742472 h 792848"/>
                  <a:gd name="connsiteX0" fmla="*/ 0 w 832513"/>
                  <a:gd name="connsiteY0" fmla="*/ 4212 h 793863"/>
                  <a:gd name="connsiteX1" fmla="*/ 272955 w 832513"/>
                  <a:gd name="connsiteY1" fmla="*/ 91502 h 793863"/>
                  <a:gd name="connsiteX2" fmla="*/ 478951 w 832513"/>
                  <a:gd name="connsiteY2" fmla="*/ 746310 h 793863"/>
                  <a:gd name="connsiteX3" fmla="*/ 832513 w 832513"/>
                  <a:gd name="connsiteY3" fmla="*/ 742472 h 793863"/>
                  <a:gd name="connsiteX0" fmla="*/ 0 w 832513"/>
                  <a:gd name="connsiteY0" fmla="*/ 4212 h 746310"/>
                  <a:gd name="connsiteX1" fmla="*/ 272955 w 832513"/>
                  <a:gd name="connsiteY1" fmla="*/ 91502 h 746310"/>
                  <a:gd name="connsiteX2" fmla="*/ 478951 w 832513"/>
                  <a:gd name="connsiteY2" fmla="*/ 746310 h 746310"/>
                  <a:gd name="connsiteX3" fmla="*/ 832513 w 832513"/>
                  <a:gd name="connsiteY3" fmla="*/ 742472 h 746310"/>
                  <a:gd name="connsiteX0" fmla="*/ 0 w 832513"/>
                  <a:gd name="connsiteY0" fmla="*/ 4212 h 746310"/>
                  <a:gd name="connsiteX1" fmla="*/ 272955 w 832513"/>
                  <a:gd name="connsiteY1" fmla="*/ 91502 h 746310"/>
                  <a:gd name="connsiteX2" fmla="*/ 478951 w 832513"/>
                  <a:gd name="connsiteY2" fmla="*/ 746310 h 746310"/>
                  <a:gd name="connsiteX3" fmla="*/ 832513 w 832513"/>
                  <a:gd name="connsiteY3" fmla="*/ 742472 h 746310"/>
                  <a:gd name="connsiteX0" fmla="*/ 0 w 832513"/>
                  <a:gd name="connsiteY0" fmla="*/ 4212 h 746310"/>
                  <a:gd name="connsiteX1" fmla="*/ 272955 w 832513"/>
                  <a:gd name="connsiteY1" fmla="*/ 91502 h 746310"/>
                  <a:gd name="connsiteX2" fmla="*/ 478951 w 832513"/>
                  <a:gd name="connsiteY2" fmla="*/ 746310 h 746310"/>
                  <a:gd name="connsiteX3" fmla="*/ 832513 w 832513"/>
                  <a:gd name="connsiteY3" fmla="*/ 742472 h 746310"/>
                  <a:gd name="connsiteX0" fmla="*/ 0 w 842038"/>
                  <a:gd name="connsiteY0" fmla="*/ 7094 h 739667"/>
                  <a:gd name="connsiteX1" fmla="*/ 282480 w 842038"/>
                  <a:gd name="connsiteY1" fmla="*/ 84859 h 739667"/>
                  <a:gd name="connsiteX2" fmla="*/ 488476 w 842038"/>
                  <a:gd name="connsiteY2" fmla="*/ 739667 h 739667"/>
                  <a:gd name="connsiteX3" fmla="*/ 842038 w 842038"/>
                  <a:gd name="connsiteY3" fmla="*/ 735829 h 739667"/>
                  <a:gd name="connsiteX0" fmla="*/ 0 w 842038"/>
                  <a:gd name="connsiteY0" fmla="*/ 7094 h 739667"/>
                  <a:gd name="connsiteX1" fmla="*/ 282480 w 842038"/>
                  <a:gd name="connsiteY1" fmla="*/ 84859 h 739667"/>
                  <a:gd name="connsiteX2" fmla="*/ 488476 w 842038"/>
                  <a:gd name="connsiteY2" fmla="*/ 739667 h 739667"/>
                  <a:gd name="connsiteX3" fmla="*/ 842038 w 842038"/>
                  <a:gd name="connsiteY3" fmla="*/ 735829 h 739667"/>
                  <a:gd name="connsiteX0" fmla="*/ 0 w 842038"/>
                  <a:gd name="connsiteY0" fmla="*/ 3805 h 783192"/>
                  <a:gd name="connsiteX1" fmla="*/ 282480 w 842038"/>
                  <a:gd name="connsiteY1" fmla="*/ 91095 h 783192"/>
                  <a:gd name="connsiteX2" fmla="*/ 488476 w 842038"/>
                  <a:gd name="connsiteY2" fmla="*/ 736378 h 783192"/>
                  <a:gd name="connsiteX3" fmla="*/ 842038 w 842038"/>
                  <a:gd name="connsiteY3" fmla="*/ 732540 h 783192"/>
                  <a:gd name="connsiteX0" fmla="*/ 0 w 842038"/>
                  <a:gd name="connsiteY0" fmla="*/ 3805 h 736378"/>
                  <a:gd name="connsiteX1" fmla="*/ 282480 w 842038"/>
                  <a:gd name="connsiteY1" fmla="*/ 91095 h 736378"/>
                  <a:gd name="connsiteX2" fmla="*/ 488476 w 842038"/>
                  <a:gd name="connsiteY2" fmla="*/ 736378 h 736378"/>
                  <a:gd name="connsiteX3" fmla="*/ 842038 w 842038"/>
                  <a:gd name="connsiteY3" fmla="*/ 732540 h 736378"/>
                  <a:gd name="connsiteX0" fmla="*/ 0 w 842038"/>
                  <a:gd name="connsiteY0" fmla="*/ 2653 h 739988"/>
                  <a:gd name="connsiteX1" fmla="*/ 282480 w 842038"/>
                  <a:gd name="connsiteY1" fmla="*/ 94705 h 739988"/>
                  <a:gd name="connsiteX2" fmla="*/ 488476 w 842038"/>
                  <a:gd name="connsiteY2" fmla="*/ 739988 h 739988"/>
                  <a:gd name="connsiteX3" fmla="*/ 842038 w 842038"/>
                  <a:gd name="connsiteY3" fmla="*/ 736150 h 739988"/>
                  <a:gd name="connsiteX0" fmla="*/ 0 w 842038"/>
                  <a:gd name="connsiteY0" fmla="*/ 58 h 783149"/>
                  <a:gd name="connsiteX1" fmla="*/ 282480 w 842038"/>
                  <a:gd name="connsiteY1" fmla="*/ 106398 h 783149"/>
                  <a:gd name="connsiteX2" fmla="*/ 488476 w 842038"/>
                  <a:gd name="connsiteY2" fmla="*/ 737393 h 783149"/>
                  <a:gd name="connsiteX3" fmla="*/ 842038 w 842038"/>
                  <a:gd name="connsiteY3" fmla="*/ 733555 h 783149"/>
                  <a:gd name="connsiteX0" fmla="*/ 0 w 842038"/>
                  <a:gd name="connsiteY0" fmla="*/ 552 h 778881"/>
                  <a:gd name="connsiteX1" fmla="*/ 282480 w 842038"/>
                  <a:gd name="connsiteY1" fmla="*/ 102130 h 778881"/>
                  <a:gd name="connsiteX2" fmla="*/ 488476 w 842038"/>
                  <a:gd name="connsiteY2" fmla="*/ 733125 h 778881"/>
                  <a:gd name="connsiteX3" fmla="*/ 842038 w 842038"/>
                  <a:gd name="connsiteY3" fmla="*/ 729287 h 778881"/>
                  <a:gd name="connsiteX0" fmla="*/ 0 w 842038"/>
                  <a:gd name="connsiteY0" fmla="*/ 552 h 733125"/>
                  <a:gd name="connsiteX1" fmla="*/ 282480 w 842038"/>
                  <a:gd name="connsiteY1" fmla="*/ 102130 h 733125"/>
                  <a:gd name="connsiteX2" fmla="*/ 488476 w 842038"/>
                  <a:gd name="connsiteY2" fmla="*/ 733125 h 733125"/>
                  <a:gd name="connsiteX3" fmla="*/ 842038 w 842038"/>
                  <a:gd name="connsiteY3" fmla="*/ 729287 h 733125"/>
                  <a:gd name="connsiteX0" fmla="*/ 0 w 842038"/>
                  <a:gd name="connsiteY0" fmla="*/ 449 h 729184"/>
                  <a:gd name="connsiteX1" fmla="*/ 282480 w 842038"/>
                  <a:gd name="connsiteY1" fmla="*/ 102027 h 729184"/>
                  <a:gd name="connsiteX2" fmla="*/ 488476 w 842038"/>
                  <a:gd name="connsiteY2" fmla="*/ 728259 h 729184"/>
                  <a:gd name="connsiteX3" fmla="*/ 842038 w 842038"/>
                  <a:gd name="connsiteY3" fmla="*/ 729184 h 72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2038" h="729184">
                    <a:moveTo>
                      <a:pt x="0" y="449"/>
                    </a:moveTo>
                    <a:cubicBezTo>
                      <a:pt x="141809" y="2226"/>
                      <a:pt x="201067" y="-19275"/>
                      <a:pt x="282480" y="102027"/>
                    </a:cubicBezTo>
                    <a:cubicBezTo>
                      <a:pt x="363893" y="223329"/>
                      <a:pt x="271391" y="723746"/>
                      <a:pt x="488476" y="728259"/>
                    </a:cubicBezTo>
                    <a:lnTo>
                      <a:pt x="842038" y="729184"/>
                    </a:lnTo>
                  </a:path>
                </a:pathLst>
              </a:custGeom>
              <a:noFill/>
              <a:ln w="381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4" name="Straight Connector 3"/>
            <p:cNvCxnSpPr/>
            <p:nvPr/>
          </p:nvCxnSpPr>
          <p:spPr>
            <a:xfrm>
              <a:off x="4865311" y="2392148"/>
              <a:ext cx="1100699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865311" y="5680254"/>
              <a:ext cx="1143058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686614" y="4829510"/>
              <a:ext cx="2520367" cy="779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>
                  <a:solidFill>
                    <a:schemeClr val="accent4">
                      <a:lumMod val="50000"/>
                    </a:schemeClr>
                  </a:solidFill>
                </a:rPr>
                <a:t>Valence band</a:t>
              </a:r>
              <a:endParaRPr lang="en-IN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13936" y="2683498"/>
              <a:ext cx="3002335" cy="779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>
                  <a:solidFill>
                    <a:schemeClr val="accent4">
                      <a:lumMod val="50000"/>
                    </a:schemeClr>
                  </a:solidFill>
                </a:rPr>
                <a:t>Conduction band</a:t>
              </a:r>
              <a:endParaRPr lang="en-IN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96430" y="2783328"/>
              <a:ext cx="787701" cy="779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err="1" smtClean="0"/>
                <a:t>E</a:t>
              </a:r>
              <a:r>
                <a:rPr lang="en-IN" b="1" baseline="-25000" dirty="0" err="1" smtClean="0"/>
                <a:t>c</a:t>
              </a:r>
              <a:endParaRPr lang="en-IN" b="1" baseline="-25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457813" y="3761647"/>
              <a:ext cx="787701" cy="779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err="1" smtClean="0"/>
                <a:t>E</a:t>
              </a:r>
              <a:r>
                <a:rPr lang="en-IN" b="1" baseline="-25000" dirty="0" err="1" smtClean="0"/>
                <a:t>v</a:t>
              </a:r>
              <a:endParaRPr lang="en-IN" b="1" baseline="-25000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819598" y="3534409"/>
              <a:ext cx="4866627" cy="0"/>
              <a:chOff x="4819598" y="3534409"/>
              <a:chExt cx="4866627" cy="0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4819598" y="3534409"/>
                <a:ext cx="2234288" cy="0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8749228" y="3534409"/>
                <a:ext cx="936997" cy="0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/>
            <p:cNvGrpSpPr/>
            <p:nvPr/>
          </p:nvGrpSpPr>
          <p:grpSpPr>
            <a:xfrm>
              <a:off x="4851663" y="4503007"/>
              <a:ext cx="4872842" cy="60533"/>
              <a:chOff x="4851663" y="4503007"/>
              <a:chExt cx="4872842" cy="60533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4851663" y="4563540"/>
                <a:ext cx="2286116" cy="0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8787508" y="4503007"/>
                <a:ext cx="936997" cy="0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/>
            <p:cNvSpPr txBox="1"/>
            <p:nvPr/>
          </p:nvSpPr>
          <p:spPr>
            <a:xfrm>
              <a:off x="8891992" y="2790235"/>
              <a:ext cx="2337333" cy="779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>
                  <a:solidFill>
                    <a:schemeClr val="accent4">
                      <a:lumMod val="50000"/>
                    </a:schemeClr>
                  </a:solidFill>
                </a:rPr>
                <a:t>Bottom value</a:t>
              </a:r>
              <a:endParaRPr lang="en-IN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941735" y="4433531"/>
              <a:ext cx="2012367" cy="779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smtClean="0">
                  <a:solidFill>
                    <a:schemeClr val="accent4">
                      <a:lumMod val="50000"/>
                    </a:schemeClr>
                  </a:solidFill>
                </a:rPr>
                <a:t>Top value</a:t>
              </a:r>
              <a:endParaRPr lang="en-IN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 flipV="1">
              <a:off x="7957789" y="1801504"/>
              <a:ext cx="0" cy="38787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7950966" y="4036201"/>
              <a:ext cx="209177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8072012" y="1523470"/>
              <a:ext cx="475491" cy="93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 smtClean="0"/>
                <a:t>E</a:t>
              </a:r>
              <a:endParaRPr lang="en-IN" sz="2400" b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969954" y="3381952"/>
              <a:ext cx="4754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 smtClean="0"/>
                <a:t>k</a:t>
              </a:r>
              <a:endParaRPr lang="en-IN" sz="2400" b="1" dirty="0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7379929" y="4735564"/>
              <a:ext cx="1176689" cy="228168"/>
              <a:chOff x="7395816" y="4706500"/>
              <a:chExt cx="1176689" cy="228168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8399986" y="4706500"/>
                <a:ext cx="172519" cy="227843"/>
              </a:xfrm>
              <a:prstGeom prst="ellipse">
                <a:avLst/>
              </a:prstGeom>
              <a:noFill/>
              <a:ln w="38100">
                <a:solidFill>
                  <a:srgbClr val="7030A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7901890" y="4706500"/>
                <a:ext cx="172519" cy="227843"/>
              </a:xfrm>
              <a:prstGeom prst="ellipse">
                <a:avLst/>
              </a:prstGeom>
              <a:noFill/>
              <a:ln w="38100">
                <a:solidFill>
                  <a:srgbClr val="7030A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7395816" y="4706825"/>
                <a:ext cx="172519" cy="227843"/>
              </a:xfrm>
              <a:prstGeom prst="ellipse">
                <a:avLst/>
              </a:prstGeom>
              <a:noFill/>
              <a:ln w="38100">
                <a:solidFill>
                  <a:srgbClr val="7030A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7182598" y="2649687"/>
              <a:ext cx="1915900" cy="1134252"/>
              <a:chOff x="7182598" y="2649687"/>
              <a:chExt cx="1915900" cy="113425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8150478" y="2680121"/>
                <a:ext cx="948020" cy="1103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 smtClean="0">
                    <a:solidFill>
                      <a:srgbClr val="7030A0"/>
                    </a:solidFill>
                  </a:rPr>
                  <a:t>e</a:t>
                </a:r>
                <a:r>
                  <a:rPr lang="en-IN" sz="2800" b="1" baseline="30000" dirty="0" smtClean="0">
                    <a:solidFill>
                      <a:srgbClr val="7030A0"/>
                    </a:solidFill>
                  </a:rPr>
                  <a:t>-</a:t>
                </a:r>
                <a:endParaRPr lang="en-IN" sz="2800" b="1" baseline="30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7182598" y="2649687"/>
                <a:ext cx="788407" cy="1103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 smtClean="0">
                    <a:solidFill>
                      <a:srgbClr val="7030A0"/>
                    </a:solidFill>
                  </a:rPr>
                  <a:t>e</a:t>
                </a:r>
                <a:r>
                  <a:rPr lang="en-IN" sz="2800" b="1" baseline="30000" dirty="0" smtClean="0">
                    <a:solidFill>
                      <a:srgbClr val="7030A0"/>
                    </a:solidFill>
                  </a:rPr>
                  <a:t>-</a:t>
                </a:r>
                <a:endParaRPr lang="en-IN" sz="2800" b="1" baseline="30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7709330" y="2671990"/>
                <a:ext cx="875913" cy="1103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 smtClean="0">
                    <a:solidFill>
                      <a:srgbClr val="7030A0"/>
                    </a:solidFill>
                  </a:rPr>
                  <a:t>e</a:t>
                </a:r>
                <a:r>
                  <a:rPr lang="en-IN" sz="2800" b="1" baseline="30000" dirty="0" smtClean="0">
                    <a:solidFill>
                      <a:srgbClr val="7030A0"/>
                    </a:solidFill>
                  </a:rPr>
                  <a:t>-</a:t>
                </a:r>
                <a:endParaRPr lang="en-IN" sz="2800" b="1" baseline="30000" dirty="0">
                  <a:solidFill>
                    <a:srgbClr val="7030A0"/>
                  </a:solidFill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7464015" y="3681748"/>
              <a:ext cx="239345" cy="762128"/>
              <a:chOff x="7464015" y="3681748"/>
              <a:chExt cx="239345" cy="762128"/>
            </a:xfrm>
          </p:grpSpPr>
          <p:cxnSp>
            <p:nvCxnSpPr>
              <p:cNvPr id="37" name="Straight Arrow Connector 36"/>
              <p:cNvCxnSpPr/>
              <p:nvPr/>
            </p:nvCxnSpPr>
            <p:spPr>
              <a:xfrm>
                <a:off x="7464015" y="3681748"/>
                <a:ext cx="0" cy="76212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>
                <a:off x="7703360" y="3681748"/>
                <a:ext cx="0" cy="76212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Content Placeholder 2"/>
          <p:cNvSpPr txBox="1">
            <a:spLocks/>
          </p:cNvSpPr>
          <p:nvPr/>
        </p:nvSpPr>
        <p:spPr>
          <a:xfrm>
            <a:off x="0" y="3571675"/>
            <a:ext cx="12191999" cy="899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 smtClean="0">
                <a:solidFill>
                  <a:schemeClr val="tx1"/>
                </a:solidFill>
              </a:rPr>
              <a:t>From, the above diagram, we see the bottom value of conduction band corresponding to ‘</a:t>
            </a:r>
            <a:r>
              <a:rPr lang="en-IN" sz="2400" dirty="0" err="1" smtClean="0">
                <a:solidFill>
                  <a:schemeClr val="tx1"/>
                </a:solidFill>
              </a:rPr>
              <a:t>E</a:t>
            </a:r>
            <a:r>
              <a:rPr lang="en-IN" sz="2400" baseline="-25000" dirty="0" err="1" smtClean="0">
                <a:solidFill>
                  <a:schemeClr val="tx1"/>
                </a:solidFill>
              </a:rPr>
              <a:t>c</a:t>
            </a:r>
            <a:r>
              <a:rPr lang="en-IN" sz="2400" dirty="0" smtClean="0">
                <a:solidFill>
                  <a:schemeClr val="tx1"/>
                </a:solidFill>
              </a:rPr>
              <a:t>’ and </a:t>
            </a:r>
          </a:p>
          <a:p>
            <a:pPr marL="273050" indent="0">
              <a:buNone/>
            </a:pPr>
            <a:r>
              <a:rPr lang="en-IN" sz="2400" dirty="0" smtClean="0">
                <a:solidFill>
                  <a:schemeClr val="tx1"/>
                </a:solidFill>
              </a:rPr>
              <a:t>top value of valence band corresponds to ‘</a:t>
            </a:r>
            <a:r>
              <a:rPr lang="en-IN" sz="2400" dirty="0" err="1" smtClean="0">
                <a:solidFill>
                  <a:schemeClr val="tx1"/>
                </a:solidFill>
              </a:rPr>
              <a:t>E</a:t>
            </a:r>
            <a:r>
              <a:rPr lang="en-IN" sz="2400" baseline="-25000" dirty="0" err="1" smtClean="0">
                <a:solidFill>
                  <a:schemeClr val="tx1"/>
                </a:solidFill>
              </a:rPr>
              <a:t>v</a:t>
            </a:r>
            <a:r>
              <a:rPr lang="en-IN" sz="2400" dirty="0" smtClean="0">
                <a:solidFill>
                  <a:schemeClr val="tx1"/>
                </a:solidFill>
              </a:rPr>
              <a:t>’.</a:t>
            </a:r>
          </a:p>
        </p:txBody>
      </p:sp>
      <p:sp>
        <p:nvSpPr>
          <p:cNvPr id="60" name="Content Placeholder 2"/>
          <p:cNvSpPr txBox="1">
            <a:spLocks/>
          </p:cNvSpPr>
          <p:nvPr/>
        </p:nvSpPr>
        <p:spPr>
          <a:xfrm>
            <a:off x="1" y="4691095"/>
            <a:ext cx="12191999" cy="1355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 smtClean="0">
                <a:solidFill>
                  <a:schemeClr val="tx1"/>
                </a:solidFill>
              </a:rPr>
              <a:t>From, the E – K diagram, it can be seen that the holes which are closed to the top valence band </a:t>
            </a:r>
          </a:p>
          <a:p>
            <a:pPr marL="273050" indent="0">
              <a:buNone/>
            </a:pPr>
            <a:r>
              <a:rPr lang="en-IN" sz="2400" dirty="0" smtClean="0">
                <a:solidFill>
                  <a:schemeClr val="tx1"/>
                </a:solidFill>
              </a:rPr>
              <a:t>and electron which are close to the bottom of conduction band, participate in the transition </a:t>
            </a:r>
          </a:p>
          <a:p>
            <a:pPr marL="273050" indent="0">
              <a:buNone/>
            </a:pPr>
            <a:r>
              <a:rPr lang="en-IN" sz="2400" dirty="0" smtClean="0">
                <a:solidFill>
                  <a:schemeClr val="tx1"/>
                </a:solidFill>
              </a:rPr>
              <a:t>processes. </a:t>
            </a:r>
          </a:p>
        </p:txBody>
      </p:sp>
    </p:spTree>
    <p:extLst>
      <p:ext uri="{BB962C8B-B14F-4D97-AF65-F5344CB8AC3E}">
        <p14:creationId xmlns:p14="http://schemas.microsoft.com/office/powerpoint/2010/main" val="50952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uiExpand="1" build="p"/>
      <p:bldP spid="60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solidFill>
                  <a:schemeClr val="tx1"/>
                </a:solidFill>
                <a:cs typeface="Times New Roman" panose="02020603050405020304" pitchFamily="18" charset="0"/>
              </a:rPr>
              <a:t>E – K diagram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60" name="Content Placeholder 2"/>
          <p:cNvSpPr txBox="1">
            <a:spLocks/>
          </p:cNvSpPr>
          <p:nvPr/>
        </p:nvSpPr>
        <p:spPr>
          <a:xfrm>
            <a:off x="0" y="3490052"/>
            <a:ext cx="12191999" cy="79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 smtClean="0">
                <a:solidFill>
                  <a:schemeClr val="tx1"/>
                </a:solidFill>
              </a:rPr>
              <a:t>As all atoms are arranged periodically in lattice, we can say that semiconductors are  crystalline </a:t>
            </a:r>
          </a:p>
          <a:p>
            <a:pPr marL="271463" indent="0">
              <a:buNone/>
            </a:pPr>
            <a:r>
              <a:rPr lang="en-IN" sz="2400" dirty="0" smtClean="0">
                <a:solidFill>
                  <a:schemeClr val="tx1"/>
                </a:solidFill>
              </a:rPr>
              <a:t>in nature. 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2871788" y="1258064"/>
            <a:ext cx="5101672" cy="1456795"/>
            <a:chOff x="2918973" y="1515010"/>
            <a:chExt cx="6611827" cy="1862847"/>
          </a:xfrm>
        </p:grpSpPr>
        <p:sp>
          <p:nvSpPr>
            <p:cNvPr id="69" name="Freeform 68"/>
            <p:cNvSpPr/>
            <p:nvPr/>
          </p:nvSpPr>
          <p:spPr>
            <a:xfrm>
              <a:off x="2918973" y="2081857"/>
              <a:ext cx="671513" cy="1296000"/>
            </a:xfrm>
            <a:custGeom>
              <a:avLst/>
              <a:gdLst>
                <a:gd name="connsiteX0" fmla="*/ 0 w 671513"/>
                <a:gd name="connsiteY0" fmla="*/ 2940 h 1560277"/>
                <a:gd name="connsiteX1" fmla="*/ 528638 w 671513"/>
                <a:gd name="connsiteY1" fmla="*/ 245827 h 1560277"/>
                <a:gd name="connsiteX2" fmla="*/ 671513 w 671513"/>
                <a:gd name="connsiteY2" fmla="*/ 1560277 h 156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1513" h="1560277">
                  <a:moveTo>
                    <a:pt x="0" y="2940"/>
                  </a:moveTo>
                  <a:cubicBezTo>
                    <a:pt x="208359" y="-5395"/>
                    <a:pt x="416719" y="-13729"/>
                    <a:pt x="528638" y="245827"/>
                  </a:cubicBezTo>
                  <a:cubicBezTo>
                    <a:pt x="640557" y="505383"/>
                    <a:pt x="656035" y="1032830"/>
                    <a:pt x="671513" y="15602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Freeform 69"/>
            <p:cNvSpPr/>
            <p:nvPr/>
          </p:nvSpPr>
          <p:spPr>
            <a:xfrm flipH="1">
              <a:off x="8859287" y="2081857"/>
              <a:ext cx="671513" cy="1296000"/>
            </a:xfrm>
            <a:custGeom>
              <a:avLst/>
              <a:gdLst>
                <a:gd name="connsiteX0" fmla="*/ 0 w 671513"/>
                <a:gd name="connsiteY0" fmla="*/ 2940 h 1560277"/>
                <a:gd name="connsiteX1" fmla="*/ 528638 w 671513"/>
                <a:gd name="connsiteY1" fmla="*/ 245827 h 1560277"/>
                <a:gd name="connsiteX2" fmla="*/ 671513 w 671513"/>
                <a:gd name="connsiteY2" fmla="*/ 1560277 h 156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1513" h="1560277">
                  <a:moveTo>
                    <a:pt x="0" y="2940"/>
                  </a:moveTo>
                  <a:cubicBezTo>
                    <a:pt x="208359" y="-5395"/>
                    <a:pt x="416719" y="-13729"/>
                    <a:pt x="528638" y="245827"/>
                  </a:cubicBezTo>
                  <a:cubicBezTo>
                    <a:pt x="640557" y="505383"/>
                    <a:pt x="656035" y="1032830"/>
                    <a:pt x="671513" y="156027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Freeform 70"/>
            <p:cNvSpPr/>
            <p:nvPr/>
          </p:nvSpPr>
          <p:spPr>
            <a:xfrm>
              <a:off x="4234148" y="2081857"/>
              <a:ext cx="936000" cy="1296000"/>
            </a:xfrm>
            <a:custGeom>
              <a:avLst/>
              <a:gdLst>
                <a:gd name="connsiteX0" fmla="*/ 38859 w 596071"/>
                <a:gd name="connsiteY0" fmla="*/ 1443764 h 1443764"/>
                <a:gd name="connsiteX1" fmla="*/ 24571 w 596071"/>
                <a:gd name="connsiteY1" fmla="*/ 229326 h 1443764"/>
                <a:gd name="connsiteX2" fmla="*/ 324609 w 596071"/>
                <a:gd name="connsiteY2" fmla="*/ 726 h 1443764"/>
                <a:gd name="connsiteX3" fmla="*/ 510346 w 596071"/>
                <a:gd name="connsiteY3" fmla="*/ 243614 h 1443764"/>
                <a:gd name="connsiteX4" fmla="*/ 596071 w 596071"/>
                <a:gd name="connsiteY4" fmla="*/ 1429476 h 1443764"/>
                <a:gd name="connsiteX0" fmla="*/ 35721 w 592933"/>
                <a:gd name="connsiteY0" fmla="*/ 1443764 h 1443764"/>
                <a:gd name="connsiteX1" fmla="*/ 21433 w 592933"/>
                <a:gd name="connsiteY1" fmla="*/ 229326 h 1443764"/>
                <a:gd name="connsiteX2" fmla="*/ 278608 w 592933"/>
                <a:gd name="connsiteY2" fmla="*/ 726 h 1443764"/>
                <a:gd name="connsiteX3" fmla="*/ 507208 w 592933"/>
                <a:gd name="connsiteY3" fmla="*/ 243614 h 1443764"/>
                <a:gd name="connsiteX4" fmla="*/ 592933 w 592933"/>
                <a:gd name="connsiteY4" fmla="*/ 1429476 h 1443764"/>
                <a:gd name="connsiteX0" fmla="*/ 36069 w 593281"/>
                <a:gd name="connsiteY0" fmla="*/ 1443764 h 1443764"/>
                <a:gd name="connsiteX1" fmla="*/ 21781 w 593281"/>
                <a:gd name="connsiteY1" fmla="*/ 229326 h 1443764"/>
                <a:gd name="connsiteX2" fmla="*/ 283718 w 593281"/>
                <a:gd name="connsiteY2" fmla="*/ 726 h 1443764"/>
                <a:gd name="connsiteX3" fmla="*/ 507556 w 593281"/>
                <a:gd name="connsiteY3" fmla="*/ 243614 h 1443764"/>
                <a:gd name="connsiteX4" fmla="*/ 593281 w 593281"/>
                <a:gd name="connsiteY4" fmla="*/ 1429476 h 1443764"/>
                <a:gd name="connsiteX0" fmla="*/ 36069 w 593281"/>
                <a:gd name="connsiteY0" fmla="*/ 1443764 h 1443764"/>
                <a:gd name="connsiteX1" fmla="*/ 21781 w 593281"/>
                <a:gd name="connsiteY1" fmla="*/ 229326 h 1443764"/>
                <a:gd name="connsiteX2" fmla="*/ 283718 w 593281"/>
                <a:gd name="connsiteY2" fmla="*/ 726 h 1443764"/>
                <a:gd name="connsiteX3" fmla="*/ 507556 w 593281"/>
                <a:gd name="connsiteY3" fmla="*/ 243614 h 1443764"/>
                <a:gd name="connsiteX4" fmla="*/ 593281 w 593281"/>
                <a:gd name="connsiteY4" fmla="*/ 1429476 h 1443764"/>
                <a:gd name="connsiteX0" fmla="*/ 36069 w 593281"/>
                <a:gd name="connsiteY0" fmla="*/ 1443764 h 1443764"/>
                <a:gd name="connsiteX1" fmla="*/ 21781 w 593281"/>
                <a:gd name="connsiteY1" fmla="*/ 229326 h 1443764"/>
                <a:gd name="connsiteX2" fmla="*/ 283718 w 593281"/>
                <a:gd name="connsiteY2" fmla="*/ 726 h 1443764"/>
                <a:gd name="connsiteX3" fmla="*/ 507556 w 593281"/>
                <a:gd name="connsiteY3" fmla="*/ 243614 h 1443764"/>
                <a:gd name="connsiteX4" fmla="*/ 593281 w 593281"/>
                <a:gd name="connsiteY4" fmla="*/ 1429476 h 1443764"/>
                <a:gd name="connsiteX0" fmla="*/ 36069 w 559944"/>
                <a:gd name="connsiteY0" fmla="*/ 1443764 h 1443764"/>
                <a:gd name="connsiteX1" fmla="*/ 21781 w 559944"/>
                <a:gd name="connsiteY1" fmla="*/ 229326 h 1443764"/>
                <a:gd name="connsiteX2" fmla="*/ 283718 w 559944"/>
                <a:gd name="connsiteY2" fmla="*/ 726 h 1443764"/>
                <a:gd name="connsiteX3" fmla="*/ 507556 w 559944"/>
                <a:gd name="connsiteY3" fmla="*/ 243614 h 1443764"/>
                <a:gd name="connsiteX4" fmla="*/ 559944 w 559944"/>
                <a:gd name="connsiteY4" fmla="*/ 1434238 h 1443764"/>
                <a:gd name="connsiteX0" fmla="*/ 36069 w 574231"/>
                <a:gd name="connsiteY0" fmla="*/ 1443764 h 1443764"/>
                <a:gd name="connsiteX1" fmla="*/ 21781 w 574231"/>
                <a:gd name="connsiteY1" fmla="*/ 229326 h 1443764"/>
                <a:gd name="connsiteX2" fmla="*/ 283718 w 574231"/>
                <a:gd name="connsiteY2" fmla="*/ 726 h 1443764"/>
                <a:gd name="connsiteX3" fmla="*/ 507556 w 574231"/>
                <a:gd name="connsiteY3" fmla="*/ 243614 h 1443764"/>
                <a:gd name="connsiteX4" fmla="*/ 574231 w 574231"/>
                <a:gd name="connsiteY4" fmla="*/ 1434238 h 1443764"/>
                <a:gd name="connsiteX0" fmla="*/ 36069 w 574231"/>
                <a:gd name="connsiteY0" fmla="*/ 1443764 h 1443764"/>
                <a:gd name="connsiteX1" fmla="*/ 21781 w 574231"/>
                <a:gd name="connsiteY1" fmla="*/ 229326 h 1443764"/>
                <a:gd name="connsiteX2" fmla="*/ 283718 w 574231"/>
                <a:gd name="connsiteY2" fmla="*/ 726 h 1443764"/>
                <a:gd name="connsiteX3" fmla="*/ 507556 w 574231"/>
                <a:gd name="connsiteY3" fmla="*/ 243614 h 1443764"/>
                <a:gd name="connsiteX4" fmla="*/ 574231 w 574231"/>
                <a:gd name="connsiteY4" fmla="*/ 1434238 h 1443764"/>
                <a:gd name="connsiteX0" fmla="*/ 25916 w 583128"/>
                <a:gd name="connsiteY0" fmla="*/ 1443764 h 1443764"/>
                <a:gd name="connsiteX1" fmla="*/ 30678 w 583128"/>
                <a:gd name="connsiteY1" fmla="*/ 229326 h 1443764"/>
                <a:gd name="connsiteX2" fmla="*/ 292615 w 583128"/>
                <a:gd name="connsiteY2" fmla="*/ 726 h 1443764"/>
                <a:gd name="connsiteX3" fmla="*/ 516453 w 583128"/>
                <a:gd name="connsiteY3" fmla="*/ 243614 h 1443764"/>
                <a:gd name="connsiteX4" fmla="*/ 583128 w 583128"/>
                <a:gd name="connsiteY4" fmla="*/ 1434238 h 1443764"/>
                <a:gd name="connsiteX0" fmla="*/ 15731 w 572943"/>
                <a:gd name="connsiteY0" fmla="*/ 1443764 h 1443764"/>
                <a:gd name="connsiteX1" fmla="*/ 20493 w 572943"/>
                <a:gd name="connsiteY1" fmla="*/ 229326 h 1443764"/>
                <a:gd name="connsiteX2" fmla="*/ 282430 w 572943"/>
                <a:gd name="connsiteY2" fmla="*/ 726 h 1443764"/>
                <a:gd name="connsiteX3" fmla="*/ 506268 w 572943"/>
                <a:gd name="connsiteY3" fmla="*/ 243614 h 1443764"/>
                <a:gd name="connsiteX4" fmla="*/ 572943 w 572943"/>
                <a:gd name="connsiteY4" fmla="*/ 1434238 h 1443764"/>
                <a:gd name="connsiteX0" fmla="*/ 12744 w 574718"/>
                <a:gd name="connsiteY0" fmla="*/ 1443764 h 1443764"/>
                <a:gd name="connsiteX1" fmla="*/ 22268 w 574718"/>
                <a:gd name="connsiteY1" fmla="*/ 229326 h 1443764"/>
                <a:gd name="connsiteX2" fmla="*/ 284205 w 574718"/>
                <a:gd name="connsiteY2" fmla="*/ 726 h 1443764"/>
                <a:gd name="connsiteX3" fmla="*/ 508043 w 574718"/>
                <a:gd name="connsiteY3" fmla="*/ 243614 h 1443764"/>
                <a:gd name="connsiteX4" fmla="*/ 574718 w 574718"/>
                <a:gd name="connsiteY4" fmla="*/ 1434238 h 1443764"/>
                <a:gd name="connsiteX0" fmla="*/ 0 w 561974"/>
                <a:gd name="connsiteY0" fmla="*/ 1443764 h 1443764"/>
                <a:gd name="connsiteX1" fmla="*/ 9524 w 561974"/>
                <a:gd name="connsiteY1" fmla="*/ 229326 h 1443764"/>
                <a:gd name="connsiteX2" fmla="*/ 271461 w 561974"/>
                <a:gd name="connsiteY2" fmla="*/ 726 h 1443764"/>
                <a:gd name="connsiteX3" fmla="*/ 495299 w 561974"/>
                <a:gd name="connsiteY3" fmla="*/ 243614 h 1443764"/>
                <a:gd name="connsiteX4" fmla="*/ 561974 w 561974"/>
                <a:gd name="connsiteY4" fmla="*/ 1434238 h 1443764"/>
                <a:gd name="connsiteX0" fmla="*/ 29168 w 567330"/>
                <a:gd name="connsiteY0" fmla="*/ 1443764 h 1443764"/>
                <a:gd name="connsiteX1" fmla="*/ 14880 w 567330"/>
                <a:gd name="connsiteY1" fmla="*/ 229326 h 1443764"/>
                <a:gd name="connsiteX2" fmla="*/ 276817 w 567330"/>
                <a:gd name="connsiteY2" fmla="*/ 726 h 1443764"/>
                <a:gd name="connsiteX3" fmla="*/ 500655 w 567330"/>
                <a:gd name="connsiteY3" fmla="*/ 243614 h 1443764"/>
                <a:gd name="connsiteX4" fmla="*/ 567330 w 567330"/>
                <a:gd name="connsiteY4" fmla="*/ 1434238 h 1443764"/>
                <a:gd name="connsiteX0" fmla="*/ 29932 w 568094"/>
                <a:gd name="connsiteY0" fmla="*/ 1443764 h 1443764"/>
                <a:gd name="connsiteX1" fmla="*/ 15644 w 568094"/>
                <a:gd name="connsiteY1" fmla="*/ 229326 h 1443764"/>
                <a:gd name="connsiteX2" fmla="*/ 277581 w 568094"/>
                <a:gd name="connsiteY2" fmla="*/ 726 h 1443764"/>
                <a:gd name="connsiteX3" fmla="*/ 501419 w 568094"/>
                <a:gd name="connsiteY3" fmla="*/ 243614 h 1443764"/>
                <a:gd name="connsiteX4" fmla="*/ 568094 w 568094"/>
                <a:gd name="connsiteY4" fmla="*/ 1434238 h 1443764"/>
                <a:gd name="connsiteX0" fmla="*/ 23136 w 570823"/>
                <a:gd name="connsiteY0" fmla="*/ 1443764 h 1443764"/>
                <a:gd name="connsiteX1" fmla="*/ 18373 w 570823"/>
                <a:gd name="connsiteY1" fmla="*/ 229326 h 1443764"/>
                <a:gd name="connsiteX2" fmla="*/ 280310 w 570823"/>
                <a:gd name="connsiteY2" fmla="*/ 726 h 1443764"/>
                <a:gd name="connsiteX3" fmla="*/ 504148 w 570823"/>
                <a:gd name="connsiteY3" fmla="*/ 243614 h 1443764"/>
                <a:gd name="connsiteX4" fmla="*/ 570823 w 570823"/>
                <a:gd name="connsiteY4" fmla="*/ 1434238 h 1443764"/>
                <a:gd name="connsiteX0" fmla="*/ 32177 w 579864"/>
                <a:gd name="connsiteY0" fmla="*/ 1443764 h 1443764"/>
                <a:gd name="connsiteX1" fmla="*/ 27414 w 579864"/>
                <a:gd name="connsiteY1" fmla="*/ 229326 h 1443764"/>
                <a:gd name="connsiteX2" fmla="*/ 289351 w 579864"/>
                <a:gd name="connsiteY2" fmla="*/ 726 h 1443764"/>
                <a:gd name="connsiteX3" fmla="*/ 513189 w 579864"/>
                <a:gd name="connsiteY3" fmla="*/ 243614 h 1443764"/>
                <a:gd name="connsiteX4" fmla="*/ 579864 w 579864"/>
                <a:gd name="connsiteY4" fmla="*/ 1434238 h 1443764"/>
                <a:gd name="connsiteX0" fmla="*/ 22257 w 593756"/>
                <a:gd name="connsiteY0" fmla="*/ 1443764 h 1443764"/>
                <a:gd name="connsiteX1" fmla="*/ 41306 w 593756"/>
                <a:gd name="connsiteY1" fmla="*/ 229326 h 1443764"/>
                <a:gd name="connsiteX2" fmla="*/ 303243 w 593756"/>
                <a:gd name="connsiteY2" fmla="*/ 726 h 1443764"/>
                <a:gd name="connsiteX3" fmla="*/ 527081 w 593756"/>
                <a:gd name="connsiteY3" fmla="*/ 243614 h 1443764"/>
                <a:gd name="connsiteX4" fmla="*/ 593756 w 593756"/>
                <a:gd name="connsiteY4" fmla="*/ 1434238 h 1443764"/>
                <a:gd name="connsiteX0" fmla="*/ 18272 w 589771"/>
                <a:gd name="connsiteY0" fmla="*/ 1443764 h 1443764"/>
                <a:gd name="connsiteX1" fmla="*/ 37321 w 589771"/>
                <a:gd name="connsiteY1" fmla="*/ 229326 h 1443764"/>
                <a:gd name="connsiteX2" fmla="*/ 299258 w 589771"/>
                <a:gd name="connsiteY2" fmla="*/ 726 h 1443764"/>
                <a:gd name="connsiteX3" fmla="*/ 523096 w 589771"/>
                <a:gd name="connsiteY3" fmla="*/ 243614 h 1443764"/>
                <a:gd name="connsiteX4" fmla="*/ 589771 w 589771"/>
                <a:gd name="connsiteY4" fmla="*/ 1434238 h 1443764"/>
                <a:gd name="connsiteX0" fmla="*/ 9887 w 581386"/>
                <a:gd name="connsiteY0" fmla="*/ 1443764 h 1443764"/>
                <a:gd name="connsiteX1" fmla="*/ 28936 w 581386"/>
                <a:gd name="connsiteY1" fmla="*/ 229326 h 1443764"/>
                <a:gd name="connsiteX2" fmla="*/ 290873 w 581386"/>
                <a:gd name="connsiteY2" fmla="*/ 726 h 1443764"/>
                <a:gd name="connsiteX3" fmla="*/ 514711 w 581386"/>
                <a:gd name="connsiteY3" fmla="*/ 243614 h 1443764"/>
                <a:gd name="connsiteX4" fmla="*/ 581386 w 581386"/>
                <a:gd name="connsiteY4" fmla="*/ 1434238 h 1443764"/>
                <a:gd name="connsiteX0" fmla="*/ 9887 w 581386"/>
                <a:gd name="connsiteY0" fmla="*/ 1443764 h 1443764"/>
                <a:gd name="connsiteX1" fmla="*/ 28936 w 581386"/>
                <a:gd name="connsiteY1" fmla="*/ 229326 h 1443764"/>
                <a:gd name="connsiteX2" fmla="*/ 290873 w 581386"/>
                <a:gd name="connsiteY2" fmla="*/ 726 h 1443764"/>
                <a:gd name="connsiteX3" fmla="*/ 514711 w 581386"/>
                <a:gd name="connsiteY3" fmla="*/ 243614 h 1443764"/>
                <a:gd name="connsiteX4" fmla="*/ 581386 w 581386"/>
                <a:gd name="connsiteY4" fmla="*/ 1434238 h 1443764"/>
                <a:gd name="connsiteX0" fmla="*/ 9887 w 581386"/>
                <a:gd name="connsiteY0" fmla="*/ 1443764 h 1443764"/>
                <a:gd name="connsiteX1" fmla="*/ 28936 w 581386"/>
                <a:gd name="connsiteY1" fmla="*/ 229326 h 1443764"/>
                <a:gd name="connsiteX2" fmla="*/ 290873 w 581386"/>
                <a:gd name="connsiteY2" fmla="*/ 726 h 1443764"/>
                <a:gd name="connsiteX3" fmla="*/ 524236 w 581386"/>
                <a:gd name="connsiteY3" fmla="*/ 243614 h 1443764"/>
                <a:gd name="connsiteX4" fmla="*/ 581386 w 581386"/>
                <a:gd name="connsiteY4" fmla="*/ 1434238 h 1443764"/>
                <a:gd name="connsiteX0" fmla="*/ 9887 w 581386"/>
                <a:gd name="connsiteY0" fmla="*/ 1443764 h 1443764"/>
                <a:gd name="connsiteX1" fmla="*/ 28936 w 581386"/>
                <a:gd name="connsiteY1" fmla="*/ 229326 h 1443764"/>
                <a:gd name="connsiteX2" fmla="*/ 290873 w 581386"/>
                <a:gd name="connsiteY2" fmla="*/ 726 h 1443764"/>
                <a:gd name="connsiteX3" fmla="*/ 524236 w 581386"/>
                <a:gd name="connsiteY3" fmla="*/ 243614 h 1443764"/>
                <a:gd name="connsiteX4" fmla="*/ 581386 w 581386"/>
                <a:gd name="connsiteY4" fmla="*/ 1434238 h 1443764"/>
                <a:gd name="connsiteX0" fmla="*/ 9887 w 581386"/>
                <a:gd name="connsiteY0" fmla="*/ 1443764 h 1443764"/>
                <a:gd name="connsiteX1" fmla="*/ 28936 w 581386"/>
                <a:gd name="connsiteY1" fmla="*/ 229326 h 1443764"/>
                <a:gd name="connsiteX2" fmla="*/ 290873 w 581386"/>
                <a:gd name="connsiteY2" fmla="*/ 726 h 1443764"/>
                <a:gd name="connsiteX3" fmla="*/ 538523 w 581386"/>
                <a:gd name="connsiteY3" fmla="*/ 243614 h 1443764"/>
                <a:gd name="connsiteX4" fmla="*/ 581386 w 581386"/>
                <a:gd name="connsiteY4" fmla="*/ 1434238 h 1443764"/>
                <a:gd name="connsiteX0" fmla="*/ 21965 w 593464"/>
                <a:gd name="connsiteY0" fmla="*/ 1443764 h 1443764"/>
                <a:gd name="connsiteX1" fmla="*/ 17201 w 593464"/>
                <a:gd name="connsiteY1" fmla="*/ 229326 h 1443764"/>
                <a:gd name="connsiteX2" fmla="*/ 302951 w 593464"/>
                <a:gd name="connsiteY2" fmla="*/ 726 h 1443764"/>
                <a:gd name="connsiteX3" fmla="*/ 550601 w 593464"/>
                <a:gd name="connsiteY3" fmla="*/ 243614 h 1443764"/>
                <a:gd name="connsiteX4" fmla="*/ 593464 w 593464"/>
                <a:gd name="connsiteY4" fmla="*/ 1434238 h 1443764"/>
                <a:gd name="connsiteX0" fmla="*/ 8651 w 580150"/>
                <a:gd name="connsiteY0" fmla="*/ 1443997 h 1443997"/>
                <a:gd name="connsiteX1" fmla="*/ 3887 w 580150"/>
                <a:gd name="connsiteY1" fmla="*/ 229559 h 1443997"/>
                <a:gd name="connsiteX2" fmla="*/ 289637 w 580150"/>
                <a:gd name="connsiteY2" fmla="*/ 959 h 1443997"/>
                <a:gd name="connsiteX3" fmla="*/ 537287 w 580150"/>
                <a:gd name="connsiteY3" fmla="*/ 243847 h 1443997"/>
                <a:gd name="connsiteX4" fmla="*/ 580150 w 580150"/>
                <a:gd name="connsiteY4" fmla="*/ 1434471 h 1443997"/>
                <a:gd name="connsiteX0" fmla="*/ 8651 w 580150"/>
                <a:gd name="connsiteY0" fmla="*/ 1443997 h 1443997"/>
                <a:gd name="connsiteX1" fmla="*/ 3887 w 580150"/>
                <a:gd name="connsiteY1" fmla="*/ 229559 h 1443997"/>
                <a:gd name="connsiteX2" fmla="*/ 289637 w 580150"/>
                <a:gd name="connsiteY2" fmla="*/ 959 h 1443997"/>
                <a:gd name="connsiteX3" fmla="*/ 551574 w 580150"/>
                <a:gd name="connsiteY3" fmla="*/ 243847 h 1443997"/>
                <a:gd name="connsiteX4" fmla="*/ 580150 w 580150"/>
                <a:gd name="connsiteY4" fmla="*/ 1434471 h 1443997"/>
                <a:gd name="connsiteX0" fmla="*/ 8651 w 580150"/>
                <a:gd name="connsiteY0" fmla="*/ 1443675 h 1443675"/>
                <a:gd name="connsiteX1" fmla="*/ 3887 w 580150"/>
                <a:gd name="connsiteY1" fmla="*/ 229237 h 1443675"/>
                <a:gd name="connsiteX2" fmla="*/ 289637 w 580150"/>
                <a:gd name="connsiteY2" fmla="*/ 637 h 1443675"/>
                <a:gd name="connsiteX3" fmla="*/ 551574 w 580150"/>
                <a:gd name="connsiteY3" fmla="*/ 243525 h 1443675"/>
                <a:gd name="connsiteX4" fmla="*/ 580150 w 580150"/>
                <a:gd name="connsiteY4" fmla="*/ 1434149 h 144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150" h="1443675">
                  <a:moveTo>
                    <a:pt x="8651" y="1443675"/>
                  </a:moveTo>
                  <a:cubicBezTo>
                    <a:pt x="-8020" y="694772"/>
                    <a:pt x="4680" y="474505"/>
                    <a:pt x="3887" y="229237"/>
                  </a:cubicBezTo>
                  <a:cubicBezTo>
                    <a:pt x="3094" y="-16031"/>
                    <a:pt x="198356" y="3018"/>
                    <a:pt x="289637" y="637"/>
                  </a:cubicBezTo>
                  <a:cubicBezTo>
                    <a:pt x="380918" y="-1744"/>
                    <a:pt x="541255" y="-9682"/>
                    <a:pt x="551574" y="243525"/>
                  </a:cubicBezTo>
                  <a:cubicBezTo>
                    <a:pt x="561893" y="496732"/>
                    <a:pt x="564672" y="665005"/>
                    <a:pt x="580150" y="143414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Freeform 71"/>
            <p:cNvSpPr/>
            <p:nvPr/>
          </p:nvSpPr>
          <p:spPr>
            <a:xfrm>
              <a:off x="5782626" y="2081857"/>
              <a:ext cx="900000" cy="1296000"/>
            </a:xfrm>
            <a:custGeom>
              <a:avLst/>
              <a:gdLst>
                <a:gd name="connsiteX0" fmla="*/ 38859 w 596071"/>
                <a:gd name="connsiteY0" fmla="*/ 1443764 h 1443764"/>
                <a:gd name="connsiteX1" fmla="*/ 24571 w 596071"/>
                <a:gd name="connsiteY1" fmla="*/ 229326 h 1443764"/>
                <a:gd name="connsiteX2" fmla="*/ 324609 w 596071"/>
                <a:gd name="connsiteY2" fmla="*/ 726 h 1443764"/>
                <a:gd name="connsiteX3" fmla="*/ 510346 w 596071"/>
                <a:gd name="connsiteY3" fmla="*/ 243614 h 1443764"/>
                <a:gd name="connsiteX4" fmla="*/ 596071 w 596071"/>
                <a:gd name="connsiteY4" fmla="*/ 1429476 h 1443764"/>
                <a:gd name="connsiteX0" fmla="*/ 35721 w 592933"/>
                <a:gd name="connsiteY0" fmla="*/ 1443764 h 1443764"/>
                <a:gd name="connsiteX1" fmla="*/ 21433 w 592933"/>
                <a:gd name="connsiteY1" fmla="*/ 229326 h 1443764"/>
                <a:gd name="connsiteX2" fmla="*/ 278608 w 592933"/>
                <a:gd name="connsiteY2" fmla="*/ 726 h 1443764"/>
                <a:gd name="connsiteX3" fmla="*/ 507208 w 592933"/>
                <a:gd name="connsiteY3" fmla="*/ 243614 h 1443764"/>
                <a:gd name="connsiteX4" fmla="*/ 592933 w 592933"/>
                <a:gd name="connsiteY4" fmla="*/ 1429476 h 1443764"/>
                <a:gd name="connsiteX0" fmla="*/ 36069 w 593281"/>
                <a:gd name="connsiteY0" fmla="*/ 1443764 h 1443764"/>
                <a:gd name="connsiteX1" fmla="*/ 21781 w 593281"/>
                <a:gd name="connsiteY1" fmla="*/ 229326 h 1443764"/>
                <a:gd name="connsiteX2" fmla="*/ 283718 w 593281"/>
                <a:gd name="connsiteY2" fmla="*/ 726 h 1443764"/>
                <a:gd name="connsiteX3" fmla="*/ 507556 w 593281"/>
                <a:gd name="connsiteY3" fmla="*/ 243614 h 1443764"/>
                <a:gd name="connsiteX4" fmla="*/ 593281 w 593281"/>
                <a:gd name="connsiteY4" fmla="*/ 1429476 h 1443764"/>
                <a:gd name="connsiteX0" fmla="*/ 36069 w 593281"/>
                <a:gd name="connsiteY0" fmla="*/ 1443764 h 1443764"/>
                <a:gd name="connsiteX1" fmla="*/ 21781 w 593281"/>
                <a:gd name="connsiteY1" fmla="*/ 229326 h 1443764"/>
                <a:gd name="connsiteX2" fmla="*/ 283718 w 593281"/>
                <a:gd name="connsiteY2" fmla="*/ 726 h 1443764"/>
                <a:gd name="connsiteX3" fmla="*/ 507556 w 593281"/>
                <a:gd name="connsiteY3" fmla="*/ 243614 h 1443764"/>
                <a:gd name="connsiteX4" fmla="*/ 593281 w 593281"/>
                <a:gd name="connsiteY4" fmla="*/ 1429476 h 1443764"/>
                <a:gd name="connsiteX0" fmla="*/ 36069 w 593281"/>
                <a:gd name="connsiteY0" fmla="*/ 1443764 h 1443764"/>
                <a:gd name="connsiteX1" fmla="*/ 21781 w 593281"/>
                <a:gd name="connsiteY1" fmla="*/ 229326 h 1443764"/>
                <a:gd name="connsiteX2" fmla="*/ 283718 w 593281"/>
                <a:gd name="connsiteY2" fmla="*/ 726 h 1443764"/>
                <a:gd name="connsiteX3" fmla="*/ 507556 w 593281"/>
                <a:gd name="connsiteY3" fmla="*/ 243614 h 1443764"/>
                <a:gd name="connsiteX4" fmla="*/ 593281 w 593281"/>
                <a:gd name="connsiteY4" fmla="*/ 1429476 h 1443764"/>
                <a:gd name="connsiteX0" fmla="*/ 36069 w 559944"/>
                <a:gd name="connsiteY0" fmla="*/ 1443764 h 1443764"/>
                <a:gd name="connsiteX1" fmla="*/ 21781 w 559944"/>
                <a:gd name="connsiteY1" fmla="*/ 229326 h 1443764"/>
                <a:gd name="connsiteX2" fmla="*/ 283718 w 559944"/>
                <a:gd name="connsiteY2" fmla="*/ 726 h 1443764"/>
                <a:gd name="connsiteX3" fmla="*/ 507556 w 559944"/>
                <a:gd name="connsiteY3" fmla="*/ 243614 h 1443764"/>
                <a:gd name="connsiteX4" fmla="*/ 559944 w 559944"/>
                <a:gd name="connsiteY4" fmla="*/ 1434238 h 1443764"/>
                <a:gd name="connsiteX0" fmla="*/ 36069 w 574231"/>
                <a:gd name="connsiteY0" fmla="*/ 1443764 h 1443764"/>
                <a:gd name="connsiteX1" fmla="*/ 21781 w 574231"/>
                <a:gd name="connsiteY1" fmla="*/ 229326 h 1443764"/>
                <a:gd name="connsiteX2" fmla="*/ 283718 w 574231"/>
                <a:gd name="connsiteY2" fmla="*/ 726 h 1443764"/>
                <a:gd name="connsiteX3" fmla="*/ 507556 w 574231"/>
                <a:gd name="connsiteY3" fmla="*/ 243614 h 1443764"/>
                <a:gd name="connsiteX4" fmla="*/ 574231 w 574231"/>
                <a:gd name="connsiteY4" fmla="*/ 1434238 h 1443764"/>
                <a:gd name="connsiteX0" fmla="*/ 36069 w 574231"/>
                <a:gd name="connsiteY0" fmla="*/ 1443764 h 1443764"/>
                <a:gd name="connsiteX1" fmla="*/ 21781 w 574231"/>
                <a:gd name="connsiteY1" fmla="*/ 229326 h 1443764"/>
                <a:gd name="connsiteX2" fmla="*/ 283718 w 574231"/>
                <a:gd name="connsiteY2" fmla="*/ 726 h 1443764"/>
                <a:gd name="connsiteX3" fmla="*/ 507556 w 574231"/>
                <a:gd name="connsiteY3" fmla="*/ 243614 h 1443764"/>
                <a:gd name="connsiteX4" fmla="*/ 574231 w 574231"/>
                <a:gd name="connsiteY4" fmla="*/ 1434238 h 1443764"/>
                <a:gd name="connsiteX0" fmla="*/ 25916 w 583128"/>
                <a:gd name="connsiteY0" fmla="*/ 1443764 h 1443764"/>
                <a:gd name="connsiteX1" fmla="*/ 30678 w 583128"/>
                <a:gd name="connsiteY1" fmla="*/ 229326 h 1443764"/>
                <a:gd name="connsiteX2" fmla="*/ 292615 w 583128"/>
                <a:gd name="connsiteY2" fmla="*/ 726 h 1443764"/>
                <a:gd name="connsiteX3" fmla="*/ 516453 w 583128"/>
                <a:gd name="connsiteY3" fmla="*/ 243614 h 1443764"/>
                <a:gd name="connsiteX4" fmla="*/ 583128 w 583128"/>
                <a:gd name="connsiteY4" fmla="*/ 1434238 h 1443764"/>
                <a:gd name="connsiteX0" fmla="*/ 15731 w 572943"/>
                <a:gd name="connsiteY0" fmla="*/ 1443764 h 1443764"/>
                <a:gd name="connsiteX1" fmla="*/ 20493 w 572943"/>
                <a:gd name="connsiteY1" fmla="*/ 229326 h 1443764"/>
                <a:gd name="connsiteX2" fmla="*/ 282430 w 572943"/>
                <a:gd name="connsiteY2" fmla="*/ 726 h 1443764"/>
                <a:gd name="connsiteX3" fmla="*/ 506268 w 572943"/>
                <a:gd name="connsiteY3" fmla="*/ 243614 h 1443764"/>
                <a:gd name="connsiteX4" fmla="*/ 572943 w 572943"/>
                <a:gd name="connsiteY4" fmla="*/ 1434238 h 1443764"/>
                <a:gd name="connsiteX0" fmla="*/ 12744 w 574718"/>
                <a:gd name="connsiteY0" fmla="*/ 1443764 h 1443764"/>
                <a:gd name="connsiteX1" fmla="*/ 22268 w 574718"/>
                <a:gd name="connsiteY1" fmla="*/ 229326 h 1443764"/>
                <a:gd name="connsiteX2" fmla="*/ 284205 w 574718"/>
                <a:gd name="connsiteY2" fmla="*/ 726 h 1443764"/>
                <a:gd name="connsiteX3" fmla="*/ 508043 w 574718"/>
                <a:gd name="connsiteY3" fmla="*/ 243614 h 1443764"/>
                <a:gd name="connsiteX4" fmla="*/ 574718 w 574718"/>
                <a:gd name="connsiteY4" fmla="*/ 1434238 h 1443764"/>
                <a:gd name="connsiteX0" fmla="*/ 0 w 561974"/>
                <a:gd name="connsiteY0" fmla="*/ 1443764 h 1443764"/>
                <a:gd name="connsiteX1" fmla="*/ 9524 w 561974"/>
                <a:gd name="connsiteY1" fmla="*/ 229326 h 1443764"/>
                <a:gd name="connsiteX2" fmla="*/ 271461 w 561974"/>
                <a:gd name="connsiteY2" fmla="*/ 726 h 1443764"/>
                <a:gd name="connsiteX3" fmla="*/ 495299 w 561974"/>
                <a:gd name="connsiteY3" fmla="*/ 243614 h 1443764"/>
                <a:gd name="connsiteX4" fmla="*/ 561974 w 561974"/>
                <a:gd name="connsiteY4" fmla="*/ 1434238 h 1443764"/>
                <a:gd name="connsiteX0" fmla="*/ 29168 w 567330"/>
                <a:gd name="connsiteY0" fmla="*/ 1443764 h 1443764"/>
                <a:gd name="connsiteX1" fmla="*/ 14880 w 567330"/>
                <a:gd name="connsiteY1" fmla="*/ 229326 h 1443764"/>
                <a:gd name="connsiteX2" fmla="*/ 276817 w 567330"/>
                <a:gd name="connsiteY2" fmla="*/ 726 h 1443764"/>
                <a:gd name="connsiteX3" fmla="*/ 500655 w 567330"/>
                <a:gd name="connsiteY3" fmla="*/ 243614 h 1443764"/>
                <a:gd name="connsiteX4" fmla="*/ 567330 w 567330"/>
                <a:gd name="connsiteY4" fmla="*/ 1434238 h 1443764"/>
                <a:gd name="connsiteX0" fmla="*/ 29932 w 568094"/>
                <a:gd name="connsiteY0" fmla="*/ 1443764 h 1443764"/>
                <a:gd name="connsiteX1" fmla="*/ 15644 w 568094"/>
                <a:gd name="connsiteY1" fmla="*/ 229326 h 1443764"/>
                <a:gd name="connsiteX2" fmla="*/ 277581 w 568094"/>
                <a:gd name="connsiteY2" fmla="*/ 726 h 1443764"/>
                <a:gd name="connsiteX3" fmla="*/ 501419 w 568094"/>
                <a:gd name="connsiteY3" fmla="*/ 243614 h 1443764"/>
                <a:gd name="connsiteX4" fmla="*/ 568094 w 568094"/>
                <a:gd name="connsiteY4" fmla="*/ 1434238 h 1443764"/>
                <a:gd name="connsiteX0" fmla="*/ 23136 w 570823"/>
                <a:gd name="connsiteY0" fmla="*/ 1443764 h 1443764"/>
                <a:gd name="connsiteX1" fmla="*/ 18373 w 570823"/>
                <a:gd name="connsiteY1" fmla="*/ 229326 h 1443764"/>
                <a:gd name="connsiteX2" fmla="*/ 280310 w 570823"/>
                <a:gd name="connsiteY2" fmla="*/ 726 h 1443764"/>
                <a:gd name="connsiteX3" fmla="*/ 504148 w 570823"/>
                <a:gd name="connsiteY3" fmla="*/ 243614 h 1443764"/>
                <a:gd name="connsiteX4" fmla="*/ 570823 w 570823"/>
                <a:gd name="connsiteY4" fmla="*/ 1434238 h 1443764"/>
                <a:gd name="connsiteX0" fmla="*/ 32177 w 579864"/>
                <a:gd name="connsiteY0" fmla="*/ 1443764 h 1443764"/>
                <a:gd name="connsiteX1" fmla="*/ 27414 w 579864"/>
                <a:gd name="connsiteY1" fmla="*/ 229326 h 1443764"/>
                <a:gd name="connsiteX2" fmla="*/ 289351 w 579864"/>
                <a:gd name="connsiteY2" fmla="*/ 726 h 1443764"/>
                <a:gd name="connsiteX3" fmla="*/ 513189 w 579864"/>
                <a:gd name="connsiteY3" fmla="*/ 243614 h 1443764"/>
                <a:gd name="connsiteX4" fmla="*/ 579864 w 579864"/>
                <a:gd name="connsiteY4" fmla="*/ 1434238 h 1443764"/>
                <a:gd name="connsiteX0" fmla="*/ 22257 w 593756"/>
                <a:gd name="connsiteY0" fmla="*/ 1443764 h 1443764"/>
                <a:gd name="connsiteX1" fmla="*/ 41306 w 593756"/>
                <a:gd name="connsiteY1" fmla="*/ 229326 h 1443764"/>
                <a:gd name="connsiteX2" fmla="*/ 303243 w 593756"/>
                <a:gd name="connsiteY2" fmla="*/ 726 h 1443764"/>
                <a:gd name="connsiteX3" fmla="*/ 527081 w 593756"/>
                <a:gd name="connsiteY3" fmla="*/ 243614 h 1443764"/>
                <a:gd name="connsiteX4" fmla="*/ 593756 w 593756"/>
                <a:gd name="connsiteY4" fmla="*/ 1434238 h 1443764"/>
                <a:gd name="connsiteX0" fmla="*/ 18272 w 589771"/>
                <a:gd name="connsiteY0" fmla="*/ 1443764 h 1443764"/>
                <a:gd name="connsiteX1" fmla="*/ 37321 w 589771"/>
                <a:gd name="connsiteY1" fmla="*/ 229326 h 1443764"/>
                <a:gd name="connsiteX2" fmla="*/ 299258 w 589771"/>
                <a:gd name="connsiteY2" fmla="*/ 726 h 1443764"/>
                <a:gd name="connsiteX3" fmla="*/ 523096 w 589771"/>
                <a:gd name="connsiteY3" fmla="*/ 243614 h 1443764"/>
                <a:gd name="connsiteX4" fmla="*/ 589771 w 589771"/>
                <a:gd name="connsiteY4" fmla="*/ 1434238 h 1443764"/>
                <a:gd name="connsiteX0" fmla="*/ 9887 w 581386"/>
                <a:gd name="connsiteY0" fmla="*/ 1443764 h 1443764"/>
                <a:gd name="connsiteX1" fmla="*/ 28936 w 581386"/>
                <a:gd name="connsiteY1" fmla="*/ 229326 h 1443764"/>
                <a:gd name="connsiteX2" fmla="*/ 290873 w 581386"/>
                <a:gd name="connsiteY2" fmla="*/ 726 h 1443764"/>
                <a:gd name="connsiteX3" fmla="*/ 514711 w 581386"/>
                <a:gd name="connsiteY3" fmla="*/ 243614 h 1443764"/>
                <a:gd name="connsiteX4" fmla="*/ 581386 w 581386"/>
                <a:gd name="connsiteY4" fmla="*/ 1434238 h 1443764"/>
                <a:gd name="connsiteX0" fmla="*/ 9887 w 581386"/>
                <a:gd name="connsiteY0" fmla="*/ 1443764 h 1443764"/>
                <a:gd name="connsiteX1" fmla="*/ 28936 w 581386"/>
                <a:gd name="connsiteY1" fmla="*/ 229326 h 1443764"/>
                <a:gd name="connsiteX2" fmla="*/ 290873 w 581386"/>
                <a:gd name="connsiteY2" fmla="*/ 726 h 1443764"/>
                <a:gd name="connsiteX3" fmla="*/ 514711 w 581386"/>
                <a:gd name="connsiteY3" fmla="*/ 243614 h 1443764"/>
                <a:gd name="connsiteX4" fmla="*/ 581386 w 581386"/>
                <a:gd name="connsiteY4" fmla="*/ 1434238 h 1443764"/>
                <a:gd name="connsiteX0" fmla="*/ 9887 w 581386"/>
                <a:gd name="connsiteY0" fmla="*/ 1443764 h 1443764"/>
                <a:gd name="connsiteX1" fmla="*/ 28936 w 581386"/>
                <a:gd name="connsiteY1" fmla="*/ 229326 h 1443764"/>
                <a:gd name="connsiteX2" fmla="*/ 290873 w 581386"/>
                <a:gd name="connsiteY2" fmla="*/ 726 h 1443764"/>
                <a:gd name="connsiteX3" fmla="*/ 524236 w 581386"/>
                <a:gd name="connsiteY3" fmla="*/ 243614 h 1443764"/>
                <a:gd name="connsiteX4" fmla="*/ 581386 w 581386"/>
                <a:gd name="connsiteY4" fmla="*/ 1434238 h 1443764"/>
                <a:gd name="connsiteX0" fmla="*/ 9887 w 581386"/>
                <a:gd name="connsiteY0" fmla="*/ 1443764 h 1443764"/>
                <a:gd name="connsiteX1" fmla="*/ 28936 w 581386"/>
                <a:gd name="connsiteY1" fmla="*/ 229326 h 1443764"/>
                <a:gd name="connsiteX2" fmla="*/ 290873 w 581386"/>
                <a:gd name="connsiteY2" fmla="*/ 726 h 1443764"/>
                <a:gd name="connsiteX3" fmla="*/ 524236 w 581386"/>
                <a:gd name="connsiteY3" fmla="*/ 243614 h 1443764"/>
                <a:gd name="connsiteX4" fmla="*/ 581386 w 581386"/>
                <a:gd name="connsiteY4" fmla="*/ 1434238 h 1443764"/>
                <a:gd name="connsiteX0" fmla="*/ 9887 w 581386"/>
                <a:gd name="connsiteY0" fmla="*/ 1443764 h 1443764"/>
                <a:gd name="connsiteX1" fmla="*/ 28936 w 581386"/>
                <a:gd name="connsiteY1" fmla="*/ 229326 h 1443764"/>
                <a:gd name="connsiteX2" fmla="*/ 290873 w 581386"/>
                <a:gd name="connsiteY2" fmla="*/ 726 h 1443764"/>
                <a:gd name="connsiteX3" fmla="*/ 538523 w 581386"/>
                <a:gd name="connsiteY3" fmla="*/ 243614 h 1443764"/>
                <a:gd name="connsiteX4" fmla="*/ 581386 w 581386"/>
                <a:gd name="connsiteY4" fmla="*/ 1434238 h 1443764"/>
                <a:gd name="connsiteX0" fmla="*/ 21965 w 593464"/>
                <a:gd name="connsiteY0" fmla="*/ 1443764 h 1443764"/>
                <a:gd name="connsiteX1" fmla="*/ 17201 w 593464"/>
                <a:gd name="connsiteY1" fmla="*/ 229326 h 1443764"/>
                <a:gd name="connsiteX2" fmla="*/ 302951 w 593464"/>
                <a:gd name="connsiteY2" fmla="*/ 726 h 1443764"/>
                <a:gd name="connsiteX3" fmla="*/ 550601 w 593464"/>
                <a:gd name="connsiteY3" fmla="*/ 243614 h 1443764"/>
                <a:gd name="connsiteX4" fmla="*/ 593464 w 593464"/>
                <a:gd name="connsiteY4" fmla="*/ 1434238 h 1443764"/>
                <a:gd name="connsiteX0" fmla="*/ 8651 w 580150"/>
                <a:gd name="connsiteY0" fmla="*/ 1443997 h 1443997"/>
                <a:gd name="connsiteX1" fmla="*/ 3887 w 580150"/>
                <a:gd name="connsiteY1" fmla="*/ 229559 h 1443997"/>
                <a:gd name="connsiteX2" fmla="*/ 289637 w 580150"/>
                <a:gd name="connsiteY2" fmla="*/ 959 h 1443997"/>
                <a:gd name="connsiteX3" fmla="*/ 537287 w 580150"/>
                <a:gd name="connsiteY3" fmla="*/ 243847 h 1443997"/>
                <a:gd name="connsiteX4" fmla="*/ 580150 w 580150"/>
                <a:gd name="connsiteY4" fmla="*/ 1434471 h 1443997"/>
                <a:gd name="connsiteX0" fmla="*/ 8651 w 580150"/>
                <a:gd name="connsiteY0" fmla="*/ 1443997 h 1443997"/>
                <a:gd name="connsiteX1" fmla="*/ 3887 w 580150"/>
                <a:gd name="connsiteY1" fmla="*/ 229559 h 1443997"/>
                <a:gd name="connsiteX2" fmla="*/ 289637 w 580150"/>
                <a:gd name="connsiteY2" fmla="*/ 959 h 1443997"/>
                <a:gd name="connsiteX3" fmla="*/ 551574 w 580150"/>
                <a:gd name="connsiteY3" fmla="*/ 243847 h 1443997"/>
                <a:gd name="connsiteX4" fmla="*/ 580150 w 580150"/>
                <a:gd name="connsiteY4" fmla="*/ 1434471 h 1443997"/>
                <a:gd name="connsiteX0" fmla="*/ 8651 w 580150"/>
                <a:gd name="connsiteY0" fmla="*/ 1443675 h 1443675"/>
                <a:gd name="connsiteX1" fmla="*/ 3887 w 580150"/>
                <a:gd name="connsiteY1" fmla="*/ 229237 h 1443675"/>
                <a:gd name="connsiteX2" fmla="*/ 289637 w 580150"/>
                <a:gd name="connsiteY2" fmla="*/ 637 h 1443675"/>
                <a:gd name="connsiteX3" fmla="*/ 551574 w 580150"/>
                <a:gd name="connsiteY3" fmla="*/ 243525 h 1443675"/>
                <a:gd name="connsiteX4" fmla="*/ 580150 w 580150"/>
                <a:gd name="connsiteY4" fmla="*/ 1434149 h 144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150" h="1443675">
                  <a:moveTo>
                    <a:pt x="8651" y="1443675"/>
                  </a:moveTo>
                  <a:cubicBezTo>
                    <a:pt x="-8020" y="694772"/>
                    <a:pt x="4680" y="474505"/>
                    <a:pt x="3887" y="229237"/>
                  </a:cubicBezTo>
                  <a:cubicBezTo>
                    <a:pt x="3094" y="-16031"/>
                    <a:pt x="198356" y="3018"/>
                    <a:pt x="289637" y="637"/>
                  </a:cubicBezTo>
                  <a:cubicBezTo>
                    <a:pt x="380918" y="-1744"/>
                    <a:pt x="541255" y="-9682"/>
                    <a:pt x="551574" y="243525"/>
                  </a:cubicBezTo>
                  <a:cubicBezTo>
                    <a:pt x="561893" y="496732"/>
                    <a:pt x="564672" y="665005"/>
                    <a:pt x="580150" y="143414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Freeform 72"/>
            <p:cNvSpPr/>
            <p:nvPr/>
          </p:nvSpPr>
          <p:spPr>
            <a:xfrm>
              <a:off x="7310095" y="2081857"/>
              <a:ext cx="900000" cy="1296000"/>
            </a:xfrm>
            <a:custGeom>
              <a:avLst/>
              <a:gdLst>
                <a:gd name="connsiteX0" fmla="*/ 38859 w 596071"/>
                <a:gd name="connsiteY0" fmla="*/ 1443764 h 1443764"/>
                <a:gd name="connsiteX1" fmla="*/ 24571 w 596071"/>
                <a:gd name="connsiteY1" fmla="*/ 229326 h 1443764"/>
                <a:gd name="connsiteX2" fmla="*/ 324609 w 596071"/>
                <a:gd name="connsiteY2" fmla="*/ 726 h 1443764"/>
                <a:gd name="connsiteX3" fmla="*/ 510346 w 596071"/>
                <a:gd name="connsiteY3" fmla="*/ 243614 h 1443764"/>
                <a:gd name="connsiteX4" fmla="*/ 596071 w 596071"/>
                <a:gd name="connsiteY4" fmla="*/ 1429476 h 1443764"/>
                <a:gd name="connsiteX0" fmla="*/ 35721 w 592933"/>
                <a:gd name="connsiteY0" fmla="*/ 1443764 h 1443764"/>
                <a:gd name="connsiteX1" fmla="*/ 21433 w 592933"/>
                <a:gd name="connsiteY1" fmla="*/ 229326 h 1443764"/>
                <a:gd name="connsiteX2" fmla="*/ 278608 w 592933"/>
                <a:gd name="connsiteY2" fmla="*/ 726 h 1443764"/>
                <a:gd name="connsiteX3" fmla="*/ 507208 w 592933"/>
                <a:gd name="connsiteY3" fmla="*/ 243614 h 1443764"/>
                <a:gd name="connsiteX4" fmla="*/ 592933 w 592933"/>
                <a:gd name="connsiteY4" fmla="*/ 1429476 h 1443764"/>
                <a:gd name="connsiteX0" fmla="*/ 36069 w 593281"/>
                <a:gd name="connsiteY0" fmla="*/ 1443764 h 1443764"/>
                <a:gd name="connsiteX1" fmla="*/ 21781 w 593281"/>
                <a:gd name="connsiteY1" fmla="*/ 229326 h 1443764"/>
                <a:gd name="connsiteX2" fmla="*/ 283718 w 593281"/>
                <a:gd name="connsiteY2" fmla="*/ 726 h 1443764"/>
                <a:gd name="connsiteX3" fmla="*/ 507556 w 593281"/>
                <a:gd name="connsiteY3" fmla="*/ 243614 h 1443764"/>
                <a:gd name="connsiteX4" fmla="*/ 593281 w 593281"/>
                <a:gd name="connsiteY4" fmla="*/ 1429476 h 1443764"/>
                <a:gd name="connsiteX0" fmla="*/ 36069 w 593281"/>
                <a:gd name="connsiteY0" fmla="*/ 1443764 h 1443764"/>
                <a:gd name="connsiteX1" fmla="*/ 21781 w 593281"/>
                <a:gd name="connsiteY1" fmla="*/ 229326 h 1443764"/>
                <a:gd name="connsiteX2" fmla="*/ 283718 w 593281"/>
                <a:gd name="connsiteY2" fmla="*/ 726 h 1443764"/>
                <a:gd name="connsiteX3" fmla="*/ 507556 w 593281"/>
                <a:gd name="connsiteY3" fmla="*/ 243614 h 1443764"/>
                <a:gd name="connsiteX4" fmla="*/ 593281 w 593281"/>
                <a:gd name="connsiteY4" fmla="*/ 1429476 h 1443764"/>
                <a:gd name="connsiteX0" fmla="*/ 36069 w 593281"/>
                <a:gd name="connsiteY0" fmla="*/ 1443764 h 1443764"/>
                <a:gd name="connsiteX1" fmla="*/ 21781 w 593281"/>
                <a:gd name="connsiteY1" fmla="*/ 229326 h 1443764"/>
                <a:gd name="connsiteX2" fmla="*/ 283718 w 593281"/>
                <a:gd name="connsiteY2" fmla="*/ 726 h 1443764"/>
                <a:gd name="connsiteX3" fmla="*/ 507556 w 593281"/>
                <a:gd name="connsiteY3" fmla="*/ 243614 h 1443764"/>
                <a:gd name="connsiteX4" fmla="*/ 593281 w 593281"/>
                <a:gd name="connsiteY4" fmla="*/ 1429476 h 1443764"/>
                <a:gd name="connsiteX0" fmla="*/ 36069 w 559944"/>
                <a:gd name="connsiteY0" fmla="*/ 1443764 h 1443764"/>
                <a:gd name="connsiteX1" fmla="*/ 21781 w 559944"/>
                <a:gd name="connsiteY1" fmla="*/ 229326 h 1443764"/>
                <a:gd name="connsiteX2" fmla="*/ 283718 w 559944"/>
                <a:gd name="connsiteY2" fmla="*/ 726 h 1443764"/>
                <a:gd name="connsiteX3" fmla="*/ 507556 w 559944"/>
                <a:gd name="connsiteY3" fmla="*/ 243614 h 1443764"/>
                <a:gd name="connsiteX4" fmla="*/ 559944 w 559944"/>
                <a:gd name="connsiteY4" fmla="*/ 1434238 h 1443764"/>
                <a:gd name="connsiteX0" fmla="*/ 36069 w 574231"/>
                <a:gd name="connsiteY0" fmla="*/ 1443764 h 1443764"/>
                <a:gd name="connsiteX1" fmla="*/ 21781 w 574231"/>
                <a:gd name="connsiteY1" fmla="*/ 229326 h 1443764"/>
                <a:gd name="connsiteX2" fmla="*/ 283718 w 574231"/>
                <a:gd name="connsiteY2" fmla="*/ 726 h 1443764"/>
                <a:gd name="connsiteX3" fmla="*/ 507556 w 574231"/>
                <a:gd name="connsiteY3" fmla="*/ 243614 h 1443764"/>
                <a:gd name="connsiteX4" fmla="*/ 574231 w 574231"/>
                <a:gd name="connsiteY4" fmla="*/ 1434238 h 1443764"/>
                <a:gd name="connsiteX0" fmla="*/ 36069 w 574231"/>
                <a:gd name="connsiteY0" fmla="*/ 1443764 h 1443764"/>
                <a:gd name="connsiteX1" fmla="*/ 21781 w 574231"/>
                <a:gd name="connsiteY1" fmla="*/ 229326 h 1443764"/>
                <a:gd name="connsiteX2" fmla="*/ 283718 w 574231"/>
                <a:gd name="connsiteY2" fmla="*/ 726 h 1443764"/>
                <a:gd name="connsiteX3" fmla="*/ 507556 w 574231"/>
                <a:gd name="connsiteY3" fmla="*/ 243614 h 1443764"/>
                <a:gd name="connsiteX4" fmla="*/ 574231 w 574231"/>
                <a:gd name="connsiteY4" fmla="*/ 1434238 h 1443764"/>
                <a:gd name="connsiteX0" fmla="*/ 25916 w 583128"/>
                <a:gd name="connsiteY0" fmla="*/ 1443764 h 1443764"/>
                <a:gd name="connsiteX1" fmla="*/ 30678 w 583128"/>
                <a:gd name="connsiteY1" fmla="*/ 229326 h 1443764"/>
                <a:gd name="connsiteX2" fmla="*/ 292615 w 583128"/>
                <a:gd name="connsiteY2" fmla="*/ 726 h 1443764"/>
                <a:gd name="connsiteX3" fmla="*/ 516453 w 583128"/>
                <a:gd name="connsiteY3" fmla="*/ 243614 h 1443764"/>
                <a:gd name="connsiteX4" fmla="*/ 583128 w 583128"/>
                <a:gd name="connsiteY4" fmla="*/ 1434238 h 1443764"/>
                <a:gd name="connsiteX0" fmla="*/ 15731 w 572943"/>
                <a:gd name="connsiteY0" fmla="*/ 1443764 h 1443764"/>
                <a:gd name="connsiteX1" fmla="*/ 20493 w 572943"/>
                <a:gd name="connsiteY1" fmla="*/ 229326 h 1443764"/>
                <a:gd name="connsiteX2" fmla="*/ 282430 w 572943"/>
                <a:gd name="connsiteY2" fmla="*/ 726 h 1443764"/>
                <a:gd name="connsiteX3" fmla="*/ 506268 w 572943"/>
                <a:gd name="connsiteY3" fmla="*/ 243614 h 1443764"/>
                <a:gd name="connsiteX4" fmla="*/ 572943 w 572943"/>
                <a:gd name="connsiteY4" fmla="*/ 1434238 h 1443764"/>
                <a:gd name="connsiteX0" fmla="*/ 12744 w 574718"/>
                <a:gd name="connsiteY0" fmla="*/ 1443764 h 1443764"/>
                <a:gd name="connsiteX1" fmla="*/ 22268 w 574718"/>
                <a:gd name="connsiteY1" fmla="*/ 229326 h 1443764"/>
                <a:gd name="connsiteX2" fmla="*/ 284205 w 574718"/>
                <a:gd name="connsiteY2" fmla="*/ 726 h 1443764"/>
                <a:gd name="connsiteX3" fmla="*/ 508043 w 574718"/>
                <a:gd name="connsiteY3" fmla="*/ 243614 h 1443764"/>
                <a:gd name="connsiteX4" fmla="*/ 574718 w 574718"/>
                <a:gd name="connsiteY4" fmla="*/ 1434238 h 1443764"/>
                <a:gd name="connsiteX0" fmla="*/ 0 w 561974"/>
                <a:gd name="connsiteY0" fmla="*/ 1443764 h 1443764"/>
                <a:gd name="connsiteX1" fmla="*/ 9524 w 561974"/>
                <a:gd name="connsiteY1" fmla="*/ 229326 h 1443764"/>
                <a:gd name="connsiteX2" fmla="*/ 271461 w 561974"/>
                <a:gd name="connsiteY2" fmla="*/ 726 h 1443764"/>
                <a:gd name="connsiteX3" fmla="*/ 495299 w 561974"/>
                <a:gd name="connsiteY3" fmla="*/ 243614 h 1443764"/>
                <a:gd name="connsiteX4" fmla="*/ 561974 w 561974"/>
                <a:gd name="connsiteY4" fmla="*/ 1434238 h 1443764"/>
                <a:gd name="connsiteX0" fmla="*/ 29168 w 567330"/>
                <a:gd name="connsiteY0" fmla="*/ 1443764 h 1443764"/>
                <a:gd name="connsiteX1" fmla="*/ 14880 w 567330"/>
                <a:gd name="connsiteY1" fmla="*/ 229326 h 1443764"/>
                <a:gd name="connsiteX2" fmla="*/ 276817 w 567330"/>
                <a:gd name="connsiteY2" fmla="*/ 726 h 1443764"/>
                <a:gd name="connsiteX3" fmla="*/ 500655 w 567330"/>
                <a:gd name="connsiteY3" fmla="*/ 243614 h 1443764"/>
                <a:gd name="connsiteX4" fmla="*/ 567330 w 567330"/>
                <a:gd name="connsiteY4" fmla="*/ 1434238 h 1443764"/>
                <a:gd name="connsiteX0" fmla="*/ 29932 w 568094"/>
                <a:gd name="connsiteY0" fmla="*/ 1443764 h 1443764"/>
                <a:gd name="connsiteX1" fmla="*/ 15644 w 568094"/>
                <a:gd name="connsiteY1" fmla="*/ 229326 h 1443764"/>
                <a:gd name="connsiteX2" fmla="*/ 277581 w 568094"/>
                <a:gd name="connsiteY2" fmla="*/ 726 h 1443764"/>
                <a:gd name="connsiteX3" fmla="*/ 501419 w 568094"/>
                <a:gd name="connsiteY3" fmla="*/ 243614 h 1443764"/>
                <a:gd name="connsiteX4" fmla="*/ 568094 w 568094"/>
                <a:gd name="connsiteY4" fmla="*/ 1434238 h 1443764"/>
                <a:gd name="connsiteX0" fmla="*/ 23136 w 570823"/>
                <a:gd name="connsiteY0" fmla="*/ 1443764 h 1443764"/>
                <a:gd name="connsiteX1" fmla="*/ 18373 w 570823"/>
                <a:gd name="connsiteY1" fmla="*/ 229326 h 1443764"/>
                <a:gd name="connsiteX2" fmla="*/ 280310 w 570823"/>
                <a:gd name="connsiteY2" fmla="*/ 726 h 1443764"/>
                <a:gd name="connsiteX3" fmla="*/ 504148 w 570823"/>
                <a:gd name="connsiteY3" fmla="*/ 243614 h 1443764"/>
                <a:gd name="connsiteX4" fmla="*/ 570823 w 570823"/>
                <a:gd name="connsiteY4" fmla="*/ 1434238 h 1443764"/>
                <a:gd name="connsiteX0" fmla="*/ 32177 w 579864"/>
                <a:gd name="connsiteY0" fmla="*/ 1443764 h 1443764"/>
                <a:gd name="connsiteX1" fmla="*/ 27414 w 579864"/>
                <a:gd name="connsiteY1" fmla="*/ 229326 h 1443764"/>
                <a:gd name="connsiteX2" fmla="*/ 289351 w 579864"/>
                <a:gd name="connsiteY2" fmla="*/ 726 h 1443764"/>
                <a:gd name="connsiteX3" fmla="*/ 513189 w 579864"/>
                <a:gd name="connsiteY3" fmla="*/ 243614 h 1443764"/>
                <a:gd name="connsiteX4" fmla="*/ 579864 w 579864"/>
                <a:gd name="connsiteY4" fmla="*/ 1434238 h 1443764"/>
                <a:gd name="connsiteX0" fmla="*/ 22257 w 593756"/>
                <a:gd name="connsiteY0" fmla="*/ 1443764 h 1443764"/>
                <a:gd name="connsiteX1" fmla="*/ 41306 w 593756"/>
                <a:gd name="connsiteY1" fmla="*/ 229326 h 1443764"/>
                <a:gd name="connsiteX2" fmla="*/ 303243 w 593756"/>
                <a:gd name="connsiteY2" fmla="*/ 726 h 1443764"/>
                <a:gd name="connsiteX3" fmla="*/ 527081 w 593756"/>
                <a:gd name="connsiteY3" fmla="*/ 243614 h 1443764"/>
                <a:gd name="connsiteX4" fmla="*/ 593756 w 593756"/>
                <a:gd name="connsiteY4" fmla="*/ 1434238 h 1443764"/>
                <a:gd name="connsiteX0" fmla="*/ 18272 w 589771"/>
                <a:gd name="connsiteY0" fmla="*/ 1443764 h 1443764"/>
                <a:gd name="connsiteX1" fmla="*/ 37321 w 589771"/>
                <a:gd name="connsiteY1" fmla="*/ 229326 h 1443764"/>
                <a:gd name="connsiteX2" fmla="*/ 299258 w 589771"/>
                <a:gd name="connsiteY2" fmla="*/ 726 h 1443764"/>
                <a:gd name="connsiteX3" fmla="*/ 523096 w 589771"/>
                <a:gd name="connsiteY3" fmla="*/ 243614 h 1443764"/>
                <a:gd name="connsiteX4" fmla="*/ 589771 w 589771"/>
                <a:gd name="connsiteY4" fmla="*/ 1434238 h 1443764"/>
                <a:gd name="connsiteX0" fmla="*/ 9887 w 581386"/>
                <a:gd name="connsiteY0" fmla="*/ 1443764 h 1443764"/>
                <a:gd name="connsiteX1" fmla="*/ 28936 w 581386"/>
                <a:gd name="connsiteY1" fmla="*/ 229326 h 1443764"/>
                <a:gd name="connsiteX2" fmla="*/ 290873 w 581386"/>
                <a:gd name="connsiteY2" fmla="*/ 726 h 1443764"/>
                <a:gd name="connsiteX3" fmla="*/ 514711 w 581386"/>
                <a:gd name="connsiteY3" fmla="*/ 243614 h 1443764"/>
                <a:gd name="connsiteX4" fmla="*/ 581386 w 581386"/>
                <a:gd name="connsiteY4" fmla="*/ 1434238 h 1443764"/>
                <a:gd name="connsiteX0" fmla="*/ 9887 w 581386"/>
                <a:gd name="connsiteY0" fmla="*/ 1443764 h 1443764"/>
                <a:gd name="connsiteX1" fmla="*/ 28936 w 581386"/>
                <a:gd name="connsiteY1" fmla="*/ 229326 h 1443764"/>
                <a:gd name="connsiteX2" fmla="*/ 290873 w 581386"/>
                <a:gd name="connsiteY2" fmla="*/ 726 h 1443764"/>
                <a:gd name="connsiteX3" fmla="*/ 514711 w 581386"/>
                <a:gd name="connsiteY3" fmla="*/ 243614 h 1443764"/>
                <a:gd name="connsiteX4" fmla="*/ 581386 w 581386"/>
                <a:gd name="connsiteY4" fmla="*/ 1434238 h 1443764"/>
                <a:gd name="connsiteX0" fmla="*/ 9887 w 581386"/>
                <a:gd name="connsiteY0" fmla="*/ 1443764 h 1443764"/>
                <a:gd name="connsiteX1" fmla="*/ 28936 w 581386"/>
                <a:gd name="connsiteY1" fmla="*/ 229326 h 1443764"/>
                <a:gd name="connsiteX2" fmla="*/ 290873 w 581386"/>
                <a:gd name="connsiteY2" fmla="*/ 726 h 1443764"/>
                <a:gd name="connsiteX3" fmla="*/ 524236 w 581386"/>
                <a:gd name="connsiteY3" fmla="*/ 243614 h 1443764"/>
                <a:gd name="connsiteX4" fmla="*/ 581386 w 581386"/>
                <a:gd name="connsiteY4" fmla="*/ 1434238 h 1443764"/>
                <a:gd name="connsiteX0" fmla="*/ 9887 w 581386"/>
                <a:gd name="connsiteY0" fmla="*/ 1443764 h 1443764"/>
                <a:gd name="connsiteX1" fmla="*/ 28936 w 581386"/>
                <a:gd name="connsiteY1" fmla="*/ 229326 h 1443764"/>
                <a:gd name="connsiteX2" fmla="*/ 290873 w 581386"/>
                <a:gd name="connsiteY2" fmla="*/ 726 h 1443764"/>
                <a:gd name="connsiteX3" fmla="*/ 524236 w 581386"/>
                <a:gd name="connsiteY3" fmla="*/ 243614 h 1443764"/>
                <a:gd name="connsiteX4" fmla="*/ 581386 w 581386"/>
                <a:gd name="connsiteY4" fmla="*/ 1434238 h 1443764"/>
                <a:gd name="connsiteX0" fmla="*/ 9887 w 581386"/>
                <a:gd name="connsiteY0" fmla="*/ 1443764 h 1443764"/>
                <a:gd name="connsiteX1" fmla="*/ 28936 w 581386"/>
                <a:gd name="connsiteY1" fmla="*/ 229326 h 1443764"/>
                <a:gd name="connsiteX2" fmla="*/ 290873 w 581386"/>
                <a:gd name="connsiteY2" fmla="*/ 726 h 1443764"/>
                <a:gd name="connsiteX3" fmla="*/ 538523 w 581386"/>
                <a:gd name="connsiteY3" fmla="*/ 243614 h 1443764"/>
                <a:gd name="connsiteX4" fmla="*/ 581386 w 581386"/>
                <a:gd name="connsiteY4" fmla="*/ 1434238 h 1443764"/>
                <a:gd name="connsiteX0" fmla="*/ 21965 w 593464"/>
                <a:gd name="connsiteY0" fmla="*/ 1443764 h 1443764"/>
                <a:gd name="connsiteX1" fmla="*/ 17201 w 593464"/>
                <a:gd name="connsiteY1" fmla="*/ 229326 h 1443764"/>
                <a:gd name="connsiteX2" fmla="*/ 302951 w 593464"/>
                <a:gd name="connsiteY2" fmla="*/ 726 h 1443764"/>
                <a:gd name="connsiteX3" fmla="*/ 550601 w 593464"/>
                <a:gd name="connsiteY3" fmla="*/ 243614 h 1443764"/>
                <a:gd name="connsiteX4" fmla="*/ 593464 w 593464"/>
                <a:gd name="connsiteY4" fmla="*/ 1434238 h 1443764"/>
                <a:gd name="connsiteX0" fmla="*/ 8651 w 580150"/>
                <a:gd name="connsiteY0" fmla="*/ 1443997 h 1443997"/>
                <a:gd name="connsiteX1" fmla="*/ 3887 w 580150"/>
                <a:gd name="connsiteY1" fmla="*/ 229559 h 1443997"/>
                <a:gd name="connsiteX2" fmla="*/ 289637 w 580150"/>
                <a:gd name="connsiteY2" fmla="*/ 959 h 1443997"/>
                <a:gd name="connsiteX3" fmla="*/ 537287 w 580150"/>
                <a:gd name="connsiteY3" fmla="*/ 243847 h 1443997"/>
                <a:gd name="connsiteX4" fmla="*/ 580150 w 580150"/>
                <a:gd name="connsiteY4" fmla="*/ 1434471 h 1443997"/>
                <a:gd name="connsiteX0" fmla="*/ 8651 w 580150"/>
                <a:gd name="connsiteY0" fmla="*/ 1443997 h 1443997"/>
                <a:gd name="connsiteX1" fmla="*/ 3887 w 580150"/>
                <a:gd name="connsiteY1" fmla="*/ 229559 h 1443997"/>
                <a:gd name="connsiteX2" fmla="*/ 289637 w 580150"/>
                <a:gd name="connsiteY2" fmla="*/ 959 h 1443997"/>
                <a:gd name="connsiteX3" fmla="*/ 551574 w 580150"/>
                <a:gd name="connsiteY3" fmla="*/ 243847 h 1443997"/>
                <a:gd name="connsiteX4" fmla="*/ 580150 w 580150"/>
                <a:gd name="connsiteY4" fmla="*/ 1434471 h 1443997"/>
                <a:gd name="connsiteX0" fmla="*/ 8651 w 580150"/>
                <a:gd name="connsiteY0" fmla="*/ 1443675 h 1443675"/>
                <a:gd name="connsiteX1" fmla="*/ 3887 w 580150"/>
                <a:gd name="connsiteY1" fmla="*/ 229237 h 1443675"/>
                <a:gd name="connsiteX2" fmla="*/ 289637 w 580150"/>
                <a:gd name="connsiteY2" fmla="*/ 637 h 1443675"/>
                <a:gd name="connsiteX3" fmla="*/ 551574 w 580150"/>
                <a:gd name="connsiteY3" fmla="*/ 243525 h 1443675"/>
                <a:gd name="connsiteX4" fmla="*/ 580150 w 580150"/>
                <a:gd name="connsiteY4" fmla="*/ 1434149 h 144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0150" h="1443675">
                  <a:moveTo>
                    <a:pt x="8651" y="1443675"/>
                  </a:moveTo>
                  <a:cubicBezTo>
                    <a:pt x="-8020" y="694772"/>
                    <a:pt x="4680" y="474505"/>
                    <a:pt x="3887" y="229237"/>
                  </a:cubicBezTo>
                  <a:cubicBezTo>
                    <a:pt x="3094" y="-16031"/>
                    <a:pt x="198356" y="3018"/>
                    <a:pt x="289637" y="637"/>
                  </a:cubicBezTo>
                  <a:cubicBezTo>
                    <a:pt x="380918" y="-1744"/>
                    <a:pt x="541255" y="-9682"/>
                    <a:pt x="551574" y="243525"/>
                  </a:cubicBezTo>
                  <a:cubicBezTo>
                    <a:pt x="561893" y="496732"/>
                    <a:pt x="564672" y="665005"/>
                    <a:pt x="580150" y="1434149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3734128" y="1515010"/>
              <a:ext cx="4991824" cy="399520"/>
              <a:chOff x="2887115" y="3134145"/>
              <a:chExt cx="4991824" cy="39952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887115" y="3137665"/>
                <a:ext cx="396000" cy="3960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r>
                  <a:rPr lang="en-US" sz="3600" b="1" dirty="0" smtClean="0">
                    <a:solidFill>
                      <a:srgbClr val="CC3300"/>
                    </a:solidFill>
                  </a:rPr>
                  <a:t>+</a:t>
                </a:r>
                <a:endParaRPr lang="en-IN" sz="2400" b="1" dirty="0">
                  <a:solidFill>
                    <a:srgbClr val="CC3300"/>
                  </a:soli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4419274" y="3134145"/>
                <a:ext cx="396000" cy="3960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r>
                  <a:rPr lang="en-US" sz="3600" b="1" dirty="0" smtClean="0">
                    <a:solidFill>
                      <a:srgbClr val="CC3300"/>
                    </a:solidFill>
                  </a:rPr>
                  <a:t>+</a:t>
                </a:r>
                <a:endParaRPr lang="en-IN" sz="2400" b="1" dirty="0">
                  <a:solidFill>
                    <a:srgbClr val="CC3300"/>
                  </a:soli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5951433" y="3134145"/>
                <a:ext cx="396000" cy="3960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r>
                  <a:rPr lang="en-US" sz="3600" b="1" dirty="0" smtClean="0">
                    <a:solidFill>
                      <a:srgbClr val="CC3300"/>
                    </a:solidFill>
                  </a:rPr>
                  <a:t>+</a:t>
                </a:r>
                <a:endParaRPr lang="en-IN" sz="2400" b="1" dirty="0">
                  <a:solidFill>
                    <a:srgbClr val="CC3300"/>
                  </a:solidFill>
                </a:endParaRPr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7482939" y="3134145"/>
                <a:ext cx="396000" cy="3960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extrusionH="57150">
                  <a:bevelT w="38100" h="38100"/>
                </a:sp3d>
              </a:bodyPr>
              <a:lstStyle/>
              <a:p>
                <a:pPr algn="ctr"/>
                <a:r>
                  <a:rPr lang="en-US" sz="3600" b="1" dirty="0" smtClean="0">
                    <a:solidFill>
                      <a:srgbClr val="CC3300"/>
                    </a:solidFill>
                  </a:rPr>
                  <a:t>+</a:t>
                </a:r>
                <a:endParaRPr lang="en-IN" sz="2400" b="1" dirty="0">
                  <a:solidFill>
                    <a:srgbClr val="CC3300"/>
                  </a:solidFill>
                </a:endParaRPr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3653536" y="589238"/>
            <a:ext cx="1211356" cy="519091"/>
            <a:chOff x="3925517" y="714026"/>
            <a:chExt cx="1569932" cy="663777"/>
          </a:xfrm>
        </p:grpSpPr>
        <p:cxnSp>
          <p:nvCxnSpPr>
            <p:cNvPr id="85" name="Straight Arrow Connector 84"/>
            <p:cNvCxnSpPr/>
            <p:nvPr/>
          </p:nvCxnSpPr>
          <p:spPr>
            <a:xfrm>
              <a:off x="3925517" y="1377803"/>
              <a:ext cx="15699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410445" y="714026"/>
              <a:ext cx="3000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600" b="1" dirty="0" smtClean="0">
                  <a:solidFill>
                    <a:srgbClr val="002060"/>
                  </a:solidFill>
                </a:rPr>
                <a:t>a</a:t>
              </a:r>
              <a:endParaRPr lang="en-IN" sz="24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7714391" y="1941659"/>
            <a:ext cx="3615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rgbClr val="002060"/>
                </a:solidFill>
              </a:rPr>
              <a:t>a</a:t>
            </a:r>
            <a:r>
              <a:rPr lang="en-IN" sz="2800" dirty="0" smtClean="0">
                <a:solidFill>
                  <a:srgbClr val="002060"/>
                </a:solidFill>
              </a:rPr>
              <a:t> = interatomic distance</a:t>
            </a:r>
            <a:r>
              <a:rPr lang="en-IN" sz="4000" b="1" dirty="0" smtClean="0">
                <a:solidFill>
                  <a:srgbClr val="002060"/>
                </a:solidFill>
              </a:rPr>
              <a:t> 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682971" y="2752245"/>
            <a:ext cx="3326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/>
              <a:t>→</a:t>
            </a:r>
            <a:r>
              <a:rPr lang="en-IN" sz="2800" dirty="0" smtClean="0"/>
              <a:t> </a:t>
            </a:r>
            <a:r>
              <a:rPr lang="en-IN" sz="2800" dirty="0" smtClean="0">
                <a:solidFill>
                  <a:srgbClr val="002060"/>
                </a:solidFill>
              </a:rPr>
              <a:t>Varying potential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88" name="Content Placeholder 2"/>
          <p:cNvSpPr txBox="1">
            <a:spLocks/>
          </p:cNvSpPr>
          <p:nvPr/>
        </p:nvSpPr>
        <p:spPr>
          <a:xfrm>
            <a:off x="0" y="4371771"/>
            <a:ext cx="12192000" cy="82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 smtClean="0">
                <a:solidFill>
                  <a:schemeClr val="tx1"/>
                </a:solidFill>
              </a:rPr>
              <a:t>As per Bloch’s theorem, as the potential varies periodically, probability of finding an electron also </a:t>
            </a:r>
          </a:p>
          <a:p>
            <a:pPr marL="271463" indent="0">
              <a:buNone/>
            </a:pPr>
            <a:r>
              <a:rPr lang="en-IN" sz="2400" dirty="0" smtClean="0">
                <a:solidFill>
                  <a:schemeClr val="tx1"/>
                </a:solidFill>
              </a:rPr>
              <a:t>varies periodically.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621288" y="4797682"/>
                <a:ext cx="3360407" cy="473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I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a:rPr lang="en-I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sSub>
                        <m:sSubPr>
                          <m:ctrlP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I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d>
                        <m:dPr>
                          <m:ctrlPr>
                            <a:rPr lang="en-IN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I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I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𝑖𝑘𝑥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288" y="4797682"/>
                <a:ext cx="3360407" cy="473591"/>
              </a:xfrm>
              <a:prstGeom prst="rect">
                <a:avLst/>
              </a:prstGeom>
              <a:blipFill>
                <a:blip r:embed="rId2"/>
                <a:stretch>
                  <a:fillRect l="-363" b="-179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775815" y="4695790"/>
                <a:ext cx="6522082" cy="6709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42975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ikx</m:t>
                          </m:r>
                        </m:sup>
                      </m:sSup>
                      <m:r>
                        <a:rPr lang="en-I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plane</m:t>
                      </m:r>
                      <m:r>
                        <a:rPr lang="en-I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function</m:t>
                      </m:r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periodic</m:t>
                      </m:r>
                      <m:r>
                        <a:rPr lang="en-IN" sz="2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function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815" y="4695790"/>
                <a:ext cx="6522082" cy="6709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/>
          <p:cNvSpPr txBox="1">
            <a:spLocks/>
          </p:cNvSpPr>
          <p:nvPr/>
        </p:nvSpPr>
        <p:spPr>
          <a:xfrm>
            <a:off x="0" y="5712261"/>
            <a:ext cx="5543551" cy="493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 smtClean="0">
                <a:solidFill>
                  <a:schemeClr val="tx1"/>
                </a:solidFill>
              </a:rPr>
              <a:t>Using this value in Schrodinger's equation: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667642" y="5493710"/>
                <a:ext cx="3854547" cy="742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4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sz="2400" dirty="0">
                                  <a:solidFill>
                                    <a:schemeClr val="tx1"/>
                                  </a:solidFill>
                                  <a:latin typeface="Cambria" panose="02040503050406030204" pitchFamily="18" charset="0"/>
                                  <a:ea typeface="Cambria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400" b="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sz="24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642" y="5493710"/>
                <a:ext cx="3854547" cy="7425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475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uiExpand="1" build="p"/>
      <p:bldP spid="86" grpId="0"/>
      <p:bldP spid="87" grpId="0"/>
      <p:bldP spid="88" grpId="0" uiExpand="1" build="p"/>
      <p:bldP spid="21" grpId="0" build="p"/>
      <p:bldP spid="22" grpId="0" uiExpand="1" build="p"/>
      <p:bldP spid="24" grpId="0" uiExpand="1" build="p"/>
      <p:bldP spid="2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solidFill>
                  <a:schemeClr val="tx1"/>
                </a:solidFill>
                <a:cs typeface="Times New Roman" panose="02020603050405020304" pitchFamily="18" charset="0"/>
              </a:rPr>
              <a:t>E – K diagram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0" y="825936"/>
            <a:ext cx="12192000" cy="493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 smtClean="0">
                <a:solidFill>
                  <a:schemeClr val="tx1"/>
                </a:solidFill>
              </a:rPr>
              <a:t>Here, Schrodinger's equation gives periodic graph of ‘E’ versus ‘k’ for each allowed energy value.  </a:t>
            </a:r>
          </a:p>
        </p:txBody>
      </p:sp>
      <p:sp>
        <p:nvSpPr>
          <p:cNvPr id="7" name="Freeform 6"/>
          <p:cNvSpPr/>
          <p:nvPr/>
        </p:nvSpPr>
        <p:spPr>
          <a:xfrm>
            <a:off x="244627" y="2326084"/>
            <a:ext cx="6732000" cy="576000"/>
          </a:xfrm>
          <a:custGeom>
            <a:avLst/>
            <a:gdLst>
              <a:gd name="connsiteX0" fmla="*/ 0 w 7915275"/>
              <a:gd name="connsiteY0" fmla="*/ 728667 h 757253"/>
              <a:gd name="connsiteX1" fmla="*/ 714375 w 7915275"/>
              <a:gd name="connsiteY1" fmla="*/ 14292 h 757253"/>
              <a:gd name="connsiteX2" fmla="*/ 1443038 w 7915275"/>
              <a:gd name="connsiteY2" fmla="*/ 742955 h 757253"/>
              <a:gd name="connsiteX3" fmla="*/ 2157413 w 7915275"/>
              <a:gd name="connsiteY3" fmla="*/ 5 h 757253"/>
              <a:gd name="connsiteX4" fmla="*/ 2871788 w 7915275"/>
              <a:gd name="connsiteY4" fmla="*/ 742955 h 757253"/>
              <a:gd name="connsiteX5" fmla="*/ 3600450 w 7915275"/>
              <a:gd name="connsiteY5" fmla="*/ 14292 h 757253"/>
              <a:gd name="connsiteX6" fmla="*/ 4329113 w 7915275"/>
              <a:gd name="connsiteY6" fmla="*/ 742955 h 757253"/>
              <a:gd name="connsiteX7" fmla="*/ 5043488 w 7915275"/>
              <a:gd name="connsiteY7" fmla="*/ 5 h 757253"/>
              <a:gd name="connsiteX8" fmla="*/ 5757863 w 7915275"/>
              <a:gd name="connsiteY8" fmla="*/ 742955 h 757253"/>
              <a:gd name="connsiteX9" fmla="*/ 6457950 w 7915275"/>
              <a:gd name="connsiteY9" fmla="*/ 5 h 757253"/>
              <a:gd name="connsiteX10" fmla="*/ 7200900 w 7915275"/>
              <a:gd name="connsiteY10" fmla="*/ 757242 h 757253"/>
              <a:gd name="connsiteX11" fmla="*/ 7915275 w 7915275"/>
              <a:gd name="connsiteY11" fmla="*/ 14292 h 757253"/>
              <a:gd name="connsiteX0" fmla="*/ 0 w 7200900"/>
              <a:gd name="connsiteY0" fmla="*/ 728667 h 757242"/>
              <a:gd name="connsiteX1" fmla="*/ 714375 w 7200900"/>
              <a:gd name="connsiteY1" fmla="*/ 14292 h 757242"/>
              <a:gd name="connsiteX2" fmla="*/ 1443038 w 7200900"/>
              <a:gd name="connsiteY2" fmla="*/ 742955 h 757242"/>
              <a:gd name="connsiteX3" fmla="*/ 2157413 w 7200900"/>
              <a:gd name="connsiteY3" fmla="*/ 5 h 757242"/>
              <a:gd name="connsiteX4" fmla="*/ 2871788 w 7200900"/>
              <a:gd name="connsiteY4" fmla="*/ 742955 h 757242"/>
              <a:gd name="connsiteX5" fmla="*/ 3600450 w 7200900"/>
              <a:gd name="connsiteY5" fmla="*/ 14292 h 757242"/>
              <a:gd name="connsiteX6" fmla="*/ 4329113 w 7200900"/>
              <a:gd name="connsiteY6" fmla="*/ 742955 h 757242"/>
              <a:gd name="connsiteX7" fmla="*/ 5043488 w 7200900"/>
              <a:gd name="connsiteY7" fmla="*/ 5 h 757242"/>
              <a:gd name="connsiteX8" fmla="*/ 5757863 w 7200900"/>
              <a:gd name="connsiteY8" fmla="*/ 742955 h 757242"/>
              <a:gd name="connsiteX9" fmla="*/ 6457950 w 7200900"/>
              <a:gd name="connsiteY9" fmla="*/ 5 h 757242"/>
              <a:gd name="connsiteX10" fmla="*/ 7200900 w 7200900"/>
              <a:gd name="connsiteY10" fmla="*/ 757242 h 757242"/>
              <a:gd name="connsiteX0" fmla="*/ 0 w 6457950"/>
              <a:gd name="connsiteY0" fmla="*/ 728667 h 742960"/>
              <a:gd name="connsiteX1" fmla="*/ 714375 w 6457950"/>
              <a:gd name="connsiteY1" fmla="*/ 14292 h 742960"/>
              <a:gd name="connsiteX2" fmla="*/ 1443038 w 6457950"/>
              <a:gd name="connsiteY2" fmla="*/ 742955 h 742960"/>
              <a:gd name="connsiteX3" fmla="*/ 2157413 w 6457950"/>
              <a:gd name="connsiteY3" fmla="*/ 5 h 742960"/>
              <a:gd name="connsiteX4" fmla="*/ 2871788 w 6457950"/>
              <a:gd name="connsiteY4" fmla="*/ 742955 h 742960"/>
              <a:gd name="connsiteX5" fmla="*/ 3600450 w 6457950"/>
              <a:gd name="connsiteY5" fmla="*/ 14292 h 742960"/>
              <a:gd name="connsiteX6" fmla="*/ 4329113 w 6457950"/>
              <a:gd name="connsiteY6" fmla="*/ 742955 h 742960"/>
              <a:gd name="connsiteX7" fmla="*/ 5043488 w 6457950"/>
              <a:gd name="connsiteY7" fmla="*/ 5 h 742960"/>
              <a:gd name="connsiteX8" fmla="*/ 5757863 w 6457950"/>
              <a:gd name="connsiteY8" fmla="*/ 742955 h 742960"/>
              <a:gd name="connsiteX9" fmla="*/ 6457950 w 6457950"/>
              <a:gd name="connsiteY9" fmla="*/ 5 h 74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57950" h="742960">
                <a:moveTo>
                  <a:pt x="0" y="728667"/>
                </a:moveTo>
                <a:cubicBezTo>
                  <a:pt x="236934" y="370289"/>
                  <a:pt x="473869" y="11911"/>
                  <a:pt x="714375" y="14292"/>
                </a:cubicBezTo>
                <a:cubicBezTo>
                  <a:pt x="954881" y="16673"/>
                  <a:pt x="1202532" y="745336"/>
                  <a:pt x="1443038" y="742955"/>
                </a:cubicBezTo>
                <a:cubicBezTo>
                  <a:pt x="1683544" y="740574"/>
                  <a:pt x="1919288" y="5"/>
                  <a:pt x="2157413" y="5"/>
                </a:cubicBezTo>
                <a:cubicBezTo>
                  <a:pt x="2395538" y="5"/>
                  <a:pt x="2631282" y="740574"/>
                  <a:pt x="2871788" y="742955"/>
                </a:cubicBezTo>
                <a:cubicBezTo>
                  <a:pt x="3112294" y="745336"/>
                  <a:pt x="3357563" y="14292"/>
                  <a:pt x="3600450" y="14292"/>
                </a:cubicBezTo>
                <a:cubicBezTo>
                  <a:pt x="3843337" y="14292"/>
                  <a:pt x="4088607" y="745336"/>
                  <a:pt x="4329113" y="742955"/>
                </a:cubicBezTo>
                <a:cubicBezTo>
                  <a:pt x="4569619" y="740574"/>
                  <a:pt x="4805363" y="5"/>
                  <a:pt x="5043488" y="5"/>
                </a:cubicBezTo>
                <a:cubicBezTo>
                  <a:pt x="5281613" y="5"/>
                  <a:pt x="5522119" y="742955"/>
                  <a:pt x="5757863" y="742955"/>
                </a:cubicBezTo>
                <a:cubicBezTo>
                  <a:pt x="5993607" y="742955"/>
                  <a:pt x="6217444" y="-2376"/>
                  <a:pt x="6457950" y="5"/>
                </a:cubicBezTo>
              </a:path>
            </a:pathLst>
          </a:custGeom>
          <a:noFill/>
          <a:ln w="38100"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70C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 flipV="1">
            <a:off x="244627" y="3443652"/>
            <a:ext cx="6732000" cy="576000"/>
          </a:xfrm>
          <a:custGeom>
            <a:avLst/>
            <a:gdLst>
              <a:gd name="connsiteX0" fmla="*/ 0 w 7915275"/>
              <a:gd name="connsiteY0" fmla="*/ 728667 h 757253"/>
              <a:gd name="connsiteX1" fmla="*/ 714375 w 7915275"/>
              <a:gd name="connsiteY1" fmla="*/ 14292 h 757253"/>
              <a:gd name="connsiteX2" fmla="*/ 1443038 w 7915275"/>
              <a:gd name="connsiteY2" fmla="*/ 742955 h 757253"/>
              <a:gd name="connsiteX3" fmla="*/ 2157413 w 7915275"/>
              <a:gd name="connsiteY3" fmla="*/ 5 h 757253"/>
              <a:gd name="connsiteX4" fmla="*/ 2871788 w 7915275"/>
              <a:gd name="connsiteY4" fmla="*/ 742955 h 757253"/>
              <a:gd name="connsiteX5" fmla="*/ 3600450 w 7915275"/>
              <a:gd name="connsiteY5" fmla="*/ 14292 h 757253"/>
              <a:gd name="connsiteX6" fmla="*/ 4329113 w 7915275"/>
              <a:gd name="connsiteY6" fmla="*/ 742955 h 757253"/>
              <a:gd name="connsiteX7" fmla="*/ 5043488 w 7915275"/>
              <a:gd name="connsiteY7" fmla="*/ 5 h 757253"/>
              <a:gd name="connsiteX8" fmla="*/ 5757863 w 7915275"/>
              <a:gd name="connsiteY8" fmla="*/ 742955 h 757253"/>
              <a:gd name="connsiteX9" fmla="*/ 6457950 w 7915275"/>
              <a:gd name="connsiteY9" fmla="*/ 5 h 757253"/>
              <a:gd name="connsiteX10" fmla="*/ 7200900 w 7915275"/>
              <a:gd name="connsiteY10" fmla="*/ 757242 h 757253"/>
              <a:gd name="connsiteX11" fmla="*/ 7915275 w 7915275"/>
              <a:gd name="connsiteY11" fmla="*/ 14292 h 757253"/>
              <a:gd name="connsiteX0" fmla="*/ 0 w 7915275"/>
              <a:gd name="connsiteY0" fmla="*/ 779761 h 794054"/>
              <a:gd name="connsiteX1" fmla="*/ 714375 w 7915275"/>
              <a:gd name="connsiteY1" fmla="*/ 65386 h 794054"/>
              <a:gd name="connsiteX2" fmla="*/ 1443038 w 7915275"/>
              <a:gd name="connsiteY2" fmla="*/ 794049 h 794054"/>
              <a:gd name="connsiteX3" fmla="*/ 2157413 w 7915275"/>
              <a:gd name="connsiteY3" fmla="*/ 51099 h 794054"/>
              <a:gd name="connsiteX4" fmla="*/ 2871788 w 7915275"/>
              <a:gd name="connsiteY4" fmla="*/ 794049 h 794054"/>
              <a:gd name="connsiteX5" fmla="*/ 3600450 w 7915275"/>
              <a:gd name="connsiteY5" fmla="*/ 65386 h 794054"/>
              <a:gd name="connsiteX6" fmla="*/ 4329113 w 7915275"/>
              <a:gd name="connsiteY6" fmla="*/ 794049 h 794054"/>
              <a:gd name="connsiteX7" fmla="*/ 5043488 w 7915275"/>
              <a:gd name="connsiteY7" fmla="*/ 51099 h 794054"/>
              <a:gd name="connsiteX8" fmla="*/ 5757863 w 7915275"/>
              <a:gd name="connsiteY8" fmla="*/ 794049 h 794054"/>
              <a:gd name="connsiteX9" fmla="*/ 6457950 w 7915275"/>
              <a:gd name="connsiteY9" fmla="*/ 51099 h 794054"/>
              <a:gd name="connsiteX10" fmla="*/ 7915275 w 7915275"/>
              <a:gd name="connsiteY10" fmla="*/ 65386 h 794054"/>
              <a:gd name="connsiteX0" fmla="*/ 0 w 6457950"/>
              <a:gd name="connsiteY0" fmla="*/ 728662 h 742955"/>
              <a:gd name="connsiteX1" fmla="*/ 714375 w 6457950"/>
              <a:gd name="connsiteY1" fmla="*/ 14287 h 742955"/>
              <a:gd name="connsiteX2" fmla="*/ 1443038 w 6457950"/>
              <a:gd name="connsiteY2" fmla="*/ 742950 h 742955"/>
              <a:gd name="connsiteX3" fmla="*/ 2157413 w 6457950"/>
              <a:gd name="connsiteY3" fmla="*/ 0 h 742955"/>
              <a:gd name="connsiteX4" fmla="*/ 2871788 w 6457950"/>
              <a:gd name="connsiteY4" fmla="*/ 742950 h 742955"/>
              <a:gd name="connsiteX5" fmla="*/ 3600450 w 6457950"/>
              <a:gd name="connsiteY5" fmla="*/ 14287 h 742955"/>
              <a:gd name="connsiteX6" fmla="*/ 4329113 w 6457950"/>
              <a:gd name="connsiteY6" fmla="*/ 742950 h 742955"/>
              <a:gd name="connsiteX7" fmla="*/ 5043488 w 6457950"/>
              <a:gd name="connsiteY7" fmla="*/ 0 h 742955"/>
              <a:gd name="connsiteX8" fmla="*/ 5757863 w 6457950"/>
              <a:gd name="connsiteY8" fmla="*/ 742950 h 742955"/>
              <a:gd name="connsiteX9" fmla="*/ 6457950 w 6457950"/>
              <a:gd name="connsiteY9" fmla="*/ 0 h 74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57950" h="742955">
                <a:moveTo>
                  <a:pt x="0" y="728662"/>
                </a:moveTo>
                <a:cubicBezTo>
                  <a:pt x="236934" y="370284"/>
                  <a:pt x="473869" y="11906"/>
                  <a:pt x="714375" y="14287"/>
                </a:cubicBezTo>
                <a:cubicBezTo>
                  <a:pt x="954881" y="16668"/>
                  <a:pt x="1202532" y="745331"/>
                  <a:pt x="1443038" y="742950"/>
                </a:cubicBezTo>
                <a:cubicBezTo>
                  <a:pt x="1683544" y="740569"/>
                  <a:pt x="1919288" y="0"/>
                  <a:pt x="2157413" y="0"/>
                </a:cubicBezTo>
                <a:cubicBezTo>
                  <a:pt x="2395538" y="0"/>
                  <a:pt x="2631282" y="740569"/>
                  <a:pt x="2871788" y="742950"/>
                </a:cubicBezTo>
                <a:cubicBezTo>
                  <a:pt x="3112294" y="745331"/>
                  <a:pt x="3357563" y="14287"/>
                  <a:pt x="3600450" y="14287"/>
                </a:cubicBezTo>
                <a:cubicBezTo>
                  <a:pt x="3843337" y="14287"/>
                  <a:pt x="4088607" y="745331"/>
                  <a:pt x="4329113" y="742950"/>
                </a:cubicBezTo>
                <a:cubicBezTo>
                  <a:pt x="4569619" y="740569"/>
                  <a:pt x="4805363" y="0"/>
                  <a:pt x="5043488" y="0"/>
                </a:cubicBezTo>
                <a:cubicBezTo>
                  <a:pt x="5281613" y="0"/>
                  <a:pt x="5522119" y="742950"/>
                  <a:pt x="5757863" y="742950"/>
                </a:cubicBezTo>
                <a:cubicBezTo>
                  <a:pt x="5993607" y="742950"/>
                  <a:pt x="6098381" y="121444"/>
                  <a:pt x="6457950" y="0"/>
                </a:cubicBezTo>
              </a:path>
            </a:pathLst>
          </a:custGeom>
          <a:noFill/>
          <a:ln w="38100"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70C0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44627" y="4561220"/>
            <a:ext cx="6732000" cy="576000"/>
          </a:xfrm>
          <a:custGeom>
            <a:avLst/>
            <a:gdLst>
              <a:gd name="connsiteX0" fmla="*/ 0 w 7915275"/>
              <a:gd name="connsiteY0" fmla="*/ 728667 h 757253"/>
              <a:gd name="connsiteX1" fmla="*/ 714375 w 7915275"/>
              <a:gd name="connsiteY1" fmla="*/ 14292 h 757253"/>
              <a:gd name="connsiteX2" fmla="*/ 1443038 w 7915275"/>
              <a:gd name="connsiteY2" fmla="*/ 742955 h 757253"/>
              <a:gd name="connsiteX3" fmla="*/ 2157413 w 7915275"/>
              <a:gd name="connsiteY3" fmla="*/ 5 h 757253"/>
              <a:gd name="connsiteX4" fmla="*/ 2871788 w 7915275"/>
              <a:gd name="connsiteY4" fmla="*/ 742955 h 757253"/>
              <a:gd name="connsiteX5" fmla="*/ 3600450 w 7915275"/>
              <a:gd name="connsiteY5" fmla="*/ 14292 h 757253"/>
              <a:gd name="connsiteX6" fmla="*/ 4329113 w 7915275"/>
              <a:gd name="connsiteY6" fmla="*/ 742955 h 757253"/>
              <a:gd name="connsiteX7" fmla="*/ 5043488 w 7915275"/>
              <a:gd name="connsiteY7" fmla="*/ 5 h 757253"/>
              <a:gd name="connsiteX8" fmla="*/ 5757863 w 7915275"/>
              <a:gd name="connsiteY8" fmla="*/ 742955 h 757253"/>
              <a:gd name="connsiteX9" fmla="*/ 6457950 w 7915275"/>
              <a:gd name="connsiteY9" fmla="*/ 5 h 757253"/>
              <a:gd name="connsiteX10" fmla="*/ 7200900 w 7915275"/>
              <a:gd name="connsiteY10" fmla="*/ 757242 h 757253"/>
              <a:gd name="connsiteX11" fmla="*/ 7915275 w 7915275"/>
              <a:gd name="connsiteY11" fmla="*/ 14292 h 757253"/>
              <a:gd name="connsiteX0" fmla="*/ 0 w 7200900"/>
              <a:gd name="connsiteY0" fmla="*/ 728667 h 757242"/>
              <a:gd name="connsiteX1" fmla="*/ 714375 w 7200900"/>
              <a:gd name="connsiteY1" fmla="*/ 14292 h 757242"/>
              <a:gd name="connsiteX2" fmla="*/ 1443038 w 7200900"/>
              <a:gd name="connsiteY2" fmla="*/ 742955 h 757242"/>
              <a:gd name="connsiteX3" fmla="*/ 2157413 w 7200900"/>
              <a:gd name="connsiteY3" fmla="*/ 5 h 757242"/>
              <a:gd name="connsiteX4" fmla="*/ 2871788 w 7200900"/>
              <a:gd name="connsiteY4" fmla="*/ 742955 h 757242"/>
              <a:gd name="connsiteX5" fmla="*/ 3600450 w 7200900"/>
              <a:gd name="connsiteY5" fmla="*/ 14292 h 757242"/>
              <a:gd name="connsiteX6" fmla="*/ 4329113 w 7200900"/>
              <a:gd name="connsiteY6" fmla="*/ 742955 h 757242"/>
              <a:gd name="connsiteX7" fmla="*/ 5043488 w 7200900"/>
              <a:gd name="connsiteY7" fmla="*/ 5 h 757242"/>
              <a:gd name="connsiteX8" fmla="*/ 5757863 w 7200900"/>
              <a:gd name="connsiteY8" fmla="*/ 742955 h 757242"/>
              <a:gd name="connsiteX9" fmla="*/ 6457950 w 7200900"/>
              <a:gd name="connsiteY9" fmla="*/ 5 h 757242"/>
              <a:gd name="connsiteX10" fmla="*/ 7200900 w 7200900"/>
              <a:gd name="connsiteY10" fmla="*/ 757242 h 757242"/>
              <a:gd name="connsiteX0" fmla="*/ 0 w 6457950"/>
              <a:gd name="connsiteY0" fmla="*/ 728667 h 742960"/>
              <a:gd name="connsiteX1" fmla="*/ 714375 w 6457950"/>
              <a:gd name="connsiteY1" fmla="*/ 14292 h 742960"/>
              <a:gd name="connsiteX2" fmla="*/ 1443038 w 6457950"/>
              <a:gd name="connsiteY2" fmla="*/ 742955 h 742960"/>
              <a:gd name="connsiteX3" fmla="*/ 2157413 w 6457950"/>
              <a:gd name="connsiteY3" fmla="*/ 5 h 742960"/>
              <a:gd name="connsiteX4" fmla="*/ 2871788 w 6457950"/>
              <a:gd name="connsiteY4" fmla="*/ 742955 h 742960"/>
              <a:gd name="connsiteX5" fmla="*/ 3600450 w 6457950"/>
              <a:gd name="connsiteY5" fmla="*/ 14292 h 742960"/>
              <a:gd name="connsiteX6" fmla="*/ 4329113 w 6457950"/>
              <a:gd name="connsiteY6" fmla="*/ 742955 h 742960"/>
              <a:gd name="connsiteX7" fmla="*/ 5043488 w 6457950"/>
              <a:gd name="connsiteY7" fmla="*/ 5 h 742960"/>
              <a:gd name="connsiteX8" fmla="*/ 5757863 w 6457950"/>
              <a:gd name="connsiteY8" fmla="*/ 742955 h 742960"/>
              <a:gd name="connsiteX9" fmla="*/ 6457950 w 6457950"/>
              <a:gd name="connsiteY9" fmla="*/ 5 h 74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57950" h="742960">
                <a:moveTo>
                  <a:pt x="0" y="728667"/>
                </a:moveTo>
                <a:cubicBezTo>
                  <a:pt x="236934" y="370289"/>
                  <a:pt x="473869" y="11911"/>
                  <a:pt x="714375" y="14292"/>
                </a:cubicBezTo>
                <a:cubicBezTo>
                  <a:pt x="954881" y="16673"/>
                  <a:pt x="1202532" y="745336"/>
                  <a:pt x="1443038" y="742955"/>
                </a:cubicBezTo>
                <a:cubicBezTo>
                  <a:pt x="1683544" y="740574"/>
                  <a:pt x="1919288" y="5"/>
                  <a:pt x="2157413" y="5"/>
                </a:cubicBezTo>
                <a:cubicBezTo>
                  <a:pt x="2395538" y="5"/>
                  <a:pt x="2631282" y="740574"/>
                  <a:pt x="2871788" y="742955"/>
                </a:cubicBezTo>
                <a:cubicBezTo>
                  <a:pt x="3112294" y="745336"/>
                  <a:pt x="3357563" y="14292"/>
                  <a:pt x="3600450" y="14292"/>
                </a:cubicBezTo>
                <a:cubicBezTo>
                  <a:pt x="3843337" y="14292"/>
                  <a:pt x="4088607" y="745336"/>
                  <a:pt x="4329113" y="742955"/>
                </a:cubicBezTo>
                <a:cubicBezTo>
                  <a:pt x="4569619" y="740574"/>
                  <a:pt x="4805363" y="5"/>
                  <a:pt x="5043488" y="5"/>
                </a:cubicBezTo>
                <a:cubicBezTo>
                  <a:pt x="5281613" y="5"/>
                  <a:pt x="5522119" y="742955"/>
                  <a:pt x="5757863" y="742955"/>
                </a:cubicBezTo>
                <a:cubicBezTo>
                  <a:pt x="5993607" y="742955"/>
                  <a:pt x="6217444" y="-2376"/>
                  <a:pt x="6457950" y="5"/>
                </a:cubicBezTo>
              </a:path>
            </a:pathLst>
          </a:custGeom>
          <a:noFill/>
          <a:ln w="38100"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70C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16200000">
            <a:off x="2075189" y="3804226"/>
            <a:ext cx="381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6510" y="5712226"/>
            <a:ext cx="754142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83189" y="1857001"/>
            <a:ext cx="400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E</a:t>
            </a:r>
            <a:endParaRPr lang="en-IN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093101" y="5189006"/>
            <a:ext cx="400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k</a:t>
            </a:r>
            <a:endParaRPr lang="en-IN" b="1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763708" y="1344087"/>
            <a:ext cx="0" cy="435509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502962" y="1584310"/>
            <a:ext cx="0" cy="411487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283158" y="1597356"/>
            <a:ext cx="0" cy="411487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037264" y="1344087"/>
            <a:ext cx="0" cy="4355093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097843" y="1584310"/>
            <a:ext cx="0" cy="411487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172070" y="1597356"/>
            <a:ext cx="0" cy="411487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84838" y="5724154"/>
            <a:ext cx="327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0</a:t>
            </a:r>
            <a:endParaRPr lang="en-IN" sz="2400" b="1" dirty="0"/>
          </a:p>
        </p:txBody>
      </p:sp>
      <p:grpSp>
        <p:nvGrpSpPr>
          <p:cNvPr id="42" name="Group 41"/>
          <p:cNvGrpSpPr/>
          <p:nvPr/>
        </p:nvGrpSpPr>
        <p:grpSpPr>
          <a:xfrm>
            <a:off x="733731" y="5781751"/>
            <a:ext cx="5792210" cy="578172"/>
            <a:chOff x="733731" y="5781751"/>
            <a:chExt cx="5792210" cy="5781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733731" y="5781751"/>
                  <a:ext cx="616644" cy="5781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  <a:scene3d>
                    <a:camera prst="orthographicFront"/>
                    <a:lightRig rig="threePt" dir="t"/>
                  </a:scene3d>
                  <a:sp3d extrusionH="57150">
                    <a:bevelT w="38100" h="38100"/>
                  </a:sp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0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IN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𝛑</m:t>
                            </m:r>
                          </m:num>
                          <m:den>
                            <m:r>
                              <a:rPr lang="en-US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den>
                        </m:f>
                      </m:oMath>
                    </m:oMathPara>
                  </a14:m>
                  <a:endParaRPr lang="en-IN" sz="20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731" y="5781751"/>
                  <a:ext cx="616644" cy="578172"/>
                </a:xfrm>
                <a:prstGeom prst="rect">
                  <a:avLst/>
                </a:prstGeom>
                <a:blipFill>
                  <a:blip r:embed="rId2"/>
                  <a:stretch>
                    <a:fillRect b="-21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4414842" y="5830419"/>
                  <a:ext cx="462754" cy="5295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  <a:scene3d>
                    <a:camera prst="orthographicFront"/>
                    <a:lightRig rig="threePt" dir="t"/>
                  </a:scene3d>
                  <a:sp3d extrusionH="57150">
                    <a:bevelT w="38100" h="38100"/>
                  </a:sp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0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𝛑</m:t>
                            </m:r>
                          </m:num>
                          <m:den>
                            <m:r>
                              <a:rPr lang="en-US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den>
                        </m:f>
                      </m:oMath>
                    </m:oMathPara>
                  </a14:m>
                  <a:endParaRPr lang="en-IN" sz="20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4842" y="5830419"/>
                  <a:ext cx="462754" cy="529504"/>
                </a:xfrm>
                <a:prstGeom prst="rect">
                  <a:avLst/>
                </a:prstGeom>
                <a:blipFill>
                  <a:blip r:embed="rId3"/>
                  <a:stretch>
                    <a:fillRect b="-229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1663352" y="5781751"/>
                  <a:ext cx="616644" cy="5781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  <a:scene3d>
                    <a:camera prst="orthographicFront"/>
                    <a:lightRig rig="threePt" dir="t"/>
                  </a:scene3d>
                  <a:sp3d extrusionH="57150">
                    <a:bevelT w="38100" h="38100"/>
                  </a:sp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0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IN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𝛑</m:t>
                            </m:r>
                          </m:num>
                          <m:den>
                            <m:r>
                              <a:rPr lang="en-US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den>
                        </m:f>
                      </m:oMath>
                    </m:oMathPara>
                  </a14:m>
                  <a:endParaRPr lang="en-IN" sz="20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3352" y="5781751"/>
                  <a:ext cx="616644" cy="578172"/>
                </a:xfrm>
                <a:prstGeom prst="rect">
                  <a:avLst/>
                </a:prstGeom>
                <a:blipFill>
                  <a:blip r:embed="rId4"/>
                  <a:stretch>
                    <a:fillRect b="-21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2696592" y="5830419"/>
                  <a:ext cx="462754" cy="5295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  <a:scene3d>
                    <a:camera prst="orthographicFront"/>
                    <a:lightRig rig="threePt" dir="t"/>
                  </a:scene3d>
                  <a:sp3d extrusionH="57150">
                    <a:bevelT w="38100" h="38100"/>
                  </a:sp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0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𝛑</m:t>
                            </m:r>
                          </m:num>
                          <m:den>
                            <m:r>
                              <a:rPr lang="en-US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den>
                        </m:f>
                      </m:oMath>
                    </m:oMathPara>
                  </a14:m>
                  <a:endParaRPr lang="en-IN" sz="20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6592" y="5830419"/>
                  <a:ext cx="462754" cy="529504"/>
                </a:xfrm>
                <a:prstGeom prst="rect">
                  <a:avLst/>
                </a:prstGeom>
                <a:blipFill>
                  <a:blip r:embed="rId5"/>
                  <a:stretch>
                    <a:fillRect b="-229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5100502" y="5781751"/>
                  <a:ext cx="616644" cy="5781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  <a:scene3d>
                    <a:camera prst="orthographicFront"/>
                    <a:lightRig rig="threePt" dir="t"/>
                  </a:scene3d>
                  <a:sp3d extrusionH="57150">
                    <a:bevelT w="38100" h="38100"/>
                  </a:sp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0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IN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𝛑</m:t>
                            </m:r>
                          </m:num>
                          <m:den>
                            <m:r>
                              <a:rPr lang="en-US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den>
                        </m:f>
                      </m:oMath>
                    </m:oMathPara>
                  </a14:m>
                  <a:endParaRPr lang="en-IN" sz="20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0502" y="5781751"/>
                  <a:ext cx="616644" cy="578172"/>
                </a:xfrm>
                <a:prstGeom prst="rect">
                  <a:avLst/>
                </a:prstGeom>
                <a:blipFill>
                  <a:blip r:embed="rId6"/>
                  <a:stretch>
                    <a:fillRect b="-21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5909297" y="5781751"/>
                  <a:ext cx="616644" cy="5781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  <a:scene3d>
                    <a:camera prst="orthographicFront"/>
                    <a:lightRig rig="threePt" dir="t"/>
                  </a:scene3d>
                  <a:sp3d extrusionH="57150">
                    <a:bevelT w="38100" h="38100"/>
                  </a:sp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0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IN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𝛑</m:t>
                            </m:r>
                          </m:num>
                          <m:den>
                            <m:r>
                              <a:rPr lang="en-US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den>
                        </m:f>
                      </m:oMath>
                    </m:oMathPara>
                  </a14:m>
                  <a:endParaRPr lang="en-IN" sz="20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9297" y="5781751"/>
                  <a:ext cx="616644" cy="578172"/>
                </a:xfrm>
                <a:prstGeom prst="rect">
                  <a:avLst/>
                </a:prstGeom>
                <a:blipFill>
                  <a:blip r:embed="rId7"/>
                  <a:stretch>
                    <a:fillRect b="-21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/>
              <p:cNvSpPr txBox="1">
                <a:spLocks/>
              </p:cNvSpPr>
              <p:nvPr/>
            </p:nvSpPr>
            <p:spPr>
              <a:xfrm>
                <a:off x="7342808" y="1867519"/>
                <a:ext cx="4760944" cy="10934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IN" sz="2400" dirty="0" smtClean="0">
                    <a:solidFill>
                      <a:schemeClr val="tx1"/>
                    </a:solidFill>
                  </a:rPr>
                  <a:t>The discrete energy value of k is in </a:t>
                </a:r>
              </a:p>
              <a:p>
                <a:pPr marL="271463" indent="0">
                  <a:lnSpc>
                    <a:spcPct val="100000"/>
                  </a:lnSpc>
                  <a:buNone/>
                </a:pPr>
                <a:r>
                  <a:rPr lang="en-IN" sz="2400" dirty="0" smtClean="0">
                    <a:solidFill>
                      <a:schemeClr val="tx1"/>
                    </a:solidFill>
                  </a:rPr>
                  <a:t>the form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I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f>
                      <m:f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</a:rPr>
                  <a:t>……</a:t>
                </a:r>
              </a:p>
            </p:txBody>
          </p:sp>
        </mc:Choice>
        <mc:Fallback xmlns="">
          <p:sp>
            <p:nvSpPr>
              <p:cNvPr id="4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808" y="1867519"/>
                <a:ext cx="4760944" cy="1093470"/>
              </a:xfrm>
              <a:prstGeom prst="rect">
                <a:avLst/>
              </a:prstGeom>
              <a:blipFill>
                <a:blip r:embed="rId8"/>
                <a:stretch>
                  <a:fillRect l="-1793" t="-3889"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2"/>
              <p:cNvSpPr txBox="1">
                <a:spLocks/>
              </p:cNvSpPr>
              <p:nvPr/>
            </p:nvSpPr>
            <p:spPr>
              <a:xfrm>
                <a:off x="7342808" y="3137953"/>
                <a:ext cx="4849192" cy="22376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IN" sz="2400" dirty="0" smtClean="0">
                    <a:solidFill>
                      <a:schemeClr val="tx1"/>
                    </a:solidFill>
                  </a:rPr>
                  <a:t>The area between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IN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</a:rPr>
                  <a:t> 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en-IN" sz="2400" dirty="0" smtClean="0">
                    <a:solidFill>
                      <a:schemeClr val="tx1"/>
                    </a:solidFill>
                  </a:rPr>
                  <a:t> is </a:t>
                </a:r>
              </a:p>
              <a:p>
                <a:pPr marL="271463" indent="0">
                  <a:lnSpc>
                    <a:spcPct val="100000"/>
                  </a:lnSpc>
                  <a:buNone/>
                </a:pPr>
                <a:r>
                  <a:rPr lang="en-IN" sz="2400" dirty="0" smtClean="0">
                    <a:solidFill>
                      <a:schemeClr val="tx1"/>
                    </a:solidFill>
                  </a:rPr>
                  <a:t>known as 1</a:t>
                </a:r>
                <a:r>
                  <a:rPr lang="en-IN" sz="2400" baseline="30000" dirty="0" smtClean="0">
                    <a:solidFill>
                      <a:schemeClr val="tx1"/>
                    </a:solidFill>
                  </a:rPr>
                  <a:t>st</a:t>
                </a:r>
                <a:r>
                  <a:rPr lang="en-IN" sz="2400" dirty="0">
                    <a:solidFill>
                      <a:schemeClr val="tx1"/>
                    </a:solidFill>
                  </a:rPr>
                  <a:t> Brillouin </a:t>
                </a:r>
                <a:r>
                  <a:rPr lang="en-IN" sz="2400" dirty="0" smtClean="0">
                    <a:solidFill>
                      <a:schemeClr val="tx1"/>
                    </a:solidFill>
                  </a:rPr>
                  <a:t>zone, and</a:t>
                </a:r>
              </a:p>
              <a:p>
                <a:pPr marL="271463" indent="0">
                  <a:lnSpc>
                    <a:spcPct val="100000"/>
                  </a:lnSpc>
                  <a:buNone/>
                </a:pPr>
                <a:r>
                  <a:rPr lang="en-IN" sz="2400" dirty="0" smtClean="0">
                    <a:solidFill>
                      <a:schemeClr val="tx1"/>
                    </a:solidFill>
                  </a:rPr>
                  <a:t>between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en-IN" sz="2400" dirty="0">
                    <a:solidFill>
                      <a:schemeClr val="tx1"/>
                    </a:solidFill>
                  </a:rPr>
                  <a:t> 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I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den>
                    </m:f>
                  </m:oMath>
                </a14:m>
                <a:r>
                  <a:rPr lang="en-IN" sz="2400" dirty="0">
                    <a:solidFill>
                      <a:schemeClr val="tx1"/>
                    </a:solidFill>
                  </a:rPr>
                  <a:t> is </a:t>
                </a:r>
                <a:r>
                  <a:rPr lang="en-IN" sz="2400" dirty="0" smtClean="0">
                    <a:solidFill>
                      <a:schemeClr val="tx1"/>
                    </a:solidFill>
                  </a:rPr>
                  <a:t>known </a:t>
                </a:r>
                <a:r>
                  <a:rPr lang="en-IN" sz="2400" dirty="0">
                    <a:solidFill>
                      <a:schemeClr val="tx1"/>
                    </a:solidFill>
                  </a:rPr>
                  <a:t>as </a:t>
                </a:r>
                <a:endParaRPr lang="en-IN" sz="2400" dirty="0" smtClean="0">
                  <a:solidFill>
                    <a:schemeClr val="tx1"/>
                  </a:solidFill>
                </a:endParaRPr>
              </a:p>
              <a:p>
                <a:pPr marL="271463" indent="0">
                  <a:lnSpc>
                    <a:spcPct val="100000"/>
                  </a:lnSpc>
                  <a:buNone/>
                </a:pPr>
                <a:r>
                  <a:rPr lang="en-IN" sz="24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IN" sz="2400" baseline="30000" dirty="0" smtClean="0">
                    <a:solidFill>
                      <a:schemeClr val="tx1"/>
                    </a:solidFill>
                  </a:rPr>
                  <a:t>nd</a:t>
                </a:r>
                <a:r>
                  <a:rPr lang="en-IN" sz="24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IN" sz="2400" dirty="0">
                    <a:solidFill>
                      <a:schemeClr val="tx1"/>
                    </a:solidFill>
                  </a:rPr>
                  <a:t>Brillouin zone</a:t>
                </a:r>
              </a:p>
            </p:txBody>
          </p:sp>
        </mc:Choice>
        <mc:Fallback xmlns="">
          <p:sp>
            <p:nvSpPr>
              <p:cNvPr id="4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808" y="3137953"/>
                <a:ext cx="4849192" cy="2237663"/>
              </a:xfrm>
              <a:prstGeom prst="rect">
                <a:avLst/>
              </a:prstGeom>
              <a:blipFill>
                <a:blip r:embed="rId9"/>
                <a:stretch>
                  <a:fillRect l="-1761" t="-272" b="-51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7926433" y="5746583"/>
                <a:ext cx="1516184" cy="730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𝐤</m:t>
                      </m:r>
                      <m:r>
                        <a:rPr lang="en-IN" sz="24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IN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  <m:r>
                            <a:rPr lang="en-IN" sz="2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𝛑</m:t>
                          </m:r>
                        </m:num>
                        <m:den>
                          <m:r>
                            <a:rPr lang="en-US" sz="2400" b="1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den>
                      </m:f>
                    </m:oMath>
                  </m:oMathPara>
                </a14:m>
                <a:endParaRPr lang="en-IN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433" y="5746583"/>
                <a:ext cx="1516184" cy="7301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68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 animBg="1"/>
      <p:bldP spid="10" grpId="0" animBg="1"/>
      <p:bldP spid="20" grpId="0"/>
      <p:bldP spid="21" grpId="0"/>
      <p:bldP spid="33" grpId="0"/>
      <p:bldP spid="40" grpId="0" build="p"/>
      <p:bldP spid="41" grpId="0" uiExpand="1" build="p"/>
      <p:bldP spid="4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solidFill>
                  <a:schemeClr val="tx1"/>
                </a:solidFill>
                <a:cs typeface="Times New Roman" panose="02020603050405020304" pitchFamily="18" charset="0"/>
              </a:rPr>
              <a:t>E – K diagram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56522" y="929748"/>
            <a:ext cx="6946441" cy="4788664"/>
            <a:chOff x="56510" y="1261151"/>
            <a:chExt cx="7541420" cy="5098772"/>
          </a:xfrm>
        </p:grpSpPr>
        <p:sp>
          <p:nvSpPr>
            <p:cNvPr id="7" name="Freeform 6"/>
            <p:cNvSpPr/>
            <p:nvPr/>
          </p:nvSpPr>
          <p:spPr>
            <a:xfrm>
              <a:off x="244627" y="2326084"/>
              <a:ext cx="6732000" cy="576000"/>
            </a:xfrm>
            <a:custGeom>
              <a:avLst/>
              <a:gdLst>
                <a:gd name="connsiteX0" fmla="*/ 0 w 7915275"/>
                <a:gd name="connsiteY0" fmla="*/ 728667 h 757253"/>
                <a:gd name="connsiteX1" fmla="*/ 714375 w 7915275"/>
                <a:gd name="connsiteY1" fmla="*/ 14292 h 757253"/>
                <a:gd name="connsiteX2" fmla="*/ 1443038 w 7915275"/>
                <a:gd name="connsiteY2" fmla="*/ 742955 h 757253"/>
                <a:gd name="connsiteX3" fmla="*/ 2157413 w 7915275"/>
                <a:gd name="connsiteY3" fmla="*/ 5 h 757253"/>
                <a:gd name="connsiteX4" fmla="*/ 2871788 w 7915275"/>
                <a:gd name="connsiteY4" fmla="*/ 742955 h 757253"/>
                <a:gd name="connsiteX5" fmla="*/ 3600450 w 7915275"/>
                <a:gd name="connsiteY5" fmla="*/ 14292 h 757253"/>
                <a:gd name="connsiteX6" fmla="*/ 4329113 w 7915275"/>
                <a:gd name="connsiteY6" fmla="*/ 742955 h 757253"/>
                <a:gd name="connsiteX7" fmla="*/ 5043488 w 7915275"/>
                <a:gd name="connsiteY7" fmla="*/ 5 h 757253"/>
                <a:gd name="connsiteX8" fmla="*/ 5757863 w 7915275"/>
                <a:gd name="connsiteY8" fmla="*/ 742955 h 757253"/>
                <a:gd name="connsiteX9" fmla="*/ 6457950 w 7915275"/>
                <a:gd name="connsiteY9" fmla="*/ 5 h 757253"/>
                <a:gd name="connsiteX10" fmla="*/ 7200900 w 7915275"/>
                <a:gd name="connsiteY10" fmla="*/ 757242 h 757253"/>
                <a:gd name="connsiteX11" fmla="*/ 7915275 w 7915275"/>
                <a:gd name="connsiteY11" fmla="*/ 14292 h 757253"/>
                <a:gd name="connsiteX0" fmla="*/ 0 w 7200900"/>
                <a:gd name="connsiteY0" fmla="*/ 728667 h 757242"/>
                <a:gd name="connsiteX1" fmla="*/ 714375 w 7200900"/>
                <a:gd name="connsiteY1" fmla="*/ 14292 h 757242"/>
                <a:gd name="connsiteX2" fmla="*/ 1443038 w 7200900"/>
                <a:gd name="connsiteY2" fmla="*/ 742955 h 757242"/>
                <a:gd name="connsiteX3" fmla="*/ 2157413 w 7200900"/>
                <a:gd name="connsiteY3" fmla="*/ 5 h 757242"/>
                <a:gd name="connsiteX4" fmla="*/ 2871788 w 7200900"/>
                <a:gd name="connsiteY4" fmla="*/ 742955 h 757242"/>
                <a:gd name="connsiteX5" fmla="*/ 3600450 w 7200900"/>
                <a:gd name="connsiteY5" fmla="*/ 14292 h 757242"/>
                <a:gd name="connsiteX6" fmla="*/ 4329113 w 7200900"/>
                <a:gd name="connsiteY6" fmla="*/ 742955 h 757242"/>
                <a:gd name="connsiteX7" fmla="*/ 5043488 w 7200900"/>
                <a:gd name="connsiteY7" fmla="*/ 5 h 757242"/>
                <a:gd name="connsiteX8" fmla="*/ 5757863 w 7200900"/>
                <a:gd name="connsiteY8" fmla="*/ 742955 h 757242"/>
                <a:gd name="connsiteX9" fmla="*/ 6457950 w 7200900"/>
                <a:gd name="connsiteY9" fmla="*/ 5 h 757242"/>
                <a:gd name="connsiteX10" fmla="*/ 7200900 w 7200900"/>
                <a:gd name="connsiteY10" fmla="*/ 757242 h 757242"/>
                <a:gd name="connsiteX0" fmla="*/ 0 w 6457950"/>
                <a:gd name="connsiteY0" fmla="*/ 728667 h 742960"/>
                <a:gd name="connsiteX1" fmla="*/ 714375 w 6457950"/>
                <a:gd name="connsiteY1" fmla="*/ 14292 h 742960"/>
                <a:gd name="connsiteX2" fmla="*/ 1443038 w 6457950"/>
                <a:gd name="connsiteY2" fmla="*/ 742955 h 742960"/>
                <a:gd name="connsiteX3" fmla="*/ 2157413 w 6457950"/>
                <a:gd name="connsiteY3" fmla="*/ 5 h 742960"/>
                <a:gd name="connsiteX4" fmla="*/ 2871788 w 6457950"/>
                <a:gd name="connsiteY4" fmla="*/ 742955 h 742960"/>
                <a:gd name="connsiteX5" fmla="*/ 3600450 w 6457950"/>
                <a:gd name="connsiteY5" fmla="*/ 14292 h 742960"/>
                <a:gd name="connsiteX6" fmla="*/ 4329113 w 6457950"/>
                <a:gd name="connsiteY6" fmla="*/ 742955 h 742960"/>
                <a:gd name="connsiteX7" fmla="*/ 5043488 w 6457950"/>
                <a:gd name="connsiteY7" fmla="*/ 5 h 742960"/>
                <a:gd name="connsiteX8" fmla="*/ 5757863 w 6457950"/>
                <a:gd name="connsiteY8" fmla="*/ 742955 h 742960"/>
                <a:gd name="connsiteX9" fmla="*/ 6457950 w 6457950"/>
                <a:gd name="connsiteY9" fmla="*/ 5 h 74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57950" h="742960">
                  <a:moveTo>
                    <a:pt x="0" y="728667"/>
                  </a:moveTo>
                  <a:cubicBezTo>
                    <a:pt x="236934" y="370289"/>
                    <a:pt x="473869" y="11911"/>
                    <a:pt x="714375" y="14292"/>
                  </a:cubicBezTo>
                  <a:cubicBezTo>
                    <a:pt x="954881" y="16673"/>
                    <a:pt x="1202532" y="745336"/>
                    <a:pt x="1443038" y="742955"/>
                  </a:cubicBezTo>
                  <a:cubicBezTo>
                    <a:pt x="1683544" y="740574"/>
                    <a:pt x="1919288" y="5"/>
                    <a:pt x="2157413" y="5"/>
                  </a:cubicBezTo>
                  <a:cubicBezTo>
                    <a:pt x="2395538" y="5"/>
                    <a:pt x="2631282" y="740574"/>
                    <a:pt x="2871788" y="742955"/>
                  </a:cubicBezTo>
                  <a:cubicBezTo>
                    <a:pt x="3112294" y="745336"/>
                    <a:pt x="3357563" y="14292"/>
                    <a:pt x="3600450" y="14292"/>
                  </a:cubicBezTo>
                  <a:cubicBezTo>
                    <a:pt x="3843337" y="14292"/>
                    <a:pt x="4088607" y="745336"/>
                    <a:pt x="4329113" y="742955"/>
                  </a:cubicBezTo>
                  <a:cubicBezTo>
                    <a:pt x="4569619" y="740574"/>
                    <a:pt x="4805363" y="5"/>
                    <a:pt x="5043488" y="5"/>
                  </a:cubicBezTo>
                  <a:cubicBezTo>
                    <a:pt x="5281613" y="5"/>
                    <a:pt x="5522119" y="742955"/>
                    <a:pt x="5757863" y="742955"/>
                  </a:cubicBezTo>
                  <a:cubicBezTo>
                    <a:pt x="5993607" y="742955"/>
                    <a:pt x="6217444" y="-2376"/>
                    <a:pt x="6457950" y="5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0070C0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flipV="1">
              <a:off x="244627" y="3443652"/>
              <a:ext cx="6732000" cy="576000"/>
            </a:xfrm>
            <a:custGeom>
              <a:avLst/>
              <a:gdLst>
                <a:gd name="connsiteX0" fmla="*/ 0 w 7915275"/>
                <a:gd name="connsiteY0" fmla="*/ 728667 h 757253"/>
                <a:gd name="connsiteX1" fmla="*/ 714375 w 7915275"/>
                <a:gd name="connsiteY1" fmla="*/ 14292 h 757253"/>
                <a:gd name="connsiteX2" fmla="*/ 1443038 w 7915275"/>
                <a:gd name="connsiteY2" fmla="*/ 742955 h 757253"/>
                <a:gd name="connsiteX3" fmla="*/ 2157413 w 7915275"/>
                <a:gd name="connsiteY3" fmla="*/ 5 h 757253"/>
                <a:gd name="connsiteX4" fmla="*/ 2871788 w 7915275"/>
                <a:gd name="connsiteY4" fmla="*/ 742955 h 757253"/>
                <a:gd name="connsiteX5" fmla="*/ 3600450 w 7915275"/>
                <a:gd name="connsiteY5" fmla="*/ 14292 h 757253"/>
                <a:gd name="connsiteX6" fmla="*/ 4329113 w 7915275"/>
                <a:gd name="connsiteY6" fmla="*/ 742955 h 757253"/>
                <a:gd name="connsiteX7" fmla="*/ 5043488 w 7915275"/>
                <a:gd name="connsiteY7" fmla="*/ 5 h 757253"/>
                <a:gd name="connsiteX8" fmla="*/ 5757863 w 7915275"/>
                <a:gd name="connsiteY8" fmla="*/ 742955 h 757253"/>
                <a:gd name="connsiteX9" fmla="*/ 6457950 w 7915275"/>
                <a:gd name="connsiteY9" fmla="*/ 5 h 757253"/>
                <a:gd name="connsiteX10" fmla="*/ 7200900 w 7915275"/>
                <a:gd name="connsiteY10" fmla="*/ 757242 h 757253"/>
                <a:gd name="connsiteX11" fmla="*/ 7915275 w 7915275"/>
                <a:gd name="connsiteY11" fmla="*/ 14292 h 757253"/>
                <a:gd name="connsiteX0" fmla="*/ 0 w 7915275"/>
                <a:gd name="connsiteY0" fmla="*/ 779761 h 794054"/>
                <a:gd name="connsiteX1" fmla="*/ 714375 w 7915275"/>
                <a:gd name="connsiteY1" fmla="*/ 65386 h 794054"/>
                <a:gd name="connsiteX2" fmla="*/ 1443038 w 7915275"/>
                <a:gd name="connsiteY2" fmla="*/ 794049 h 794054"/>
                <a:gd name="connsiteX3" fmla="*/ 2157413 w 7915275"/>
                <a:gd name="connsiteY3" fmla="*/ 51099 h 794054"/>
                <a:gd name="connsiteX4" fmla="*/ 2871788 w 7915275"/>
                <a:gd name="connsiteY4" fmla="*/ 794049 h 794054"/>
                <a:gd name="connsiteX5" fmla="*/ 3600450 w 7915275"/>
                <a:gd name="connsiteY5" fmla="*/ 65386 h 794054"/>
                <a:gd name="connsiteX6" fmla="*/ 4329113 w 7915275"/>
                <a:gd name="connsiteY6" fmla="*/ 794049 h 794054"/>
                <a:gd name="connsiteX7" fmla="*/ 5043488 w 7915275"/>
                <a:gd name="connsiteY7" fmla="*/ 51099 h 794054"/>
                <a:gd name="connsiteX8" fmla="*/ 5757863 w 7915275"/>
                <a:gd name="connsiteY8" fmla="*/ 794049 h 794054"/>
                <a:gd name="connsiteX9" fmla="*/ 6457950 w 7915275"/>
                <a:gd name="connsiteY9" fmla="*/ 51099 h 794054"/>
                <a:gd name="connsiteX10" fmla="*/ 7915275 w 7915275"/>
                <a:gd name="connsiteY10" fmla="*/ 65386 h 794054"/>
                <a:gd name="connsiteX0" fmla="*/ 0 w 6457950"/>
                <a:gd name="connsiteY0" fmla="*/ 728662 h 742955"/>
                <a:gd name="connsiteX1" fmla="*/ 714375 w 6457950"/>
                <a:gd name="connsiteY1" fmla="*/ 14287 h 742955"/>
                <a:gd name="connsiteX2" fmla="*/ 1443038 w 6457950"/>
                <a:gd name="connsiteY2" fmla="*/ 742950 h 742955"/>
                <a:gd name="connsiteX3" fmla="*/ 2157413 w 6457950"/>
                <a:gd name="connsiteY3" fmla="*/ 0 h 742955"/>
                <a:gd name="connsiteX4" fmla="*/ 2871788 w 6457950"/>
                <a:gd name="connsiteY4" fmla="*/ 742950 h 742955"/>
                <a:gd name="connsiteX5" fmla="*/ 3600450 w 6457950"/>
                <a:gd name="connsiteY5" fmla="*/ 14287 h 742955"/>
                <a:gd name="connsiteX6" fmla="*/ 4329113 w 6457950"/>
                <a:gd name="connsiteY6" fmla="*/ 742950 h 742955"/>
                <a:gd name="connsiteX7" fmla="*/ 5043488 w 6457950"/>
                <a:gd name="connsiteY7" fmla="*/ 0 h 742955"/>
                <a:gd name="connsiteX8" fmla="*/ 5757863 w 6457950"/>
                <a:gd name="connsiteY8" fmla="*/ 742950 h 742955"/>
                <a:gd name="connsiteX9" fmla="*/ 6457950 w 6457950"/>
                <a:gd name="connsiteY9" fmla="*/ 0 h 74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57950" h="742955">
                  <a:moveTo>
                    <a:pt x="0" y="728662"/>
                  </a:moveTo>
                  <a:cubicBezTo>
                    <a:pt x="236934" y="370284"/>
                    <a:pt x="473869" y="11906"/>
                    <a:pt x="714375" y="14287"/>
                  </a:cubicBezTo>
                  <a:cubicBezTo>
                    <a:pt x="954881" y="16668"/>
                    <a:pt x="1202532" y="745331"/>
                    <a:pt x="1443038" y="742950"/>
                  </a:cubicBezTo>
                  <a:cubicBezTo>
                    <a:pt x="1683544" y="740569"/>
                    <a:pt x="1919288" y="0"/>
                    <a:pt x="2157413" y="0"/>
                  </a:cubicBezTo>
                  <a:cubicBezTo>
                    <a:pt x="2395538" y="0"/>
                    <a:pt x="2631282" y="740569"/>
                    <a:pt x="2871788" y="742950"/>
                  </a:cubicBezTo>
                  <a:cubicBezTo>
                    <a:pt x="3112294" y="745331"/>
                    <a:pt x="3357563" y="14287"/>
                    <a:pt x="3600450" y="14287"/>
                  </a:cubicBezTo>
                  <a:cubicBezTo>
                    <a:pt x="3843337" y="14287"/>
                    <a:pt x="4088607" y="745331"/>
                    <a:pt x="4329113" y="742950"/>
                  </a:cubicBezTo>
                  <a:cubicBezTo>
                    <a:pt x="4569619" y="740569"/>
                    <a:pt x="4805363" y="0"/>
                    <a:pt x="5043488" y="0"/>
                  </a:cubicBezTo>
                  <a:cubicBezTo>
                    <a:pt x="5281613" y="0"/>
                    <a:pt x="5522119" y="742950"/>
                    <a:pt x="5757863" y="742950"/>
                  </a:cubicBezTo>
                  <a:cubicBezTo>
                    <a:pt x="5993607" y="742950"/>
                    <a:pt x="6098381" y="121444"/>
                    <a:pt x="6457950" y="0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0070C0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244627" y="4561220"/>
              <a:ext cx="6732000" cy="576000"/>
            </a:xfrm>
            <a:custGeom>
              <a:avLst/>
              <a:gdLst>
                <a:gd name="connsiteX0" fmla="*/ 0 w 7915275"/>
                <a:gd name="connsiteY0" fmla="*/ 728667 h 757253"/>
                <a:gd name="connsiteX1" fmla="*/ 714375 w 7915275"/>
                <a:gd name="connsiteY1" fmla="*/ 14292 h 757253"/>
                <a:gd name="connsiteX2" fmla="*/ 1443038 w 7915275"/>
                <a:gd name="connsiteY2" fmla="*/ 742955 h 757253"/>
                <a:gd name="connsiteX3" fmla="*/ 2157413 w 7915275"/>
                <a:gd name="connsiteY3" fmla="*/ 5 h 757253"/>
                <a:gd name="connsiteX4" fmla="*/ 2871788 w 7915275"/>
                <a:gd name="connsiteY4" fmla="*/ 742955 h 757253"/>
                <a:gd name="connsiteX5" fmla="*/ 3600450 w 7915275"/>
                <a:gd name="connsiteY5" fmla="*/ 14292 h 757253"/>
                <a:gd name="connsiteX6" fmla="*/ 4329113 w 7915275"/>
                <a:gd name="connsiteY6" fmla="*/ 742955 h 757253"/>
                <a:gd name="connsiteX7" fmla="*/ 5043488 w 7915275"/>
                <a:gd name="connsiteY7" fmla="*/ 5 h 757253"/>
                <a:gd name="connsiteX8" fmla="*/ 5757863 w 7915275"/>
                <a:gd name="connsiteY8" fmla="*/ 742955 h 757253"/>
                <a:gd name="connsiteX9" fmla="*/ 6457950 w 7915275"/>
                <a:gd name="connsiteY9" fmla="*/ 5 h 757253"/>
                <a:gd name="connsiteX10" fmla="*/ 7200900 w 7915275"/>
                <a:gd name="connsiteY10" fmla="*/ 757242 h 757253"/>
                <a:gd name="connsiteX11" fmla="*/ 7915275 w 7915275"/>
                <a:gd name="connsiteY11" fmla="*/ 14292 h 757253"/>
                <a:gd name="connsiteX0" fmla="*/ 0 w 7200900"/>
                <a:gd name="connsiteY0" fmla="*/ 728667 h 757242"/>
                <a:gd name="connsiteX1" fmla="*/ 714375 w 7200900"/>
                <a:gd name="connsiteY1" fmla="*/ 14292 h 757242"/>
                <a:gd name="connsiteX2" fmla="*/ 1443038 w 7200900"/>
                <a:gd name="connsiteY2" fmla="*/ 742955 h 757242"/>
                <a:gd name="connsiteX3" fmla="*/ 2157413 w 7200900"/>
                <a:gd name="connsiteY3" fmla="*/ 5 h 757242"/>
                <a:gd name="connsiteX4" fmla="*/ 2871788 w 7200900"/>
                <a:gd name="connsiteY4" fmla="*/ 742955 h 757242"/>
                <a:gd name="connsiteX5" fmla="*/ 3600450 w 7200900"/>
                <a:gd name="connsiteY5" fmla="*/ 14292 h 757242"/>
                <a:gd name="connsiteX6" fmla="*/ 4329113 w 7200900"/>
                <a:gd name="connsiteY6" fmla="*/ 742955 h 757242"/>
                <a:gd name="connsiteX7" fmla="*/ 5043488 w 7200900"/>
                <a:gd name="connsiteY7" fmla="*/ 5 h 757242"/>
                <a:gd name="connsiteX8" fmla="*/ 5757863 w 7200900"/>
                <a:gd name="connsiteY8" fmla="*/ 742955 h 757242"/>
                <a:gd name="connsiteX9" fmla="*/ 6457950 w 7200900"/>
                <a:gd name="connsiteY9" fmla="*/ 5 h 757242"/>
                <a:gd name="connsiteX10" fmla="*/ 7200900 w 7200900"/>
                <a:gd name="connsiteY10" fmla="*/ 757242 h 757242"/>
                <a:gd name="connsiteX0" fmla="*/ 0 w 6457950"/>
                <a:gd name="connsiteY0" fmla="*/ 728667 h 742960"/>
                <a:gd name="connsiteX1" fmla="*/ 714375 w 6457950"/>
                <a:gd name="connsiteY1" fmla="*/ 14292 h 742960"/>
                <a:gd name="connsiteX2" fmla="*/ 1443038 w 6457950"/>
                <a:gd name="connsiteY2" fmla="*/ 742955 h 742960"/>
                <a:gd name="connsiteX3" fmla="*/ 2157413 w 6457950"/>
                <a:gd name="connsiteY3" fmla="*/ 5 h 742960"/>
                <a:gd name="connsiteX4" fmla="*/ 2871788 w 6457950"/>
                <a:gd name="connsiteY4" fmla="*/ 742955 h 742960"/>
                <a:gd name="connsiteX5" fmla="*/ 3600450 w 6457950"/>
                <a:gd name="connsiteY5" fmla="*/ 14292 h 742960"/>
                <a:gd name="connsiteX6" fmla="*/ 4329113 w 6457950"/>
                <a:gd name="connsiteY6" fmla="*/ 742955 h 742960"/>
                <a:gd name="connsiteX7" fmla="*/ 5043488 w 6457950"/>
                <a:gd name="connsiteY7" fmla="*/ 5 h 742960"/>
                <a:gd name="connsiteX8" fmla="*/ 5757863 w 6457950"/>
                <a:gd name="connsiteY8" fmla="*/ 742955 h 742960"/>
                <a:gd name="connsiteX9" fmla="*/ 6457950 w 6457950"/>
                <a:gd name="connsiteY9" fmla="*/ 5 h 74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57950" h="742960">
                  <a:moveTo>
                    <a:pt x="0" y="728667"/>
                  </a:moveTo>
                  <a:cubicBezTo>
                    <a:pt x="236934" y="370289"/>
                    <a:pt x="473869" y="11911"/>
                    <a:pt x="714375" y="14292"/>
                  </a:cubicBezTo>
                  <a:cubicBezTo>
                    <a:pt x="954881" y="16673"/>
                    <a:pt x="1202532" y="745336"/>
                    <a:pt x="1443038" y="742955"/>
                  </a:cubicBezTo>
                  <a:cubicBezTo>
                    <a:pt x="1683544" y="740574"/>
                    <a:pt x="1919288" y="5"/>
                    <a:pt x="2157413" y="5"/>
                  </a:cubicBezTo>
                  <a:cubicBezTo>
                    <a:pt x="2395538" y="5"/>
                    <a:pt x="2631282" y="740574"/>
                    <a:pt x="2871788" y="742955"/>
                  </a:cubicBezTo>
                  <a:cubicBezTo>
                    <a:pt x="3112294" y="745336"/>
                    <a:pt x="3357563" y="14292"/>
                    <a:pt x="3600450" y="14292"/>
                  </a:cubicBezTo>
                  <a:cubicBezTo>
                    <a:pt x="3843337" y="14292"/>
                    <a:pt x="4088607" y="745336"/>
                    <a:pt x="4329113" y="742955"/>
                  </a:cubicBezTo>
                  <a:cubicBezTo>
                    <a:pt x="4569619" y="740574"/>
                    <a:pt x="4805363" y="5"/>
                    <a:pt x="5043488" y="5"/>
                  </a:cubicBezTo>
                  <a:cubicBezTo>
                    <a:pt x="5281613" y="5"/>
                    <a:pt x="5522119" y="742955"/>
                    <a:pt x="5757863" y="742955"/>
                  </a:cubicBezTo>
                  <a:cubicBezTo>
                    <a:pt x="5993607" y="742955"/>
                    <a:pt x="6217444" y="-2376"/>
                    <a:pt x="6457950" y="5"/>
                  </a:cubicBezTo>
                </a:path>
              </a:pathLst>
            </a:custGeom>
            <a:noFill/>
            <a:ln w="38100">
              <a:solidFill>
                <a:srgbClr val="00206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0070C0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16200000">
              <a:off x="2075189" y="3804226"/>
              <a:ext cx="3816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56510" y="5712226"/>
              <a:ext cx="754142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963704" y="1732598"/>
              <a:ext cx="40005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E</a:t>
              </a:r>
              <a:endParaRPr lang="en-IN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937222" y="5023140"/>
              <a:ext cx="40005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k</a:t>
              </a:r>
              <a:endParaRPr lang="en-IN" b="1" dirty="0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4763708" y="1261151"/>
              <a:ext cx="0" cy="4355094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502962" y="1501375"/>
              <a:ext cx="0" cy="4114871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283158" y="1514420"/>
              <a:ext cx="0" cy="4114871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037264" y="1261151"/>
              <a:ext cx="0" cy="4355094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097843" y="1501374"/>
              <a:ext cx="0" cy="411487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172071" y="1514421"/>
              <a:ext cx="0" cy="411487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784838" y="5724154"/>
              <a:ext cx="3275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/>
                <a:t>0</a:t>
              </a:r>
              <a:endParaRPr lang="en-IN" sz="2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733731" y="5781751"/>
                  <a:ext cx="616644" cy="5781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  <a:scene3d>
                    <a:camera prst="orthographicFront"/>
                    <a:lightRig rig="threePt" dir="t"/>
                  </a:scene3d>
                  <a:sp3d extrusionH="57150">
                    <a:bevelT w="38100" h="38100"/>
                  </a:sp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0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IN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𝛑</m:t>
                            </m:r>
                          </m:num>
                          <m:den>
                            <m:r>
                              <a:rPr lang="en-US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den>
                        </m:f>
                      </m:oMath>
                    </m:oMathPara>
                  </a14:m>
                  <a:endParaRPr lang="en-IN" sz="20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731" y="5781751"/>
                  <a:ext cx="616644" cy="578172"/>
                </a:xfrm>
                <a:prstGeom prst="rect">
                  <a:avLst/>
                </a:prstGeom>
                <a:blipFill>
                  <a:blip r:embed="rId2"/>
                  <a:stretch>
                    <a:fillRect r="-25676" b="-4769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4414842" y="5830419"/>
                  <a:ext cx="462754" cy="5295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  <a:scene3d>
                    <a:camera prst="orthographicFront"/>
                    <a:lightRig rig="threePt" dir="t"/>
                  </a:scene3d>
                  <a:sp3d extrusionH="57150">
                    <a:bevelT w="38100" h="38100"/>
                  </a:sp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0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𝛑</m:t>
                            </m:r>
                          </m:num>
                          <m:den>
                            <m:r>
                              <a:rPr lang="en-US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den>
                        </m:f>
                      </m:oMath>
                    </m:oMathPara>
                  </a14:m>
                  <a:endParaRPr lang="en-IN" sz="20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4842" y="5830419"/>
                  <a:ext cx="462754" cy="529504"/>
                </a:xfrm>
                <a:prstGeom prst="rect">
                  <a:avLst/>
                </a:prstGeom>
                <a:blipFill>
                  <a:blip r:embed="rId3"/>
                  <a:stretch>
                    <a:fillRect r="-19643" b="-48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1663352" y="5781751"/>
                  <a:ext cx="616644" cy="5781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  <a:scene3d>
                    <a:camera prst="orthographicFront"/>
                    <a:lightRig rig="threePt" dir="t"/>
                  </a:scene3d>
                  <a:sp3d extrusionH="57150">
                    <a:bevelT w="38100" h="38100"/>
                  </a:sp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0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IN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𝛑</m:t>
                            </m:r>
                          </m:num>
                          <m:den>
                            <m:r>
                              <a:rPr lang="en-US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den>
                        </m:f>
                      </m:oMath>
                    </m:oMathPara>
                  </a14:m>
                  <a:endParaRPr lang="en-IN" sz="20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3352" y="5781751"/>
                  <a:ext cx="616644" cy="578172"/>
                </a:xfrm>
                <a:prstGeom prst="rect">
                  <a:avLst/>
                </a:prstGeom>
                <a:blipFill>
                  <a:blip r:embed="rId4"/>
                  <a:stretch>
                    <a:fillRect r="-24324" b="-4769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2696592" y="5830419"/>
                  <a:ext cx="462754" cy="5295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  <a:scene3d>
                    <a:camera prst="orthographicFront"/>
                    <a:lightRig rig="threePt" dir="t"/>
                  </a:scene3d>
                  <a:sp3d extrusionH="57150">
                    <a:bevelT w="38100" h="38100"/>
                  </a:sp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0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𝛑</m:t>
                            </m:r>
                          </m:num>
                          <m:den>
                            <m:r>
                              <a:rPr lang="en-US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den>
                        </m:f>
                      </m:oMath>
                    </m:oMathPara>
                  </a14:m>
                  <a:endParaRPr lang="en-IN" sz="20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6592" y="5830419"/>
                  <a:ext cx="462754" cy="529504"/>
                </a:xfrm>
                <a:prstGeom prst="rect">
                  <a:avLst/>
                </a:prstGeom>
                <a:blipFill>
                  <a:blip r:embed="rId5"/>
                  <a:stretch>
                    <a:fillRect r="-21429" b="-4833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5100502" y="5781751"/>
                  <a:ext cx="616644" cy="5781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  <a:scene3d>
                    <a:camera prst="orthographicFront"/>
                    <a:lightRig rig="threePt" dir="t"/>
                  </a:scene3d>
                  <a:sp3d extrusionH="57150">
                    <a:bevelT w="38100" h="38100"/>
                  </a:sp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0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IN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𝛑</m:t>
                            </m:r>
                          </m:num>
                          <m:den>
                            <m:r>
                              <a:rPr lang="en-US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den>
                        </m:f>
                      </m:oMath>
                    </m:oMathPara>
                  </a14:m>
                  <a:endParaRPr lang="en-IN" sz="20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0502" y="5781751"/>
                  <a:ext cx="616644" cy="578172"/>
                </a:xfrm>
                <a:prstGeom prst="rect">
                  <a:avLst/>
                </a:prstGeom>
                <a:blipFill>
                  <a:blip r:embed="rId6"/>
                  <a:stretch>
                    <a:fillRect r="-24000" b="-4769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5909297" y="5781751"/>
                  <a:ext cx="616644" cy="5781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  <a:scene3d>
                    <a:camera prst="orthographicFront"/>
                    <a:lightRig rig="threePt" dir="t"/>
                  </a:scene3d>
                  <a:sp3d extrusionH="57150">
                    <a:bevelT w="38100" h="38100"/>
                  </a:sp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0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IN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𝛑</m:t>
                            </m:r>
                          </m:num>
                          <m:den>
                            <m:r>
                              <a:rPr lang="en-US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den>
                        </m:f>
                      </m:oMath>
                    </m:oMathPara>
                  </a14:m>
                  <a:endParaRPr lang="en-IN" sz="20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9297" y="5781751"/>
                  <a:ext cx="616644" cy="578172"/>
                </a:xfrm>
                <a:prstGeom prst="rect">
                  <a:avLst/>
                </a:prstGeom>
                <a:blipFill>
                  <a:blip r:embed="rId7"/>
                  <a:stretch>
                    <a:fillRect r="-24324" b="-4769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Content Placeholder 2"/>
          <p:cNvSpPr txBox="1">
            <a:spLocks/>
          </p:cNvSpPr>
          <p:nvPr/>
        </p:nvSpPr>
        <p:spPr>
          <a:xfrm>
            <a:off x="7102964" y="1143786"/>
            <a:ext cx="4760944" cy="3319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2400" dirty="0" smtClean="0">
                <a:solidFill>
                  <a:schemeClr val="tx1"/>
                </a:solidFill>
              </a:rPr>
              <a:t>Here this periodic arrangement can </a:t>
            </a:r>
          </a:p>
          <a:p>
            <a:pPr marL="273050" indent="0">
              <a:lnSpc>
                <a:spcPct val="150000"/>
              </a:lnSpc>
              <a:buNone/>
            </a:pPr>
            <a:r>
              <a:rPr lang="en-IN" sz="2400" dirty="0" smtClean="0">
                <a:solidFill>
                  <a:schemeClr val="tx1"/>
                </a:solidFill>
              </a:rPr>
              <a:t>be understood by three zones.</a:t>
            </a:r>
          </a:p>
          <a:p>
            <a:pPr lvl="1">
              <a:lnSpc>
                <a:spcPct val="150000"/>
              </a:lnSpc>
            </a:pPr>
            <a:r>
              <a:rPr lang="en-IN" dirty="0" smtClean="0">
                <a:solidFill>
                  <a:schemeClr val="tx1"/>
                </a:solidFill>
              </a:rPr>
              <a:t>(1) Periodic Zone</a:t>
            </a:r>
          </a:p>
          <a:p>
            <a:pPr lvl="1">
              <a:lnSpc>
                <a:spcPct val="150000"/>
              </a:lnSpc>
            </a:pPr>
            <a:r>
              <a:rPr lang="en-IN" dirty="0" smtClean="0">
                <a:solidFill>
                  <a:schemeClr val="tx1"/>
                </a:solidFill>
              </a:rPr>
              <a:t>(2) Reduced Zone</a:t>
            </a:r>
          </a:p>
          <a:p>
            <a:pPr lvl="1">
              <a:lnSpc>
                <a:spcPct val="150000"/>
              </a:lnSpc>
            </a:pPr>
            <a:r>
              <a:rPr lang="en-IN" dirty="0" smtClean="0">
                <a:solidFill>
                  <a:schemeClr val="tx1"/>
                </a:solidFill>
              </a:rPr>
              <a:t>(3) Extended Zone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6522" y="943396"/>
            <a:ext cx="6379120" cy="4103864"/>
            <a:chOff x="156522" y="929748"/>
            <a:chExt cx="6379120" cy="4103864"/>
          </a:xfrm>
        </p:grpSpPr>
        <p:sp>
          <p:nvSpPr>
            <p:cNvPr id="3" name="Rectangle 2"/>
            <p:cNvSpPr/>
            <p:nvPr/>
          </p:nvSpPr>
          <p:spPr>
            <a:xfrm>
              <a:off x="4519642" y="929748"/>
              <a:ext cx="2016000" cy="41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56522" y="931143"/>
              <a:ext cx="2734935" cy="410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2915758" y="2965861"/>
            <a:ext cx="1584000" cy="0"/>
          </a:xfrm>
          <a:prstGeom prst="line">
            <a:avLst/>
          </a:prstGeom>
          <a:ln w="38100">
            <a:solidFill>
              <a:srgbClr val="00B050"/>
            </a:solidFill>
            <a:prstDash val="soli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914478" y="3520477"/>
            <a:ext cx="1584000" cy="0"/>
          </a:xfrm>
          <a:prstGeom prst="line">
            <a:avLst/>
          </a:prstGeom>
          <a:ln w="38100">
            <a:solidFill>
              <a:srgbClr val="00B050"/>
            </a:solidFill>
            <a:prstDash val="soli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915758" y="4014818"/>
            <a:ext cx="158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914478" y="4584362"/>
            <a:ext cx="158400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oli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924090" y="3538528"/>
            <a:ext cx="1551600" cy="460800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6" name="Group 45"/>
          <p:cNvGrpSpPr/>
          <p:nvPr/>
        </p:nvGrpSpPr>
        <p:grpSpPr>
          <a:xfrm>
            <a:off x="41514" y="711201"/>
            <a:ext cx="7142799" cy="5498530"/>
            <a:chOff x="41514" y="711201"/>
            <a:chExt cx="7142799" cy="5498530"/>
          </a:xfrm>
        </p:grpSpPr>
        <p:sp>
          <p:nvSpPr>
            <p:cNvPr id="47" name="Rectangle 46"/>
            <p:cNvSpPr/>
            <p:nvPr/>
          </p:nvSpPr>
          <p:spPr>
            <a:xfrm>
              <a:off x="41514" y="711201"/>
              <a:ext cx="7142799" cy="54985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205122" y="949695"/>
              <a:ext cx="5469162" cy="4753885"/>
              <a:chOff x="6089176" y="1523470"/>
              <a:chExt cx="4505214" cy="4156784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6089176" y="2375721"/>
                <a:ext cx="3723564" cy="1187785"/>
                <a:chOff x="4942764" y="2368200"/>
                <a:chExt cx="3290253" cy="730481"/>
              </a:xfrm>
            </p:grpSpPr>
            <p:cxnSp>
              <p:nvCxnSpPr>
                <p:cNvPr id="61" name="Straight Connector 60"/>
                <p:cNvCxnSpPr/>
                <p:nvPr/>
              </p:nvCxnSpPr>
              <p:spPr>
                <a:xfrm>
                  <a:off x="7471017" y="2368200"/>
                  <a:ext cx="762000" cy="0"/>
                </a:xfrm>
                <a:prstGeom prst="line">
                  <a:avLst/>
                </a:prstGeom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2" name="Group 61"/>
                <p:cNvGrpSpPr/>
                <p:nvPr/>
              </p:nvGrpSpPr>
              <p:grpSpPr>
                <a:xfrm>
                  <a:off x="4942764" y="2368200"/>
                  <a:ext cx="2167652" cy="730481"/>
                  <a:chOff x="4942764" y="2368200"/>
                  <a:chExt cx="2167652" cy="730481"/>
                </a:xfrm>
              </p:grpSpPr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4942764" y="2368200"/>
                    <a:ext cx="762000" cy="0"/>
                  </a:xfrm>
                  <a:prstGeom prst="line">
                    <a:avLst/>
                  </a:prstGeom>
                  <a:ln w="57150">
                    <a:solidFill>
                      <a:schemeClr val="accent5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6065380" y="3098681"/>
                    <a:ext cx="1045036" cy="0"/>
                  </a:xfrm>
                  <a:prstGeom prst="line">
                    <a:avLst/>
                  </a:prstGeom>
                  <a:ln w="57150">
                    <a:solidFill>
                      <a:schemeClr val="accent5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Freeform 65"/>
                  <p:cNvSpPr/>
                  <p:nvPr/>
                </p:nvSpPr>
                <p:spPr>
                  <a:xfrm>
                    <a:off x="5569565" y="2369288"/>
                    <a:ext cx="842038" cy="729184"/>
                  </a:xfrm>
                  <a:custGeom>
                    <a:avLst/>
                    <a:gdLst>
                      <a:gd name="connsiteX0" fmla="*/ 0 w 832513"/>
                      <a:gd name="connsiteY0" fmla="*/ 8098 h 733973"/>
                      <a:gd name="connsiteX1" fmla="*/ 272955 w 832513"/>
                      <a:gd name="connsiteY1" fmla="*/ 89985 h 733973"/>
                      <a:gd name="connsiteX2" fmla="*/ 450376 w 832513"/>
                      <a:gd name="connsiteY2" fmla="*/ 649543 h 733973"/>
                      <a:gd name="connsiteX3" fmla="*/ 832513 w 832513"/>
                      <a:gd name="connsiteY3" fmla="*/ 731430 h 733973"/>
                      <a:gd name="connsiteX4" fmla="*/ 832513 w 832513"/>
                      <a:gd name="connsiteY4" fmla="*/ 731430 h 733973"/>
                      <a:gd name="connsiteX0" fmla="*/ 0 w 832513"/>
                      <a:gd name="connsiteY0" fmla="*/ 11529 h 723757"/>
                      <a:gd name="connsiteX1" fmla="*/ 272955 w 832513"/>
                      <a:gd name="connsiteY1" fmla="*/ 79769 h 723757"/>
                      <a:gd name="connsiteX2" fmla="*/ 450376 w 832513"/>
                      <a:gd name="connsiteY2" fmla="*/ 639327 h 723757"/>
                      <a:gd name="connsiteX3" fmla="*/ 832513 w 832513"/>
                      <a:gd name="connsiteY3" fmla="*/ 721214 h 723757"/>
                      <a:gd name="connsiteX4" fmla="*/ 832513 w 832513"/>
                      <a:gd name="connsiteY4" fmla="*/ 721214 h 723757"/>
                      <a:gd name="connsiteX0" fmla="*/ 0 w 832513"/>
                      <a:gd name="connsiteY0" fmla="*/ 7039 h 738317"/>
                      <a:gd name="connsiteX1" fmla="*/ 272955 w 832513"/>
                      <a:gd name="connsiteY1" fmla="*/ 94329 h 738317"/>
                      <a:gd name="connsiteX2" fmla="*/ 450376 w 832513"/>
                      <a:gd name="connsiteY2" fmla="*/ 653887 h 738317"/>
                      <a:gd name="connsiteX3" fmla="*/ 832513 w 832513"/>
                      <a:gd name="connsiteY3" fmla="*/ 735774 h 738317"/>
                      <a:gd name="connsiteX4" fmla="*/ 832513 w 832513"/>
                      <a:gd name="connsiteY4" fmla="*/ 735774 h 738317"/>
                      <a:gd name="connsiteX0" fmla="*/ 0 w 832513"/>
                      <a:gd name="connsiteY0" fmla="*/ 791 h 732069"/>
                      <a:gd name="connsiteX1" fmla="*/ 272955 w 832513"/>
                      <a:gd name="connsiteY1" fmla="*/ 88081 h 732069"/>
                      <a:gd name="connsiteX2" fmla="*/ 450376 w 832513"/>
                      <a:gd name="connsiteY2" fmla="*/ 647639 h 732069"/>
                      <a:gd name="connsiteX3" fmla="*/ 832513 w 832513"/>
                      <a:gd name="connsiteY3" fmla="*/ 729526 h 732069"/>
                      <a:gd name="connsiteX4" fmla="*/ 832513 w 832513"/>
                      <a:gd name="connsiteY4" fmla="*/ 729526 h 732069"/>
                      <a:gd name="connsiteX0" fmla="*/ 0 w 832513"/>
                      <a:gd name="connsiteY0" fmla="*/ 4212 h 791032"/>
                      <a:gd name="connsiteX1" fmla="*/ 272955 w 832513"/>
                      <a:gd name="connsiteY1" fmla="*/ 91502 h 791032"/>
                      <a:gd name="connsiteX2" fmla="*/ 478951 w 832513"/>
                      <a:gd name="connsiteY2" fmla="*/ 746310 h 791032"/>
                      <a:gd name="connsiteX3" fmla="*/ 832513 w 832513"/>
                      <a:gd name="connsiteY3" fmla="*/ 732947 h 791032"/>
                      <a:gd name="connsiteX4" fmla="*/ 832513 w 832513"/>
                      <a:gd name="connsiteY4" fmla="*/ 732947 h 791032"/>
                      <a:gd name="connsiteX0" fmla="*/ 0 w 832513"/>
                      <a:gd name="connsiteY0" fmla="*/ 4212 h 746541"/>
                      <a:gd name="connsiteX1" fmla="*/ 272955 w 832513"/>
                      <a:gd name="connsiteY1" fmla="*/ 91502 h 746541"/>
                      <a:gd name="connsiteX2" fmla="*/ 478951 w 832513"/>
                      <a:gd name="connsiteY2" fmla="*/ 746310 h 746541"/>
                      <a:gd name="connsiteX3" fmla="*/ 832513 w 832513"/>
                      <a:gd name="connsiteY3" fmla="*/ 732947 h 746541"/>
                      <a:gd name="connsiteX4" fmla="*/ 832513 w 832513"/>
                      <a:gd name="connsiteY4" fmla="*/ 732947 h 746541"/>
                      <a:gd name="connsiteX0" fmla="*/ 0 w 858702"/>
                      <a:gd name="connsiteY0" fmla="*/ 4212 h 766284"/>
                      <a:gd name="connsiteX1" fmla="*/ 272955 w 858702"/>
                      <a:gd name="connsiteY1" fmla="*/ 91502 h 766284"/>
                      <a:gd name="connsiteX2" fmla="*/ 478951 w 858702"/>
                      <a:gd name="connsiteY2" fmla="*/ 746310 h 766284"/>
                      <a:gd name="connsiteX3" fmla="*/ 832513 w 858702"/>
                      <a:gd name="connsiteY3" fmla="*/ 732947 h 766284"/>
                      <a:gd name="connsiteX4" fmla="*/ 832513 w 858702"/>
                      <a:gd name="connsiteY4" fmla="*/ 766284 h 766284"/>
                      <a:gd name="connsiteX0" fmla="*/ 0 w 832513"/>
                      <a:gd name="connsiteY0" fmla="*/ 4212 h 746478"/>
                      <a:gd name="connsiteX1" fmla="*/ 272955 w 832513"/>
                      <a:gd name="connsiteY1" fmla="*/ 91502 h 746478"/>
                      <a:gd name="connsiteX2" fmla="*/ 478951 w 832513"/>
                      <a:gd name="connsiteY2" fmla="*/ 746310 h 746478"/>
                      <a:gd name="connsiteX3" fmla="*/ 832513 w 832513"/>
                      <a:gd name="connsiteY3" fmla="*/ 732947 h 746478"/>
                      <a:gd name="connsiteX0" fmla="*/ 0 w 832513"/>
                      <a:gd name="connsiteY0" fmla="*/ 4212 h 792848"/>
                      <a:gd name="connsiteX1" fmla="*/ 272955 w 832513"/>
                      <a:gd name="connsiteY1" fmla="*/ 91502 h 792848"/>
                      <a:gd name="connsiteX2" fmla="*/ 478951 w 832513"/>
                      <a:gd name="connsiteY2" fmla="*/ 746310 h 792848"/>
                      <a:gd name="connsiteX3" fmla="*/ 832513 w 832513"/>
                      <a:gd name="connsiteY3" fmla="*/ 742472 h 792848"/>
                      <a:gd name="connsiteX0" fmla="*/ 0 w 832513"/>
                      <a:gd name="connsiteY0" fmla="*/ 4212 h 793863"/>
                      <a:gd name="connsiteX1" fmla="*/ 272955 w 832513"/>
                      <a:gd name="connsiteY1" fmla="*/ 91502 h 793863"/>
                      <a:gd name="connsiteX2" fmla="*/ 478951 w 832513"/>
                      <a:gd name="connsiteY2" fmla="*/ 746310 h 793863"/>
                      <a:gd name="connsiteX3" fmla="*/ 832513 w 832513"/>
                      <a:gd name="connsiteY3" fmla="*/ 742472 h 793863"/>
                      <a:gd name="connsiteX0" fmla="*/ 0 w 832513"/>
                      <a:gd name="connsiteY0" fmla="*/ 4212 h 746310"/>
                      <a:gd name="connsiteX1" fmla="*/ 272955 w 832513"/>
                      <a:gd name="connsiteY1" fmla="*/ 91502 h 746310"/>
                      <a:gd name="connsiteX2" fmla="*/ 478951 w 832513"/>
                      <a:gd name="connsiteY2" fmla="*/ 746310 h 746310"/>
                      <a:gd name="connsiteX3" fmla="*/ 832513 w 832513"/>
                      <a:gd name="connsiteY3" fmla="*/ 742472 h 746310"/>
                      <a:gd name="connsiteX0" fmla="*/ 0 w 832513"/>
                      <a:gd name="connsiteY0" fmla="*/ 4212 h 746310"/>
                      <a:gd name="connsiteX1" fmla="*/ 272955 w 832513"/>
                      <a:gd name="connsiteY1" fmla="*/ 91502 h 746310"/>
                      <a:gd name="connsiteX2" fmla="*/ 478951 w 832513"/>
                      <a:gd name="connsiteY2" fmla="*/ 746310 h 746310"/>
                      <a:gd name="connsiteX3" fmla="*/ 832513 w 832513"/>
                      <a:gd name="connsiteY3" fmla="*/ 742472 h 746310"/>
                      <a:gd name="connsiteX0" fmla="*/ 0 w 832513"/>
                      <a:gd name="connsiteY0" fmla="*/ 4212 h 746310"/>
                      <a:gd name="connsiteX1" fmla="*/ 272955 w 832513"/>
                      <a:gd name="connsiteY1" fmla="*/ 91502 h 746310"/>
                      <a:gd name="connsiteX2" fmla="*/ 478951 w 832513"/>
                      <a:gd name="connsiteY2" fmla="*/ 746310 h 746310"/>
                      <a:gd name="connsiteX3" fmla="*/ 832513 w 832513"/>
                      <a:gd name="connsiteY3" fmla="*/ 742472 h 746310"/>
                      <a:gd name="connsiteX0" fmla="*/ 0 w 842038"/>
                      <a:gd name="connsiteY0" fmla="*/ 7094 h 739667"/>
                      <a:gd name="connsiteX1" fmla="*/ 282480 w 842038"/>
                      <a:gd name="connsiteY1" fmla="*/ 84859 h 739667"/>
                      <a:gd name="connsiteX2" fmla="*/ 488476 w 842038"/>
                      <a:gd name="connsiteY2" fmla="*/ 739667 h 739667"/>
                      <a:gd name="connsiteX3" fmla="*/ 842038 w 842038"/>
                      <a:gd name="connsiteY3" fmla="*/ 735829 h 739667"/>
                      <a:gd name="connsiteX0" fmla="*/ 0 w 842038"/>
                      <a:gd name="connsiteY0" fmla="*/ 7094 h 739667"/>
                      <a:gd name="connsiteX1" fmla="*/ 282480 w 842038"/>
                      <a:gd name="connsiteY1" fmla="*/ 84859 h 739667"/>
                      <a:gd name="connsiteX2" fmla="*/ 488476 w 842038"/>
                      <a:gd name="connsiteY2" fmla="*/ 739667 h 739667"/>
                      <a:gd name="connsiteX3" fmla="*/ 842038 w 842038"/>
                      <a:gd name="connsiteY3" fmla="*/ 735829 h 739667"/>
                      <a:gd name="connsiteX0" fmla="*/ 0 w 842038"/>
                      <a:gd name="connsiteY0" fmla="*/ 3805 h 783192"/>
                      <a:gd name="connsiteX1" fmla="*/ 282480 w 842038"/>
                      <a:gd name="connsiteY1" fmla="*/ 91095 h 783192"/>
                      <a:gd name="connsiteX2" fmla="*/ 488476 w 842038"/>
                      <a:gd name="connsiteY2" fmla="*/ 736378 h 783192"/>
                      <a:gd name="connsiteX3" fmla="*/ 842038 w 842038"/>
                      <a:gd name="connsiteY3" fmla="*/ 732540 h 783192"/>
                      <a:gd name="connsiteX0" fmla="*/ 0 w 842038"/>
                      <a:gd name="connsiteY0" fmla="*/ 3805 h 736378"/>
                      <a:gd name="connsiteX1" fmla="*/ 282480 w 842038"/>
                      <a:gd name="connsiteY1" fmla="*/ 91095 h 736378"/>
                      <a:gd name="connsiteX2" fmla="*/ 488476 w 842038"/>
                      <a:gd name="connsiteY2" fmla="*/ 736378 h 736378"/>
                      <a:gd name="connsiteX3" fmla="*/ 842038 w 842038"/>
                      <a:gd name="connsiteY3" fmla="*/ 732540 h 736378"/>
                      <a:gd name="connsiteX0" fmla="*/ 0 w 842038"/>
                      <a:gd name="connsiteY0" fmla="*/ 2653 h 739988"/>
                      <a:gd name="connsiteX1" fmla="*/ 282480 w 842038"/>
                      <a:gd name="connsiteY1" fmla="*/ 94705 h 739988"/>
                      <a:gd name="connsiteX2" fmla="*/ 488476 w 842038"/>
                      <a:gd name="connsiteY2" fmla="*/ 739988 h 739988"/>
                      <a:gd name="connsiteX3" fmla="*/ 842038 w 842038"/>
                      <a:gd name="connsiteY3" fmla="*/ 736150 h 739988"/>
                      <a:gd name="connsiteX0" fmla="*/ 0 w 842038"/>
                      <a:gd name="connsiteY0" fmla="*/ 58 h 783149"/>
                      <a:gd name="connsiteX1" fmla="*/ 282480 w 842038"/>
                      <a:gd name="connsiteY1" fmla="*/ 106398 h 783149"/>
                      <a:gd name="connsiteX2" fmla="*/ 488476 w 842038"/>
                      <a:gd name="connsiteY2" fmla="*/ 737393 h 783149"/>
                      <a:gd name="connsiteX3" fmla="*/ 842038 w 842038"/>
                      <a:gd name="connsiteY3" fmla="*/ 733555 h 783149"/>
                      <a:gd name="connsiteX0" fmla="*/ 0 w 842038"/>
                      <a:gd name="connsiteY0" fmla="*/ 552 h 778881"/>
                      <a:gd name="connsiteX1" fmla="*/ 282480 w 842038"/>
                      <a:gd name="connsiteY1" fmla="*/ 102130 h 778881"/>
                      <a:gd name="connsiteX2" fmla="*/ 488476 w 842038"/>
                      <a:gd name="connsiteY2" fmla="*/ 733125 h 778881"/>
                      <a:gd name="connsiteX3" fmla="*/ 842038 w 842038"/>
                      <a:gd name="connsiteY3" fmla="*/ 729287 h 778881"/>
                      <a:gd name="connsiteX0" fmla="*/ 0 w 842038"/>
                      <a:gd name="connsiteY0" fmla="*/ 552 h 733125"/>
                      <a:gd name="connsiteX1" fmla="*/ 282480 w 842038"/>
                      <a:gd name="connsiteY1" fmla="*/ 102130 h 733125"/>
                      <a:gd name="connsiteX2" fmla="*/ 488476 w 842038"/>
                      <a:gd name="connsiteY2" fmla="*/ 733125 h 733125"/>
                      <a:gd name="connsiteX3" fmla="*/ 842038 w 842038"/>
                      <a:gd name="connsiteY3" fmla="*/ 729287 h 733125"/>
                      <a:gd name="connsiteX0" fmla="*/ 0 w 842038"/>
                      <a:gd name="connsiteY0" fmla="*/ 449 h 729184"/>
                      <a:gd name="connsiteX1" fmla="*/ 282480 w 842038"/>
                      <a:gd name="connsiteY1" fmla="*/ 102027 h 729184"/>
                      <a:gd name="connsiteX2" fmla="*/ 488476 w 842038"/>
                      <a:gd name="connsiteY2" fmla="*/ 728259 h 729184"/>
                      <a:gd name="connsiteX3" fmla="*/ 842038 w 842038"/>
                      <a:gd name="connsiteY3" fmla="*/ 729184 h 729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2038" h="729184">
                        <a:moveTo>
                          <a:pt x="0" y="449"/>
                        </a:moveTo>
                        <a:cubicBezTo>
                          <a:pt x="141809" y="2226"/>
                          <a:pt x="201067" y="-19275"/>
                          <a:pt x="282480" y="102027"/>
                        </a:cubicBezTo>
                        <a:cubicBezTo>
                          <a:pt x="363893" y="223329"/>
                          <a:pt x="271391" y="723746"/>
                          <a:pt x="488476" y="728259"/>
                        </a:cubicBezTo>
                        <a:lnTo>
                          <a:pt x="842038" y="729184"/>
                        </a:lnTo>
                      </a:path>
                    </a:pathLst>
                  </a:custGeom>
                  <a:noFill/>
                  <a:ln w="57150">
                    <a:solidFill>
                      <a:schemeClr val="accent5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sp>
              <p:nvSpPr>
                <p:cNvPr id="63" name="Freeform 62"/>
                <p:cNvSpPr/>
                <p:nvPr/>
              </p:nvSpPr>
              <p:spPr>
                <a:xfrm flipH="1">
                  <a:off x="6764193" y="2369288"/>
                  <a:ext cx="842038" cy="729184"/>
                </a:xfrm>
                <a:custGeom>
                  <a:avLst/>
                  <a:gdLst>
                    <a:gd name="connsiteX0" fmla="*/ 0 w 832513"/>
                    <a:gd name="connsiteY0" fmla="*/ 8098 h 733973"/>
                    <a:gd name="connsiteX1" fmla="*/ 272955 w 832513"/>
                    <a:gd name="connsiteY1" fmla="*/ 89985 h 733973"/>
                    <a:gd name="connsiteX2" fmla="*/ 450376 w 832513"/>
                    <a:gd name="connsiteY2" fmla="*/ 649543 h 733973"/>
                    <a:gd name="connsiteX3" fmla="*/ 832513 w 832513"/>
                    <a:gd name="connsiteY3" fmla="*/ 731430 h 733973"/>
                    <a:gd name="connsiteX4" fmla="*/ 832513 w 832513"/>
                    <a:gd name="connsiteY4" fmla="*/ 731430 h 733973"/>
                    <a:gd name="connsiteX0" fmla="*/ 0 w 832513"/>
                    <a:gd name="connsiteY0" fmla="*/ 11529 h 723757"/>
                    <a:gd name="connsiteX1" fmla="*/ 272955 w 832513"/>
                    <a:gd name="connsiteY1" fmla="*/ 79769 h 723757"/>
                    <a:gd name="connsiteX2" fmla="*/ 450376 w 832513"/>
                    <a:gd name="connsiteY2" fmla="*/ 639327 h 723757"/>
                    <a:gd name="connsiteX3" fmla="*/ 832513 w 832513"/>
                    <a:gd name="connsiteY3" fmla="*/ 721214 h 723757"/>
                    <a:gd name="connsiteX4" fmla="*/ 832513 w 832513"/>
                    <a:gd name="connsiteY4" fmla="*/ 721214 h 723757"/>
                    <a:gd name="connsiteX0" fmla="*/ 0 w 832513"/>
                    <a:gd name="connsiteY0" fmla="*/ 7039 h 738317"/>
                    <a:gd name="connsiteX1" fmla="*/ 272955 w 832513"/>
                    <a:gd name="connsiteY1" fmla="*/ 94329 h 738317"/>
                    <a:gd name="connsiteX2" fmla="*/ 450376 w 832513"/>
                    <a:gd name="connsiteY2" fmla="*/ 653887 h 738317"/>
                    <a:gd name="connsiteX3" fmla="*/ 832513 w 832513"/>
                    <a:gd name="connsiteY3" fmla="*/ 735774 h 738317"/>
                    <a:gd name="connsiteX4" fmla="*/ 832513 w 832513"/>
                    <a:gd name="connsiteY4" fmla="*/ 735774 h 738317"/>
                    <a:gd name="connsiteX0" fmla="*/ 0 w 832513"/>
                    <a:gd name="connsiteY0" fmla="*/ 791 h 732069"/>
                    <a:gd name="connsiteX1" fmla="*/ 272955 w 832513"/>
                    <a:gd name="connsiteY1" fmla="*/ 88081 h 732069"/>
                    <a:gd name="connsiteX2" fmla="*/ 450376 w 832513"/>
                    <a:gd name="connsiteY2" fmla="*/ 647639 h 732069"/>
                    <a:gd name="connsiteX3" fmla="*/ 832513 w 832513"/>
                    <a:gd name="connsiteY3" fmla="*/ 729526 h 732069"/>
                    <a:gd name="connsiteX4" fmla="*/ 832513 w 832513"/>
                    <a:gd name="connsiteY4" fmla="*/ 729526 h 732069"/>
                    <a:gd name="connsiteX0" fmla="*/ 0 w 832513"/>
                    <a:gd name="connsiteY0" fmla="*/ 4212 h 791032"/>
                    <a:gd name="connsiteX1" fmla="*/ 272955 w 832513"/>
                    <a:gd name="connsiteY1" fmla="*/ 91502 h 791032"/>
                    <a:gd name="connsiteX2" fmla="*/ 478951 w 832513"/>
                    <a:gd name="connsiteY2" fmla="*/ 746310 h 791032"/>
                    <a:gd name="connsiteX3" fmla="*/ 832513 w 832513"/>
                    <a:gd name="connsiteY3" fmla="*/ 732947 h 791032"/>
                    <a:gd name="connsiteX4" fmla="*/ 832513 w 832513"/>
                    <a:gd name="connsiteY4" fmla="*/ 732947 h 791032"/>
                    <a:gd name="connsiteX0" fmla="*/ 0 w 832513"/>
                    <a:gd name="connsiteY0" fmla="*/ 4212 h 746541"/>
                    <a:gd name="connsiteX1" fmla="*/ 272955 w 832513"/>
                    <a:gd name="connsiteY1" fmla="*/ 91502 h 746541"/>
                    <a:gd name="connsiteX2" fmla="*/ 478951 w 832513"/>
                    <a:gd name="connsiteY2" fmla="*/ 746310 h 746541"/>
                    <a:gd name="connsiteX3" fmla="*/ 832513 w 832513"/>
                    <a:gd name="connsiteY3" fmla="*/ 732947 h 746541"/>
                    <a:gd name="connsiteX4" fmla="*/ 832513 w 832513"/>
                    <a:gd name="connsiteY4" fmla="*/ 732947 h 746541"/>
                    <a:gd name="connsiteX0" fmla="*/ 0 w 858702"/>
                    <a:gd name="connsiteY0" fmla="*/ 4212 h 766284"/>
                    <a:gd name="connsiteX1" fmla="*/ 272955 w 858702"/>
                    <a:gd name="connsiteY1" fmla="*/ 91502 h 766284"/>
                    <a:gd name="connsiteX2" fmla="*/ 478951 w 858702"/>
                    <a:gd name="connsiteY2" fmla="*/ 746310 h 766284"/>
                    <a:gd name="connsiteX3" fmla="*/ 832513 w 858702"/>
                    <a:gd name="connsiteY3" fmla="*/ 732947 h 766284"/>
                    <a:gd name="connsiteX4" fmla="*/ 832513 w 858702"/>
                    <a:gd name="connsiteY4" fmla="*/ 766284 h 766284"/>
                    <a:gd name="connsiteX0" fmla="*/ 0 w 832513"/>
                    <a:gd name="connsiteY0" fmla="*/ 4212 h 746478"/>
                    <a:gd name="connsiteX1" fmla="*/ 272955 w 832513"/>
                    <a:gd name="connsiteY1" fmla="*/ 91502 h 746478"/>
                    <a:gd name="connsiteX2" fmla="*/ 478951 w 832513"/>
                    <a:gd name="connsiteY2" fmla="*/ 746310 h 746478"/>
                    <a:gd name="connsiteX3" fmla="*/ 832513 w 832513"/>
                    <a:gd name="connsiteY3" fmla="*/ 732947 h 746478"/>
                    <a:gd name="connsiteX0" fmla="*/ 0 w 832513"/>
                    <a:gd name="connsiteY0" fmla="*/ 4212 h 792848"/>
                    <a:gd name="connsiteX1" fmla="*/ 272955 w 832513"/>
                    <a:gd name="connsiteY1" fmla="*/ 91502 h 792848"/>
                    <a:gd name="connsiteX2" fmla="*/ 478951 w 832513"/>
                    <a:gd name="connsiteY2" fmla="*/ 746310 h 792848"/>
                    <a:gd name="connsiteX3" fmla="*/ 832513 w 832513"/>
                    <a:gd name="connsiteY3" fmla="*/ 742472 h 792848"/>
                    <a:gd name="connsiteX0" fmla="*/ 0 w 832513"/>
                    <a:gd name="connsiteY0" fmla="*/ 4212 h 793863"/>
                    <a:gd name="connsiteX1" fmla="*/ 272955 w 832513"/>
                    <a:gd name="connsiteY1" fmla="*/ 91502 h 793863"/>
                    <a:gd name="connsiteX2" fmla="*/ 478951 w 832513"/>
                    <a:gd name="connsiteY2" fmla="*/ 746310 h 793863"/>
                    <a:gd name="connsiteX3" fmla="*/ 832513 w 832513"/>
                    <a:gd name="connsiteY3" fmla="*/ 742472 h 793863"/>
                    <a:gd name="connsiteX0" fmla="*/ 0 w 832513"/>
                    <a:gd name="connsiteY0" fmla="*/ 4212 h 746310"/>
                    <a:gd name="connsiteX1" fmla="*/ 272955 w 832513"/>
                    <a:gd name="connsiteY1" fmla="*/ 91502 h 746310"/>
                    <a:gd name="connsiteX2" fmla="*/ 478951 w 832513"/>
                    <a:gd name="connsiteY2" fmla="*/ 746310 h 746310"/>
                    <a:gd name="connsiteX3" fmla="*/ 832513 w 832513"/>
                    <a:gd name="connsiteY3" fmla="*/ 742472 h 746310"/>
                    <a:gd name="connsiteX0" fmla="*/ 0 w 832513"/>
                    <a:gd name="connsiteY0" fmla="*/ 4212 h 746310"/>
                    <a:gd name="connsiteX1" fmla="*/ 272955 w 832513"/>
                    <a:gd name="connsiteY1" fmla="*/ 91502 h 746310"/>
                    <a:gd name="connsiteX2" fmla="*/ 478951 w 832513"/>
                    <a:gd name="connsiteY2" fmla="*/ 746310 h 746310"/>
                    <a:gd name="connsiteX3" fmla="*/ 832513 w 832513"/>
                    <a:gd name="connsiteY3" fmla="*/ 742472 h 746310"/>
                    <a:gd name="connsiteX0" fmla="*/ 0 w 832513"/>
                    <a:gd name="connsiteY0" fmla="*/ 4212 h 746310"/>
                    <a:gd name="connsiteX1" fmla="*/ 272955 w 832513"/>
                    <a:gd name="connsiteY1" fmla="*/ 91502 h 746310"/>
                    <a:gd name="connsiteX2" fmla="*/ 478951 w 832513"/>
                    <a:gd name="connsiteY2" fmla="*/ 746310 h 746310"/>
                    <a:gd name="connsiteX3" fmla="*/ 832513 w 832513"/>
                    <a:gd name="connsiteY3" fmla="*/ 742472 h 746310"/>
                    <a:gd name="connsiteX0" fmla="*/ 0 w 842038"/>
                    <a:gd name="connsiteY0" fmla="*/ 7094 h 739667"/>
                    <a:gd name="connsiteX1" fmla="*/ 282480 w 842038"/>
                    <a:gd name="connsiteY1" fmla="*/ 84859 h 739667"/>
                    <a:gd name="connsiteX2" fmla="*/ 488476 w 842038"/>
                    <a:gd name="connsiteY2" fmla="*/ 739667 h 739667"/>
                    <a:gd name="connsiteX3" fmla="*/ 842038 w 842038"/>
                    <a:gd name="connsiteY3" fmla="*/ 735829 h 739667"/>
                    <a:gd name="connsiteX0" fmla="*/ 0 w 842038"/>
                    <a:gd name="connsiteY0" fmla="*/ 7094 h 739667"/>
                    <a:gd name="connsiteX1" fmla="*/ 282480 w 842038"/>
                    <a:gd name="connsiteY1" fmla="*/ 84859 h 739667"/>
                    <a:gd name="connsiteX2" fmla="*/ 488476 w 842038"/>
                    <a:gd name="connsiteY2" fmla="*/ 739667 h 739667"/>
                    <a:gd name="connsiteX3" fmla="*/ 842038 w 842038"/>
                    <a:gd name="connsiteY3" fmla="*/ 735829 h 739667"/>
                    <a:gd name="connsiteX0" fmla="*/ 0 w 842038"/>
                    <a:gd name="connsiteY0" fmla="*/ 3805 h 783192"/>
                    <a:gd name="connsiteX1" fmla="*/ 282480 w 842038"/>
                    <a:gd name="connsiteY1" fmla="*/ 91095 h 783192"/>
                    <a:gd name="connsiteX2" fmla="*/ 488476 w 842038"/>
                    <a:gd name="connsiteY2" fmla="*/ 736378 h 783192"/>
                    <a:gd name="connsiteX3" fmla="*/ 842038 w 842038"/>
                    <a:gd name="connsiteY3" fmla="*/ 732540 h 783192"/>
                    <a:gd name="connsiteX0" fmla="*/ 0 w 842038"/>
                    <a:gd name="connsiteY0" fmla="*/ 3805 h 736378"/>
                    <a:gd name="connsiteX1" fmla="*/ 282480 w 842038"/>
                    <a:gd name="connsiteY1" fmla="*/ 91095 h 736378"/>
                    <a:gd name="connsiteX2" fmla="*/ 488476 w 842038"/>
                    <a:gd name="connsiteY2" fmla="*/ 736378 h 736378"/>
                    <a:gd name="connsiteX3" fmla="*/ 842038 w 842038"/>
                    <a:gd name="connsiteY3" fmla="*/ 732540 h 736378"/>
                    <a:gd name="connsiteX0" fmla="*/ 0 w 842038"/>
                    <a:gd name="connsiteY0" fmla="*/ 2653 h 739988"/>
                    <a:gd name="connsiteX1" fmla="*/ 282480 w 842038"/>
                    <a:gd name="connsiteY1" fmla="*/ 94705 h 739988"/>
                    <a:gd name="connsiteX2" fmla="*/ 488476 w 842038"/>
                    <a:gd name="connsiteY2" fmla="*/ 739988 h 739988"/>
                    <a:gd name="connsiteX3" fmla="*/ 842038 w 842038"/>
                    <a:gd name="connsiteY3" fmla="*/ 736150 h 739988"/>
                    <a:gd name="connsiteX0" fmla="*/ 0 w 842038"/>
                    <a:gd name="connsiteY0" fmla="*/ 58 h 783149"/>
                    <a:gd name="connsiteX1" fmla="*/ 282480 w 842038"/>
                    <a:gd name="connsiteY1" fmla="*/ 106398 h 783149"/>
                    <a:gd name="connsiteX2" fmla="*/ 488476 w 842038"/>
                    <a:gd name="connsiteY2" fmla="*/ 737393 h 783149"/>
                    <a:gd name="connsiteX3" fmla="*/ 842038 w 842038"/>
                    <a:gd name="connsiteY3" fmla="*/ 733555 h 783149"/>
                    <a:gd name="connsiteX0" fmla="*/ 0 w 842038"/>
                    <a:gd name="connsiteY0" fmla="*/ 552 h 778881"/>
                    <a:gd name="connsiteX1" fmla="*/ 282480 w 842038"/>
                    <a:gd name="connsiteY1" fmla="*/ 102130 h 778881"/>
                    <a:gd name="connsiteX2" fmla="*/ 488476 w 842038"/>
                    <a:gd name="connsiteY2" fmla="*/ 733125 h 778881"/>
                    <a:gd name="connsiteX3" fmla="*/ 842038 w 842038"/>
                    <a:gd name="connsiteY3" fmla="*/ 729287 h 778881"/>
                    <a:gd name="connsiteX0" fmla="*/ 0 w 842038"/>
                    <a:gd name="connsiteY0" fmla="*/ 552 h 733125"/>
                    <a:gd name="connsiteX1" fmla="*/ 282480 w 842038"/>
                    <a:gd name="connsiteY1" fmla="*/ 102130 h 733125"/>
                    <a:gd name="connsiteX2" fmla="*/ 488476 w 842038"/>
                    <a:gd name="connsiteY2" fmla="*/ 733125 h 733125"/>
                    <a:gd name="connsiteX3" fmla="*/ 842038 w 842038"/>
                    <a:gd name="connsiteY3" fmla="*/ 729287 h 733125"/>
                    <a:gd name="connsiteX0" fmla="*/ 0 w 842038"/>
                    <a:gd name="connsiteY0" fmla="*/ 449 h 729184"/>
                    <a:gd name="connsiteX1" fmla="*/ 282480 w 842038"/>
                    <a:gd name="connsiteY1" fmla="*/ 102027 h 729184"/>
                    <a:gd name="connsiteX2" fmla="*/ 488476 w 842038"/>
                    <a:gd name="connsiteY2" fmla="*/ 728259 h 729184"/>
                    <a:gd name="connsiteX3" fmla="*/ 842038 w 842038"/>
                    <a:gd name="connsiteY3" fmla="*/ 729184 h 729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2038" h="729184">
                      <a:moveTo>
                        <a:pt x="0" y="449"/>
                      </a:moveTo>
                      <a:cubicBezTo>
                        <a:pt x="141809" y="2226"/>
                        <a:pt x="201067" y="-19275"/>
                        <a:pt x="282480" y="102027"/>
                      </a:cubicBezTo>
                      <a:cubicBezTo>
                        <a:pt x="363893" y="223329"/>
                        <a:pt x="271391" y="723746"/>
                        <a:pt x="488476" y="728259"/>
                      </a:cubicBezTo>
                      <a:lnTo>
                        <a:pt x="842038" y="729184"/>
                      </a:lnTo>
                    </a:path>
                  </a:pathLst>
                </a:custGeom>
                <a:noFill/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 flipV="1">
                <a:off x="6095999" y="4517753"/>
                <a:ext cx="3723564" cy="1154802"/>
                <a:chOff x="4942764" y="2363543"/>
                <a:chExt cx="3290253" cy="730474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7471017" y="2363543"/>
                  <a:ext cx="762000" cy="0"/>
                </a:xfrm>
                <a:prstGeom prst="line">
                  <a:avLst/>
                </a:prstGeom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>
                  <a:off x="4942764" y="2363543"/>
                  <a:ext cx="2167652" cy="730474"/>
                  <a:chOff x="4942764" y="2363543"/>
                  <a:chExt cx="2167652" cy="730474"/>
                </a:xfrm>
              </p:grpSpPr>
              <p:cxnSp>
                <p:nvCxnSpPr>
                  <p:cNvPr id="58" name="Straight Connector 57"/>
                  <p:cNvCxnSpPr/>
                  <p:nvPr/>
                </p:nvCxnSpPr>
                <p:spPr>
                  <a:xfrm>
                    <a:off x="4942764" y="2363543"/>
                    <a:ext cx="762000" cy="0"/>
                  </a:xfrm>
                  <a:prstGeom prst="line">
                    <a:avLst/>
                  </a:prstGeom>
                  <a:ln w="57150">
                    <a:solidFill>
                      <a:schemeClr val="accent5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/>
                  <p:cNvCxnSpPr/>
                  <p:nvPr/>
                </p:nvCxnSpPr>
                <p:spPr>
                  <a:xfrm>
                    <a:off x="6065380" y="3094017"/>
                    <a:ext cx="1045036" cy="0"/>
                  </a:xfrm>
                  <a:prstGeom prst="line">
                    <a:avLst/>
                  </a:prstGeom>
                  <a:ln w="57150">
                    <a:solidFill>
                      <a:schemeClr val="accent5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Freeform 59"/>
                  <p:cNvSpPr/>
                  <p:nvPr/>
                </p:nvSpPr>
                <p:spPr>
                  <a:xfrm>
                    <a:off x="5569565" y="2364624"/>
                    <a:ext cx="842038" cy="729184"/>
                  </a:xfrm>
                  <a:custGeom>
                    <a:avLst/>
                    <a:gdLst>
                      <a:gd name="connsiteX0" fmla="*/ 0 w 832513"/>
                      <a:gd name="connsiteY0" fmla="*/ 8098 h 733973"/>
                      <a:gd name="connsiteX1" fmla="*/ 272955 w 832513"/>
                      <a:gd name="connsiteY1" fmla="*/ 89985 h 733973"/>
                      <a:gd name="connsiteX2" fmla="*/ 450376 w 832513"/>
                      <a:gd name="connsiteY2" fmla="*/ 649543 h 733973"/>
                      <a:gd name="connsiteX3" fmla="*/ 832513 w 832513"/>
                      <a:gd name="connsiteY3" fmla="*/ 731430 h 733973"/>
                      <a:gd name="connsiteX4" fmla="*/ 832513 w 832513"/>
                      <a:gd name="connsiteY4" fmla="*/ 731430 h 733973"/>
                      <a:gd name="connsiteX0" fmla="*/ 0 w 832513"/>
                      <a:gd name="connsiteY0" fmla="*/ 11529 h 723757"/>
                      <a:gd name="connsiteX1" fmla="*/ 272955 w 832513"/>
                      <a:gd name="connsiteY1" fmla="*/ 79769 h 723757"/>
                      <a:gd name="connsiteX2" fmla="*/ 450376 w 832513"/>
                      <a:gd name="connsiteY2" fmla="*/ 639327 h 723757"/>
                      <a:gd name="connsiteX3" fmla="*/ 832513 w 832513"/>
                      <a:gd name="connsiteY3" fmla="*/ 721214 h 723757"/>
                      <a:gd name="connsiteX4" fmla="*/ 832513 w 832513"/>
                      <a:gd name="connsiteY4" fmla="*/ 721214 h 723757"/>
                      <a:gd name="connsiteX0" fmla="*/ 0 w 832513"/>
                      <a:gd name="connsiteY0" fmla="*/ 7039 h 738317"/>
                      <a:gd name="connsiteX1" fmla="*/ 272955 w 832513"/>
                      <a:gd name="connsiteY1" fmla="*/ 94329 h 738317"/>
                      <a:gd name="connsiteX2" fmla="*/ 450376 w 832513"/>
                      <a:gd name="connsiteY2" fmla="*/ 653887 h 738317"/>
                      <a:gd name="connsiteX3" fmla="*/ 832513 w 832513"/>
                      <a:gd name="connsiteY3" fmla="*/ 735774 h 738317"/>
                      <a:gd name="connsiteX4" fmla="*/ 832513 w 832513"/>
                      <a:gd name="connsiteY4" fmla="*/ 735774 h 738317"/>
                      <a:gd name="connsiteX0" fmla="*/ 0 w 832513"/>
                      <a:gd name="connsiteY0" fmla="*/ 791 h 732069"/>
                      <a:gd name="connsiteX1" fmla="*/ 272955 w 832513"/>
                      <a:gd name="connsiteY1" fmla="*/ 88081 h 732069"/>
                      <a:gd name="connsiteX2" fmla="*/ 450376 w 832513"/>
                      <a:gd name="connsiteY2" fmla="*/ 647639 h 732069"/>
                      <a:gd name="connsiteX3" fmla="*/ 832513 w 832513"/>
                      <a:gd name="connsiteY3" fmla="*/ 729526 h 732069"/>
                      <a:gd name="connsiteX4" fmla="*/ 832513 w 832513"/>
                      <a:gd name="connsiteY4" fmla="*/ 729526 h 732069"/>
                      <a:gd name="connsiteX0" fmla="*/ 0 w 832513"/>
                      <a:gd name="connsiteY0" fmla="*/ 4212 h 791032"/>
                      <a:gd name="connsiteX1" fmla="*/ 272955 w 832513"/>
                      <a:gd name="connsiteY1" fmla="*/ 91502 h 791032"/>
                      <a:gd name="connsiteX2" fmla="*/ 478951 w 832513"/>
                      <a:gd name="connsiteY2" fmla="*/ 746310 h 791032"/>
                      <a:gd name="connsiteX3" fmla="*/ 832513 w 832513"/>
                      <a:gd name="connsiteY3" fmla="*/ 732947 h 791032"/>
                      <a:gd name="connsiteX4" fmla="*/ 832513 w 832513"/>
                      <a:gd name="connsiteY4" fmla="*/ 732947 h 791032"/>
                      <a:gd name="connsiteX0" fmla="*/ 0 w 832513"/>
                      <a:gd name="connsiteY0" fmla="*/ 4212 h 746541"/>
                      <a:gd name="connsiteX1" fmla="*/ 272955 w 832513"/>
                      <a:gd name="connsiteY1" fmla="*/ 91502 h 746541"/>
                      <a:gd name="connsiteX2" fmla="*/ 478951 w 832513"/>
                      <a:gd name="connsiteY2" fmla="*/ 746310 h 746541"/>
                      <a:gd name="connsiteX3" fmla="*/ 832513 w 832513"/>
                      <a:gd name="connsiteY3" fmla="*/ 732947 h 746541"/>
                      <a:gd name="connsiteX4" fmla="*/ 832513 w 832513"/>
                      <a:gd name="connsiteY4" fmla="*/ 732947 h 746541"/>
                      <a:gd name="connsiteX0" fmla="*/ 0 w 858702"/>
                      <a:gd name="connsiteY0" fmla="*/ 4212 h 766284"/>
                      <a:gd name="connsiteX1" fmla="*/ 272955 w 858702"/>
                      <a:gd name="connsiteY1" fmla="*/ 91502 h 766284"/>
                      <a:gd name="connsiteX2" fmla="*/ 478951 w 858702"/>
                      <a:gd name="connsiteY2" fmla="*/ 746310 h 766284"/>
                      <a:gd name="connsiteX3" fmla="*/ 832513 w 858702"/>
                      <a:gd name="connsiteY3" fmla="*/ 732947 h 766284"/>
                      <a:gd name="connsiteX4" fmla="*/ 832513 w 858702"/>
                      <a:gd name="connsiteY4" fmla="*/ 766284 h 766284"/>
                      <a:gd name="connsiteX0" fmla="*/ 0 w 832513"/>
                      <a:gd name="connsiteY0" fmla="*/ 4212 h 746478"/>
                      <a:gd name="connsiteX1" fmla="*/ 272955 w 832513"/>
                      <a:gd name="connsiteY1" fmla="*/ 91502 h 746478"/>
                      <a:gd name="connsiteX2" fmla="*/ 478951 w 832513"/>
                      <a:gd name="connsiteY2" fmla="*/ 746310 h 746478"/>
                      <a:gd name="connsiteX3" fmla="*/ 832513 w 832513"/>
                      <a:gd name="connsiteY3" fmla="*/ 732947 h 746478"/>
                      <a:gd name="connsiteX0" fmla="*/ 0 w 832513"/>
                      <a:gd name="connsiteY0" fmla="*/ 4212 h 792848"/>
                      <a:gd name="connsiteX1" fmla="*/ 272955 w 832513"/>
                      <a:gd name="connsiteY1" fmla="*/ 91502 h 792848"/>
                      <a:gd name="connsiteX2" fmla="*/ 478951 w 832513"/>
                      <a:gd name="connsiteY2" fmla="*/ 746310 h 792848"/>
                      <a:gd name="connsiteX3" fmla="*/ 832513 w 832513"/>
                      <a:gd name="connsiteY3" fmla="*/ 742472 h 792848"/>
                      <a:gd name="connsiteX0" fmla="*/ 0 w 832513"/>
                      <a:gd name="connsiteY0" fmla="*/ 4212 h 793863"/>
                      <a:gd name="connsiteX1" fmla="*/ 272955 w 832513"/>
                      <a:gd name="connsiteY1" fmla="*/ 91502 h 793863"/>
                      <a:gd name="connsiteX2" fmla="*/ 478951 w 832513"/>
                      <a:gd name="connsiteY2" fmla="*/ 746310 h 793863"/>
                      <a:gd name="connsiteX3" fmla="*/ 832513 w 832513"/>
                      <a:gd name="connsiteY3" fmla="*/ 742472 h 793863"/>
                      <a:gd name="connsiteX0" fmla="*/ 0 w 832513"/>
                      <a:gd name="connsiteY0" fmla="*/ 4212 h 746310"/>
                      <a:gd name="connsiteX1" fmla="*/ 272955 w 832513"/>
                      <a:gd name="connsiteY1" fmla="*/ 91502 h 746310"/>
                      <a:gd name="connsiteX2" fmla="*/ 478951 w 832513"/>
                      <a:gd name="connsiteY2" fmla="*/ 746310 h 746310"/>
                      <a:gd name="connsiteX3" fmla="*/ 832513 w 832513"/>
                      <a:gd name="connsiteY3" fmla="*/ 742472 h 746310"/>
                      <a:gd name="connsiteX0" fmla="*/ 0 w 832513"/>
                      <a:gd name="connsiteY0" fmla="*/ 4212 h 746310"/>
                      <a:gd name="connsiteX1" fmla="*/ 272955 w 832513"/>
                      <a:gd name="connsiteY1" fmla="*/ 91502 h 746310"/>
                      <a:gd name="connsiteX2" fmla="*/ 478951 w 832513"/>
                      <a:gd name="connsiteY2" fmla="*/ 746310 h 746310"/>
                      <a:gd name="connsiteX3" fmla="*/ 832513 w 832513"/>
                      <a:gd name="connsiteY3" fmla="*/ 742472 h 746310"/>
                      <a:gd name="connsiteX0" fmla="*/ 0 w 832513"/>
                      <a:gd name="connsiteY0" fmla="*/ 4212 h 746310"/>
                      <a:gd name="connsiteX1" fmla="*/ 272955 w 832513"/>
                      <a:gd name="connsiteY1" fmla="*/ 91502 h 746310"/>
                      <a:gd name="connsiteX2" fmla="*/ 478951 w 832513"/>
                      <a:gd name="connsiteY2" fmla="*/ 746310 h 746310"/>
                      <a:gd name="connsiteX3" fmla="*/ 832513 w 832513"/>
                      <a:gd name="connsiteY3" fmla="*/ 742472 h 746310"/>
                      <a:gd name="connsiteX0" fmla="*/ 0 w 842038"/>
                      <a:gd name="connsiteY0" fmla="*/ 7094 h 739667"/>
                      <a:gd name="connsiteX1" fmla="*/ 282480 w 842038"/>
                      <a:gd name="connsiteY1" fmla="*/ 84859 h 739667"/>
                      <a:gd name="connsiteX2" fmla="*/ 488476 w 842038"/>
                      <a:gd name="connsiteY2" fmla="*/ 739667 h 739667"/>
                      <a:gd name="connsiteX3" fmla="*/ 842038 w 842038"/>
                      <a:gd name="connsiteY3" fmla="*/ 735829 h 739667"/>
                      <a:gd name="connsiteX0" fmla="*/ 0 w 842038"/>
                      <a:gd name="connsiteY0" fmla="*/ 7094 h 739667"/>
                      <a:gd name="connsiteX1" fmla="*/ 282480 w 842038"/>
                      <a:gd name="connsiteY1" fmla="*/ 84859 h 739667"/>
                      <a:gd name="connsiteX2" fmla="*/ 488476 w 842038"/>
                      <a:gd name="connsiteY2" fmla="*/ 739667 h 739667"/>
                      <a:gd name="connsiteX3" fmla="*/ 842038 w 842038"/>
                      <a:gd name="connsiteY3" fmla="*/ 735829 h 739667"/>
                      <a:gd name="connsiteX0" fmla="*/ 0 w 842038"/>
                      <a:gd name="connsiteY0" fmla="*/ 3805 h 783192"/>
                      <a:gd name="connsiteX1" fmla="*/ 282480 w 842038"/>
                      <a:gd name="connsiteY1" fmla="*/ 91095 h 783192"/>
                      <a:gd name="connsiteX2" fmla="*/ 488476 w 842038"/>
                      <a:gd name="connsiteY2" fmla="*/ 736378 h 783192"/>
                      <a:gd name="connsiteX3" fmla="*/ 842038 w 842038"/>
                      <a:gd name="connsiteY3" fmla="*/ 732540 h 783192"/>
                      <a:gd name="connsiteX0" fmla="*/ 0 w 842038"/>
                      <a:gd name="connsiteY0" fmla="*/ 3805 h 736378"/>
                      <a:gd name="connsiteX1" fmla="*/ 282480 w 842038"/>
                      <a:gd name="connsiteY1" fmla="*/ 91095 h 736378"/>
                      <a:gd name="connsiteX2" fmla="*/ 488476 w 842038"/>
                      <a:gd name="connsiteY2" fmla="*/ 736378 h 736378"/>
                      <a:gd name="connsiteX3" fmla="*/ 842038 w 842038"/>
                      <a:gd name="connsiteY3" fmla="*/ 732540 h 736378"/>
                      <a:gd name="connsiteX0" fmla="*/ 0 w 842038"/>
                      <a:gd name="connsiteY0" fmla="*/ 2653 h 739988"/>
                      <a:gd name="connsiteX1" fmla="*/ 282480 w 842038"/>
                      <a:gd name="connsiteY1" fmla="*/ 94705 h 739988"/>
                      <a:gd name="connsiteX2" fmla="*/ 488476 w 842038"/>
                      <a:gd name="connsiteY2" fmla="*/ 739988 h 739988"/>
                      <a:gd name="connsiteX3" fmla="*/ 842038 w 842038"/>
                      <a:gd name="connsiteY3" fmla="*/ 736150 h 739988"/>
                      <a:gd name="connsiteX0" fmla="*/ 0 w 842038"/>
                      <a:gd name="connsiteY0" fmla="*/ 58 h 783149"/>
                      <a:gd name="connsiteX1" fmla="*/ 282480 w 842038"/>
                      <a:gd name="connsiteY1" fmla="*/ 106398 h 783149"/>
                      <a:gd name="connsiteX2" fmla="*/ 488476 w 842038"/>
                      <a:gd name="connsiteY2" fmla="*/ 737393 h 783149"/>
                      <a:gd name="connsiteX3" fmla="*/ 842038 w 842038"/>
                      <a:gd name="connsiteY3" fmla="*/ 733555 h 783149"/>
                      <a:gd name="connsiteX0" fmla="*/ 0 w 842038"/>
                      <a:gd name="connsiteY0" fmla="*/ 552 h 778881"/>
                      <a:gd name="connsiteX1" fmla="*/ 282480 w 842038"/>
                      <a:gd name="connsiteY1" fmla="*/ 102130 h 778881"/>
                      <a:gd name="connsiteX2" fmla="*/ 488476 w 842038"/>
                      <a:gd name="connsiteY2" fmla="*/ 733125 h 778881"/>
                      <a:gd name="connsiteX3" fmla="*/ 842038 w 842038"/>
                      <a:gd name="connsiteY3" fmla="*/ 729287 h 778881"/>
                      <a:gd name="connsiteX0" fmla="*/ 0 w 842038"/>
                      <a:gd name="connsiteY0" fmla="*/ 552 h 733125"/>
                      <a:gd name="connsiteX1" fmla="*/ 282480 w 842038"/>
                      <a:gd name="connsiteY1" fmla="*/ 102130 h 733125"/>
                      <a:gd name="connsiteX2" fmla="*/ 488476 w 842038"/>
                      <a:gd name="connsiteY2" fmla="*/ 733125 h 733125"/>
                      <a:gd name="connsiteX3" fmla="*/ 842038 w 842038"/>
                      <a:gd name="connsiteY3" fmla="*/ 729287 h 733125"/>
                      <a:gd name="connsiteX0" fmla="*/ 0 w 842038"/>
                      <a:gd name="connsiteY0" fmla="*/ 449 h 729184"/>
                      <a:gd name="connsiteX1" fmla="*/ 282480 w 842038"/>
                      <a:gd name="connsiteY1" fmla="*/ 102027 h 729184"/>
                      <a:gd name="connsiteX2" fmla="*/ 488476 w 842038"/>
                      <a:gd name="connsiteY2" fmla="*/ 728259 h 729184"/>
                      <a:gd name="connsiteX3" fmla="*/ 842038 w 842038"/>
                      <a:gd name="connsiteY3" fmla="*/ 729184 h 729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42038" h="729184">
                        <a:moveTo>
                          <a:pt x="0" y="449"/>
                        </a:moveTo>
                        <a:cubicBezTo>
                          <a:pt x="141809" y="2226"/>
                          <a:pt x="201067" y="-19275"/>
                          <a:pt x="282480" y="102027"/>
                        </a:cubicBezTo>
                        <a:cubicBezTo>
                          <a:pt x="363893" y="223329"/>
                          <a:pt x="271391" y="723746"/>
                          <a:pt x="488476" y="728259"/>
                        </a:cubicBezTo>
                        <a:lnTo>
                          <a:pt x="842038" y="729184"/>
                        </a:lnTo>
                      </a:path>
                    </a:pathLst>
                  </a:custGeom>
                  <a:noFill/>
                  <a:ln w="57150">
                    <a:solidFill>
                      <a:schemeClr val="accent5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</p:grpSp>
            <p:sp>
              <p:nvSpPr>
                <p:cNvPr id="57" name="Freeform 56"/>
                <p:cNvSpPr/>
                <p:nvPr/>
              </p:nvSpPr>
              <p:spPr>
                <a:xfrm flipH="1">
                  <a:off x="6764193" y="2364624"/>
                  <a:ext cx="842038" cy="729184"/>
                </a:xfrm>
                <a:custGeom>
                  <a:avLst/>
                  <a:gdLst>
                    <a:gd name="connsiteX0" fmla="*/ 0 w 832513"/>
                    <a:gd name="connsiteY0" fmla="*/ 8098 h 733973"/>
                    <a:gd name="connsiteX1" fmla="*/ 272955 w 832513"/>
                    <a:gd name="connsiteY1" fmla="*/ 89985 h 733973"/>
                    <a:gd name="connsiteX2" fmla="*/ 450376 w 832513"/>
                    <a:gd name="connsiteY2" fmla="*/ 649543 h 733973"/>
                    <a:gd name="connsiteX3" fmla="*/ 832513 w 832513"/>
                    <a:gd name="connsiteY3" fmla="*/ 731430 h 733973"/>
                    <a:gd name="connsiteX4" fmla="*/ 832513 w 832513"/>
                    <a:gd name="connsiteY4" fmla="*/ 731430 h 733973"/>
                    <a:gd name="connsiteX0" fmla="*/ 0 w 832513"/>
                    <a:gd name="connsiteY0" fmla="*/ 11529 h 723757"/>
                    <a:gd name="connsiteX1" fmla="*/ 272955 w 832513"/>
                    <a:gd name="connsiteY1" fmla="*/ 79769 h 723757"/>
                    <a:gd name="connsiteX2" fmla="*/ 450376 w 832513"/>
                    <a:gd name="connsiteY2" fmla="*/ 639327 h 723757"/>
                    <a:gd name="connsiteX3" fmla="*/ 832513 w 832513"/>
                    <a:gd name="connsiteY3" fmla="*/ 721214 h 723757"/>
                    <a:gd name="connsiteX4" fmla="*/ 832513 w 832513"/>
                    <a:gd name="connsiteY4" fmla="*/ 721214 h 723757"/>
                    <a:gd name="connsiteX0" fmla="*/ 0 w 832513"/>
                    <a:gd name="connsiteY0" fmla="*/ 7039 h 738317"/>
                    <a:gd name="connsiteX1" fmla="*/ 272955 w 832513"/>
                    <a:gd name="connsiteY1" fmla="*/ 94329 h 738317"/>
                    <a:gd name="connsiteX2" fmla="*/ 450376 w 832513"/>
                    <a:gd name="connsiteY2" fmla="*/ 653887 h 738317"/>
                    <a:gd name="connsiteX3" fmla="*/ 832513 w 832513"/>
                    <a:gd name="connsiteY3" fmla="*/ 735774 h 738317"/>
                    <a:gd name="connsiteX4" fmla="*/ 832513 w 832513"/>
                    <a:gd name="connsiteY4" fmla="*/ 735774 h 738317"/>
                    <a:gd name="connsiteX0" fmla="*/ 0 w 832513"/>
                    <a:gd name="connsiteY0" fmla="*/ 791 h 732069"/>
                    <a:gd name="connsiteX1" fmla="*/ 272955 w 832513"/>
                    <a:gd name="connsiteY1" fmla="*/ 88081 h 732069"/>
                    <a:gd name="connsiteX2" fmla="*/ 450376 w 832513"/>
                    <a:gd name="connsiteY2" fmla="*/ 647639 h 732069"/>
                    <a:gd name="connsiteX3" fmla="*/ 832513 w 832513"/>
                    <a:gd name="connsiteY3" fmla="*/ 729526 h 732069"/>
                    <a:gd name="connsiteX4" fmla="*/ 832513 w 832513"/>
                    <a:gd name="connsiteY4" fmla="*/ 729526 h 732069"/>
                    <a:gd name="connsiteX0" fmla="*/ 0 w 832513"/>
                    <a:gd name="connsiteY0" fmla="*/ 4212 h 791032"/>
                    <a:gd name="connsiteX1" fmla="*/ 272955 w 832513"/>
                    <a:gd name="connsiteY1" fmla="*/ 91502 h 791032"/>
                    <a:gd name="connsiteX2" fmla="*/ 478951 w 832513"/>
                    <a:gd name="connsiteY2" fmla="*/ 746310 h 791032"/>
                    <a:gd name="connsiteX3" fmla="*/ 832513 w 832513"/>
                    <a:gd name="connsiteY3" fmla="*/ 732947 h 791032"/>
                    <a:gd name="connsiteX4" fmla="*/ 832513 w 832513"/>
                    <a:gd name="connsiteY4" fmla="*/ 732947 h 791032"/>
                    <a:gd name="connsiteX0" fmla="*/ 0 w 832513"/>
                    <a:gd name="connsiteY0" fmla="*/ 4212 h 746541"/>
                    <a:gd name="connsiteX1" fmla="*/ 272955 w 832513"/>
                    <a:gd name="connsiteY1" fmla="*/ 91502 h 746541"/>
                    <a:gd name="connsiteX2" fmla="*/ 478951 w 832513"/>
                    <a:gd name="connsiteY2" fmla="*/ 746310 h 746541"/>
                    <a:gd name="connsiteX3" fmla="*/ 832513 w 832513"/>
                    <a:gd name="connsiteY3" fmla="*/ 732947 h 746541"/>
                    <a:gd name="connsiteX4" fmla="*/ 832513 w 832513"/>
                    <a:gd name="connsiteY4" fmla="*/ 732947 h 746541"/>
                    <a:gd name="connsiteX0" fmla="*/ 0 w 858702"/>
                    <a:gd name="connsiteY0" fmla="*/ 4212 h 766284"/>
                    <a:gd name="connsiteX1" fmla="*/ 272955 w 858702"/>
                    <a:gd name="connsiteY1" fmla="*/ 91502 h 766284"/>
                    <a:gd name="connsiteX2" fmla="*/ 478951 w 858702"/>
                    <a:gd name="connsiteY2" fmla="*/ 746310 h 766284"/>
                    <a:gd name="connsiteX3" fmla="*/ 832513 w 858702"/>
                    <a:gd name="connsiteY3" fmla="*/ 732947 h 766284"/>
                    <a:gd name="connsiteX4" fmla="*/ 832513 w 858702"/>
                    <a:gd name="connsiteY4" fmla="*/ 766284 h 766284"/>
                    <a:gd name="connsiteX0" fmla="*/ 0 w 832513"/>
                    <a:gd name="connsiteY0" fmla="*/ 4212 h 746478"/>
                    <a:gd name="connsiteX1" fmla="*/ 272955 w 832513"/>
                    <a:gd name="connsiteY1" fmla="*/ 91502 h 746478"/>
                    <a:gd name="connsiteX2" fmla="*/ 478951 w 832513"/>
                    <a:gd name="connsiteY2" fmla="*/ 746310 h 746478"/>
                    <a:gd name="connsiteX3" fmla="*/ 832513 w 832513"/>
                    <a:gd name="connsiteY3" fmla="*/ 732947 h 746478"/>
                    <a:gd name="connsiteX0" fmla="*/ 0 w 832513"/>
                    <a:gd name="connsiteY0" fmla="*/ 4212 h 792848"/>
                    <a:gd name="connsiteX1" fmla="*/ 272955 w 832513"/>
                    <a:gd name="connsiteY1" fmla="*/ 91502 h 792848"/>
                    <a:gd name="connsiteX2" fmla="*/ 478951 w 832513"/>
                    <a:gd name="connsiteY2" fmla="*/ 746310 h 792848"/>
                    <a:gd name="connsiteX3" fmla="*/ 832513 w 832513"/>
                    <a:gd name="connsiteY3" fmla="*/ 742472 h 792848"/>
                    <a:gd name="connsiteX0" fmla="*/ 0 w 832513"/>
                    <a:gd name="connsiteY0" fmla="*/ 4212 h 793863"/>
                    <a:gd name="connsiteX1" fmla="*/ 272955 w 832513"/>
                    <a:gd name="connsiteY1" fmla="*/ 91502 h 793863"/>
                    <a:gd name="connsiteX2" fmla="*/ 478951 w 832513"/>
                    <a:gd name="connsiteY2" fmla="*/ 746310 h 793863"/>
                    <a:gd name="connsiteX3" fmla="*/ 832513 w 832513"/>
                    <a:gd name="connsiteY3" fmla="*/ 742472 h 793863"/>
                    <a:gd name="connsiteX0" fmla="*/ 0 w 832513"/>
                    <a:gd name="connsiteY0" fmla="*/ 4212 h 746310"/>
                    <a:gd name="connsiteX1" fmla="*/ 272955 w 832513"/>
                    <a:gd name="connsiteY1" fmla="*/ 91502 h 746310"/>
                    <a:gd name="connsiteX2" fmla="*/ 478951 w 832513"/>
                    <a:gd name="connsiteY2" fmla="*/ 746310 h 746310"/>
                    <a:gd name="connsiteX3" fmla="*/ 832513 w 832513"/>
                    <a:gd name="connsiteY3" fmla="*/ 742472 h 746310"/>
                    <a:gd name="connsiteX0" fmla="*/ 0 w 832513"/>
                    <a:gd name="connsiteY0" fmla="*/ 4212 h 746310"/>
                    <a:gd name="connsiteX1" fmla="*/ 272955 w 832513"/>
                    <a:gd name="connsiteY1" fmla="*/ 91502 h 746310"/>
                    <a:gd name="connsiteX2" fmla="*/ 478951 w 832513"/>
                    <a:gd name="connsiteY2" fmla="*/ 746310 h 746310"/>
                    <a:gd name="connsiteX3" fmla="*/ 832513 w 832513"/>
                    <a:gd name="connsiteY3" fmla="*/ 742472 h 746310"/>
                    <a:gd name="connsiteX0" fmla="*/ 0 w 832513"/>
                    <a:gd name="connsiteY0" fmla="*/ 4212 h 746310"/>
                    <a:gd name="connsiteX1" fmla="*/ 272955 w 832513"/>
                    <a:gd name="connsiteY1" fmla="*/ 91502 h 746310"/>
                    <a:gd name="connsiteX2" fmla="*/ 478951 w 832513"/>
                    <a:gd name="connsiteY2" fmla="*/ 746310 h 746310"/>
                    <a:gd name="connsiteX3" fmla="*/ 832513 w 832513"/>
                    <a:gd name="connsiteY3" fmla="*/ 742472 h 746310"/>
                    <a:gd name="connsiteX0" fmla="*/ 0 w 842038"/>
                    <a:gd name="connsiteY0" fmla="*/ 7094 h 739667"/>
                    <a:gd name="connsiteX1" fmla="*/ 282480 w 842038"/>
                    <a:gd name="connsiteY1" fmla="*/ 84859 h 739667"/>
                    <a:gd name="connsiteX2" fmla="*/ 488476 w 842038"/>
                    <a:gd name="connsiteY2" fmla="*/ 739667 h 739667"/>
                    <a:gd name="connsiteX3" fmla="*/ 842038 w 842038"/>
                    <a:gd name="connsiteY3" fmla="*/ 735829 h 739667"/>
                    <a:gd name="connsiteX0" fmla="*/ 0 w 842038"/>
                    <a:gd name="connsiteY0" fmla="*/ 7094 h 739667"/>
                    <a:gd name="connsiteX1" fmla="*/ 282480 w 842038"/>
                    <a:gd name="connsiteY1" fmla="*/ 84859 h 739667"/>
                    <a:gd name="connsiteX2" fmla="*/ 488476 w 842038"/>
                    <a:gd name="connsiteY2" fmla="*/ 739667 h 739667"/>
                    <a:gd name="connsiteX3" fmla="*/ 842038 w 842038"/>
                    <a:gd name="connsiteY3" fmla="*/ 735829 h 739667"/>
                    <a:gd name="connsiteX0" fmla="*/ 0 w 842038"/>
                    <a:gd name="connsiteY0" fmla="*/ 3805 h 783192"/>
                    <a:gd name="connsiteX1" fmla="*/ 282480 w 842038"/>
                    <a:gd name="connsiteY1" fmla="*/ 91095 h 783192"/>
                    <a:gd name="connsiteX2" fmla="*/ 488476 w 842038"/>
                    <a:gd name="connsiteY2" fmla="*/ 736378 h 783192"/>
                    <a:gd name="connsiteX3" fmla="*/ 842038 w 842038"/>
                    <a:gd name="connsiteY3" fmla="*/ 732540 h 783192"/>
                    <a:gd name="connsiteX0" fmla="*/ 0 w 842038"/>
                    <a:gd name="connsiteY0" fmla="*/ 3805 h 736378"/>
                    <a:gd name="connsiteX1" fmla="*/ 282480 w 842038"/>
                    <a:gd name="connsiteY1" fmla="*/ 91095 h 736378"/>
                    <a:gd name="connsiteX2" fmla="*/ 488476 w 842038"/>
                    <a:gd name="connsiteY2" fmla="*/ 736378 h 736378"/>
                    <a:gd name="connsiteX3" fmla="*/ 842038 w 842038"/>
                    <a:gd name="connsiteY3" fmla="*/ 732540 h 736378"/>
                    <a:gd name="connsiteX0" fmla="*/ 0 w 842038"/>
                    <a:gd name="connsiteY0" fmla="*/ 2653 h 739988"/>
                    <a:gd name="connsiteX1" fmla="*/ 282480 w 842038"/>
                    <a:gd name="connsiteY1" fmla="*/ 94705 h 739988"/>
                    <a:gd name="connsiteX2" fmla="*/ 488476 w 842038"/>
                    <a:gd name="connsiteY2" fmla="*/ 739988 h 739988"/>
                    <a:gd name="connsiteX3" fmla="*/ 842038 w 842038"/>
                    <a:gd name="connsiteY3" fmla="*/ 736150 h 739988"/>
                    <a:gd name="connsiteX0" fmla="*/ 0 w 842038"/>
                    <a:gd name="connsiteY0" fmla="*/ 58 h 783149"/>
                    <a:gd name="connsiteX1" fmla="*/ 282480 w 842038"/>
                    <a:gd name="connsiteY1" fmla="*/ 106398 h 783149"/>
                    <a:gd name="connsiteX2" fmla="*/ 488476 w 842038"/>
                    <a:gd name="connsiteY2" fmla="*/ 737393 h 783149"/>
                    <a:gd name="connsiteX3" fmla="*/ 842038 w 842038"/>
                    <a:gd name="connsiteY3" fmla="*/ 733555 h 783149"/>
                    <a:gd name="connsiteX0" fmla="*/ 0 w 842038"/>
                    <a:gd name="connsiteY0" fmla="*/ 552 h 778881"/>
                    <a:gd name="connsiteX1" fmla="*/ 282480 w 842038"/>
                    <a:gd name="connsiteY1" fmla="*/ 102130 h 778881"/>
                    <a:gd name="connsiteX2" fmla="*/ 488476 w 842038"/>
                    <a:gd name="connsiteY2" fmla="*/ 733125 h 778881"/>
                    <a:gd name="connsiteX3" fmla="*/ 842038 w 842038"/>
                    <a:gd name="connsiteY3" fmla="*/ 729287 h 778881"/>
                    <a:gd name="connsiteX0" fmla="*/ 0 w 842038"/>
                    <a:gd name="connsiteY0" fmla="*/ 552 h 733125"/>
                    <a:gd name="connsiteX1" fmla="*/ 282480 w 842038"/>
                    <a:gd name="connsiteY1" fmla="*/ 102130 h 733125"/>
                    <a:gd name="connsiteX2" fmla="*/ 488476 w 842038"/>
                    <a:gd name="connsiteY2" fmla="*/ 733125 h 733125"/>
                    <a:gd name="connsiteX3" fmla="*/ 842038 w 842038"/>
                    <a:gd name="connsiteY3" fmla="*/ 729287 h 733125"/>
                    <a:gd name="connsiteX0" fmla="*/ 0 w 842038"/>
                    <a:gd name="connsiteY0" fmla="*/ 449 h 729184"/>
                    <a:gd name="connsiteX1" fmla="*/ 282480 w 842038"/>
                    <a:gd name="connsiteY1" fmla="*/ 102027 h 729184"/>
                    <a:gd name="connsiteX2" fmla="*/ 488476 w 842038"/>
                    <a:gd name="connsiteY2" fmla="*/ 728259 h 729184"/>
                    <a:gd name="connsiteX3" fmla="*/ 842038 w 842038"/>
                    <a:gd name="connsiteY3" fmla="*/ 729184 h 729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42038" h="729184">
                      <a:moveTo>
                        <a:pt x="0" y="449"/>
                      </a:moveTo>
                      <a:cubicBezTo>
                        <a:pt x="141809" y="2226"/>
                        <a:pt x="201067" y="-19275"/>
                        <a:pt x="282480" y="102027"/>
                      </a:cubicBezTo>
                      <a:cubicBezTo>
                        <a:pt x="363893" y="223329"/>
                        <a:pt x="271391" y="723746"/>
                        <a:pt x="488476" y="728259"/>
                      </a:cubicBezTo>
                      <a:lnTo>
                        <a:pt x="842038" y="729184"/>
                      </a:lnTo>
                    </a:path>
                  </a:pathLst>
                </a:custGeom>
                <a:noFill/>
                <a:ln w="5715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cxnSp>
            <p:nvCxnSpPr>
              <p:cNvPr id="51" name="Straight Arrow Connector 50"/>
              <p:cNvCxnSpPr/>
              <p:nvPr/>
            </p:nvCxnSpPr>
            <p:spPr>
              <a:xfrm flipV="1">
                <a:off x="7957789" y="1801504"/>
                <a:ext cx="0" cy="387875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7950966" y="4036201"/>
                <a:ext cx="2091775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8072012" y="1523470"/>
                <a:ext cx="475491" cy="938209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sz="3200" b="1" dirty="0" smtClean="0"/>
                  <a:t>E</a:t>
                </a:r>
                <a:endParaRPr lang="en-IN" sz="2400" b="1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0118899" y="3756458"/>
                <a:ext cx="475491" cy="584775"/>
              </a:xfrm>
              <a:prstGeom prst="rect">
                <a:avLst/>
              </a:prstGeom>
              <a:noFill/>
              <a:ln w="5715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sz="3200" b="1" dirty="0" smtClean="0"/>
                  <a:t>k</a:t>
                </a:r>
                <a:endParaRPr lang="en-IN" sz="2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264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  <p:bldP spid="1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85"/>
          <p:cNvSpPr/>
          <p:nvPr/>
        </p:nvSpPr>
        <p:spPr>
          <a:xfrm>
            <a:off x="3777707" y="2041240"/>
            <a:ext cx="5987310" cy="576000"/>
          </a:xfrm>
          <a:custGeom>
            <a:avLst/>
            <a:gdLst>
              <a:gd name="connsiteX0" fmla="*/ 0 w 7915275"/>
              <a:gd name="connsiteY0" fmla="*/ 728667 h 757253"/>
              <a:gd name="connsiteX1" fmla="*/ 714375 w 7915275"/>
              <a:gd name="connsiteY1" fmla="*/ 14292 h 757253"/>
              <a:gd name="connsiteX2" fmla="*/ 1443038 w 7915275"/>
              <a:gd name="connsiteY2" fmla="*/ 742955 h 757253"/>
              <a:gd name="connsiteX3" fmla="*/ 2157413 w 7915275"/>
              <a:gd name="connsiteY3" fmla="*/ 5 h 757253"/>
              <a:gd name="connsiteX4" fmla="*/ 2871788 w 7915275"/>
              <a:gd name="connsiteY4" fmla="*/ 742955 h 757253"/>
              <a:gd name="connsiteX5" fmla="*/ 3600450 w 7915275"/>
              <a:gd name="connsiteY5" fmla="*/ 14292 h 757253"/>
              <a:gd name="connsiteX6" fmla="*/ 4329113 w 7915275"/>
              <a:gd name="connsiteY6" fmla="*/ 742955 h 757253"/>
              <a:gd name="connsiteX7" fmla="*/ 5043488 w 7915275"/>
              <a:gd name="connsiteY7" fmla="*/ 5 h 757253"/>
              <a:gd name="connsiteX8" fmla="*/ 5757863 w 7915275"/>
              <a:gd name="connsiteY8" fmla="*/ 742955 h 757253"/>
              <a:gd name="connsiteX9" fmla="*/ 6457950 w 7915275"/>
              <a:gd name="connsiteY9" fmla="*/ 5 h 757253"/>
              <a:gd name="connsiteX10" fmla="*/ 7200900 w 7915275"/>
              <a:gd name="connsiteY10" fmla="*/ 757242 h 757253"/>
              <a:gd name="connsiteX11" fmla="*/ 7915275 w 7915275"/>
              <a:gd name="connsiteY11" fmla="*/ 14292 h 757253"/>
              <a:gd name="connsiteX0" fmla="*/ 0 w 7915275"/>
              <a:gd name="connsiteY0" fmla="*/ 779761 h 794054"/>
              <a:gd name="connsiteX1" fmla="*/ 714375 w 7915275"/>
              <a:gd name="connsiteY1" fmla="*/ 65386 h 794054"/>
              <a:gd name="connsiteX2" fmla="*/ 1443038 w 7915275"/>
              <a:gd name="connsiteY2" fmla="*/ 794049 h 794054"/>
              <a:gd name="connsiteX3" fmla="*/ 2157413 w 7915275"/>
              <a:gd name="connsiteY3" fmla="*/ 51099 h 794054"/>
              <a:gd name="connsiteX4" fmla="*/ 2871788 w 7915275"/>
              <a:gd name="connsiteY4" fmla="*/ 794049 h 794054"/>
              <a:gd name="connsiteX5" fmla="*/ 3600450 w 7915275"/>
              <a:gd name="connsiteY5" fmla="*/ 65386 h 794054"/>
              <a:gd name="connsiteX6" fmla="*/ 4329113 w 7915275"/>
              <a:gd name="connsiteY6" fmla="*/ 794049 h 794054"/>
              <a:gd name="connsiteX7" fmla="*/ 5043488 w 7915275"/>
              <a:gd name="connsiteY7" fmla="*/ 51099 h 794054"/>
              <a:gd name="connsiteX8" fmla="*/ 5757863 w 7915275"/>
              <a:gd name="connsiteY8" fmla="*/ 794049 h 794054"/>
              <a:gd name="connsiteX9" fmla="*/ 6457950 w 7915275"/>
              <a:gd name="connsiteY9" fmla="*/ 51099 h 794054"/>
              <a:gd name="connsiteX10" fmla="*/ 7915275 w 7915275"/>
              <a:gd name="connsiteY10" fmla="*/ 65386 h 794054"/>
              <a:gd name="connsiteX0" fmla="*/ 0 w 6457950"/>
              <a:gd name="connsiteY0" fmla="*/ 728662 h 742955"/>
              <a:gd name="connsiteX1" fmla="*/ 714375 w 6457950"/>
              <a:gd name="connsiteY1" fmla="*/ 14287 h 742955"/>
              <a:gd name="connsiteX2" fmla="*/ 1443038 w 6457950"/>
              <a:gd name="connsiteY2" fmla="*/ 742950 h 742955"/>
              <a:gd name="connsiteX3" fmla="*/ 2157413 w 6457950"/>
              <a:gd name="connsiteY3" fmla="*/ 0 h 742955"/>
              <a:gd name="connsiteX4" fmla="*/ 2871788 w 6457950"/>
              <a:gd name="connsiteY4" fmla="*/ 742950 h 742955"/>
              <a:gd name="connsiteX5" fmla="*/ 3600450 w 6457950"/>
              <a:gd name="connsiteY5" fmla="*/ 14287 h 742955"/>
              <a:gd name="connsiteX6" fmla="*/ 4329113 w 6457950"/>
              <a:gd name="connsiteY6" fmla="*/ 742950 h 742955"/>
              <a:gd name="connsiteX7" fmla="*/ 5043488 w 6457950"/>
              <a:gd name="connsiteY7" fmla="*/ 0 h 742955"/>
              <a:gd name="connsiteX8" fmla="*/ 5757863 w 6457950"/>
              <a:gd name="connsiteY8" fmla="*/ 742950 h 742955"/>
              <a:gd name="connsiteX9" fmla="*/ 6457950 w 6457950"/>
              <a:gd name="connsiteY9" fmla="*/ 0 h 742955"/>
              <a:gd name="connsiteX0" fmla="*/ 0 w 5743575"/>
              <a:gd name="connsiteY0" fmla="*/ 14287 h 742955"/>
              <a:gd name="connsiteX1" fmla="*/ 728663 w 5743575"/>
              <a:gd name="connsiteY1" fmla="*/ 742950 h 742955"/>
              <a:gd name="connsiteX2" fmla="*/ 1443038 w 5743575"/>
              <a:gd name="connsiteY2" fmla="*/ 0 h 742955"/>
              <a:gd name="connsiteX3" fmla="*/ 2157413 w 5743575"/>
              <a:gd name="connsiteY3" fmla="*/ 742950 h 742955"/>
              <a:gd name="connsiteX4" fmla="*/ 2886075 w 5743575"/>
              <a:gd name="connsiteY4" fmla="*/ 14287 h 742955"/>
              <a:gd name="connsiteX5" fmla="*/ 3614738 w 5743575"/>
              <a:gd name="connsiteY5" fmla="*/ 742950 h 742955"/>
              <a:gd name="connsiteX6" fmla="*/ 4329113 w 5743575"/>
              <a:gd name="connsiteY6" fmla="*/ 0 h 742955"/>
              <a:gd name="connsiteX7" fmla="*/ 5043488 w 5743575"/>
              <a:gd name="connsiteY7" fmla="*/ 742950 h 742955"/>
              <a:gd name="connsiteX8" fmla="*/ 5743575 w 5743575"/>
              <a:gd name="connsiteY8" fmla="*/ 0 h 74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3575" h="742955">
                <a:moveTo>
                  <a:pt x="0" y="14287"/>
                </a:moveTo>
                <a:cubicBezTo>
                  <a:pt x="240506" y="16668"/>
                  <a:pt x="488157" y="745331"/>
                  <a:pt x="728663" y="742950"/>
                </a:cubicBezTo>
                <a:cubicBezTo>
                  <a:pt x="969169" y="740569"/>
                  <a:pt x="1204913" y="0"/>
                  <a:pt x="1443038" y="0"/>
                </a:cubicBezTo>
                <a:cubicBezTo>
                  <a:pt x="1681163" y="0"/>
                  <a:pt x="1916907" y="740569"/>
                  <a:pt x="2157413" y="742950"/>
                </a:cubicBezTo>
                <a:cubicBezTo>
                  <a:pt x="2397919" y="745331"/>
                  <a:pt x="2643188" y="14287"/>
                  <a:pt x="2886075" y="14287"/>
                </a:cubicBezTo>
                <a:cubicBezTo>
                  <a:pt x="3128962" y="14287"/>
                  <a:pt x="3374232" y="745331"/>
                  <a:pt x="3614738" y="742950"/>
                </a:cubicBezTo>
                <a:cubicBezTo>
                  <a:pt x="3855244" y="740569"/>
                  <a:pt x="4090988" y="0"/>
                  <a:pt x="4329113" y="0"/>
                </a:cubicBezTo>
                <a:cubicBezTo>
                  <a:pt x="4567238" y="0"/>
                  <a:pt x="4807744" y="742950"/>
                  <a:pt x="5043488" y="742950"/>
                </a:cubicBezTo>
                <a:cubicBezTo>
                  <a:pt x="5279232" y="742950"/>
                  <a:pt x="5384006" y="121444"/>
                  <a:pt x="5743575" y="0"/>
                </a:cubicBezTo>
              </a:path>
            </a:pathLst>
          </a:cu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70C0"/>
              </a:solidFill>
            </a:endParaRPr>
          </a:p>
        </p:txBody>
      </p:sp>
      <p:sp>
        <p:nvSpPr>
          <p:cNvPr id="85" name="Freeform 84"/>
          <p:cNvSpPr/>
          <p:nvPr/>
        </p:nvSpPr>
        <p:spPr>
          <a:xfrm flipV="1">
            <a:off x="3777707" y="2852820"/>
            <a:ext cx="5987310" cy="576000"/>
          </a:xfrm>
          <a:custGeom>
            <a:avLst/>
            <a:gdLst>
              <a:gd name="connsiteX0" fmla="*/ 0 w 7915275"/>
              <a:gd name="connsiteY0" fmla="*/ 728667 h 757253"/>
              <a:gd name="connsiteX1" fmla="*/ 714375 w 7915275"/>
              <a:gd name="connsiteY1" fmla="*/ 14292 h 757253"/>
              <a:gd name="connsiteX2" fmla="*/ 1443038 w 7915275"/>
              <a:gd name="connsiteY2" fmla="*/ 742955 h 757253"/>
              <a:gd name="connsiteX3" fmla="*/ 2157413 w 7915275"/>
              <a:gd name="connsiteY3" fmla="*/ 5 h 757253"/>
              <a:gd name="connsiteX4" fmla="*/ 2871788 w 7915275"/>
              <a:gd name="connsiteY4" fmla="*/ 742955 h 757253"/>
              <a:gd name="connsiteX5" fmla="*/ 3600450 w 7915275"/>
              <a:gd name="connsiteY5" fmla="*/ 14292 h 757253"/>
              <a:gd name="connsiteX6" fmla="*/ 4329113 w 7915275"/>
              <a:gd name="connsiteY6" fmla="*/ 742955 h 757253"/>
              <a:gd name="connsiteX7" fmla="*/ 5043488 w 7915275"/>
              <a:gd name="connsiteY7" fmla="*/ 5 h 757253"/>
              <a:gd name="connsiteX8" fmla="*/ 5757863 w 7915275"/>
              <a:gd name="connsiteY8" fmla="*/ 742955 h 757253"/>
              <a:gd name="connsiteX9" fmla="*/ 6457950 w 7915275"/>
              <a:gd name="connsiteY9" fmla="*/ 5 h 757253"/>
              <a:gd name="connsiteX10" fmla="*/ 7200900 w 7915275"/>
              <a:gd name="connsiteY10" fmla="*/ 757242 h 757253"/>
              <a:gd name="connsiteX11" fmla="*/ 7915275 w 7915275"/>
              <a:gd name="connsiteY11" fmla="*/ 14292 h 757253"/>
              <a:gd name="connsiteX0" fmla="*/ 0 w 7915275"/>
              <a:gd name="connsiteY0" fmla="*/ 779761 h 794054"/>
              <a:gd name="connsiteX1" fmla="*/ 714375 w 7915275"/>
              <a:gd name="connsiteY1" fmla="*/ 65386 h 794054"/>
              <a:gd name="connsiteX2" fmla="*/ 1443038 w 7915275"/>
              <a:gd name="connsiteY2" fmla="*/ 794049 h 794054"/>
              <a:gd name="connsiteX3" fmla="*/ 2157413 w 7915275"/>
              <a:gd name="connsiteY3" fmla="*/ 51099 h 794054"/>
              <a:gd name="connsiteX4" fmla="*/ 2871788 w 7915275"/>
              <a:gd name="connsiteY4" fmla="*/ 794049 h 794054"/>
              <a:gd name="connsiteX5" fmla="*/ 3600450 w 7915275"/>
              <a:gd name="connsiteY5" fmla="*/ 65386 h 794054"/>
              <a:gd name="connsiteX6" fmla="*/ 4329113 w 7915275"/>
              <a:gd name="connsiteY6" fmla="*/ 794049 h 794054"/>
              <a:gd name="connsiteX7" fmla="*/ 5043488 w 7915275"/>
              <a:gd name="connsiteY7" fmla="*/ 51099 h 794054"/>
              <a:gd name="connsiteX8" fmla="*/ 5757863 w 7915275"/>
              <a:gd name="connsiteY8" fmla="*/ 794049 h 794054"/>
              <a:gd name="connsiteX9" fmla="*/ 6457950 w 7915275"/>
              <a:gd name="connsiteY9" fmla="*/ 51099 h 794054"/>
              <a:gd name="connsiteX10" fmla="*/ 7915275 w 7915275"/>
              <a:gd name="connsiteY10" fmla="*/ 65386 h 794054"/>
              <a:gd name="connsiteX0" fmla="*/ 0 w 6457950"/>
              <a:gd name="connsiteY0" fmla="*/ 728662 h 742955"/>
              <a:gd name="connsiteX1" fmla="*/ 714375 w 6457950"/>
              <a:gd name="connsiteY1" fmla="*/ 14287 h 742955"/>
              <a:gd name="connsiteX2" fmla="*/ 1443038 w 6457950"/>
              <a:gd name="connsiteY2" fmla="*/ 742950 h 742955"/>
              <a:gd name="connsiteX3" fmla="*/ 2157413 w 6457950"/>
              <a:gd name="connsiteY3" fmla="*/ 0 h 742955"/>
              <a:gd name="connsiteX4" fmla="*/ 2871788 w 6457950"/>
              <a:gd name="connsiteY4" fmla="*/ 742950 h 742955"/>
              <a:gd name="connsiteX5" fmla="*/ 3600450 w 6457950"/>
              <a:gd name="connsiteY5" fmla="*/ 14287 h 742955"/>
              <a:gd name="connsiteX6" fmla="*/ 4329113 w 6457950"/>
              <a:gd name="connsiteY6" fmla="*/ 742950 h 742955"/>
              <a:gd name="connsiteX7" fmla="*/ 5043488 w 6457950"/>
              <a:gd name="connsiteY7" fmla="*/ 0 h 742955"/>
              <a:gd name="connsiteX8" fmla="*/ 5757863 w 6457950"/>
              <a:gd name="connsiteY8" fmla="*/ 742950 h 742955"/>
              <a:gd name="connsiteX9" fmla="*/ 6457950 w 6457950"/>
              <a:gd name="connsiteY9" fmla="*/ 0 h 742955"/>
              <a:gd name="connsiteX0" fmla="*/ 0 w 5743575"/>
              <a:gd name="connsiteY0" fmla="*/ 14287 h 742955"/>
              <a:gd name="connsiteX1" fmla="*/ 728663 w 5743575"/>
              <a:gd name="connsiteY1" fmla="*/ 742950 h 742955"/>
              <a:gd name="connsiteX2" fmla="*/ 1443038 w 5743575"/>
              <a:gd name="connsiteY2" fmla="*/ 0 h 742955"/>
              <a:gd name="connsiteX3" fmla="*/ 2157413 w 5743575"/>
              <a:gd name="connsiteY3" fmla="*/ 742950 h 742955"/>
              <a:gd name="connsiteX4" fmla="*/ 2886075 w 5743575"/>
              <a:gd name="connsiteY4" fmla="*/ 14287 h 742955"/>
              <a:gd name="connsiteX5" fmla="*/ 3614738 w 5743575"/>
              <a:gd name="connsiteY5" fmla="*/ 742950 h 742955"/>
              <a:gd name="connsiteX6" fmla="*/ 4329113 w 5743575"/>
              <a:gd name="connsiteY6" fmla="*/ 0 h 742955"/>
              <a:gd name="connsiteX7" fmla="*/ 5043488 w 5743575"/>
              <a:gd name="connsiteY7" fmla="*/ 742950 h 742955"/>
              <a:gd name="connsiteX8" fmla="*/ 5743575 w 5743575"/>
              <a:gd name="connsiteY8" fmla="*/ 0 h 74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3575" h="742955">
                <a:moveTo>
                  <a:pt x="0" y="14287"/>
                </a:moveTo>
                <a:cubicBezTo>
                  <a:pt x="240506" y="16668"/>
                  <a:pt x="488157" y="745331"/>
                  <a:pt x="728663" y="742950"/>
                </a:cubicBezTo>
                <a:cubicBezTo>
                  <a:pt x="969169" y="740569"/>
                  <a:pt x="1204913" y="0"/>
                  <a:pt x="1443038" y="0"/>
                </a:cubicBezTo>
                <a:cubicBezTo>
                  <a:pt x="1681163" y="0"/>
                  <a:pt x="1916907" y="740569"/>
                  <a:pt x="2157413" y="742950"/>
                </a:cubicBezTo>
                <a:cubicBezTo>
                  <a:pt x="2397919" y="745331"/>
                  <a:pt x="2643188" y="14287"/>
                  <a:pt x="2886075" y="14287"/>
                </a:cubicBezTo>
                <a:cubicBezTo>
                  <a:pt x="3128962" y="14287"/>
                  <a:pt x="3374232" y="745331"/>
                  <a:pt x="3614738" y="742950"/>
                </a:cubicBezTo>
                <a:cubicBezTo>
                  <a:pt x="3855244" y="740569"/>
                  <a:pt x="4090988" y="0"/>
                  <a:pt x="4329113" y="0"/>
                </a:cubicBezTo>
                <a:cubicBezTo>
                  <a:pt x="4567238" y="0"/>
                  <a:pt x="4807744" y="742950"/>
                  <a:pt x="5043488" y="742950"/>
                </a:cubicBezTo>
                <a:cubicBezTo>
                  <a:pt x="5279232" y="742950"/>
                  <a:pt x="5384006" y="121444"/>
                  <a:pt x="5743575" y="0"/>
                </a:cubicBezTo>
              </a:path>
            </a:pathLst>
          </a:cu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70C0"/>
              </a:solidFill>
            </a:endParaRPr>
          </a:p>
        </p:txBody>
      </p:sp>
      <p:sp>
        <p:nvSpPr>
          <p:cNvPr id="83" name="Freeform 82"/>
          <p:cNvSpPr/>
          <p:nvPr/>
        </p:nvSpPr>
        <p:spPr>
          <a:xfrm flipV="1">
            <a:off x="4546800" y="3645505"/>
            <a:ext cx="4512824" cy="540000"/>
          </a:xfrm>
          <a:custGeom>
            <a:avLst/>
            <a:gdLst>
              <a:gd name="connsiteX0" fmla="*/ 0 w 7915275"/>
              <a:gd name="connsiteY0" fmla="*/ 728667 h 757253"/>
              <a:gd name="connsiteX1" fmla="*/ 714375 w 7915275"/>
              <a:gd name="connsiteY1" fmla="*/ 14292 h 757253"/>
              <a:gd name="connsiteX2" fmla="*/ 1443038 w 7915275"/>
              <a:gd name="connsiteY2" fmla="*/ 742955 h 757253"/>
              <a:gd name="connsiteX3" fmla="*/ 2157413 w 7915275"/>
              <a:gd name="connsiteY3" fmla="*/ 5 h 757253"/>
              <a:gd name="connsiteX4" fmla="*/ 2871788 w 7915275"/>
              <a:gd name="connsiteY4" fmla="*/ 742955 h 757253"/>
              <a:gd name="connsiteX5" fmla="*/ 3600450 w 7915275"/>
              <a:gd name="connsiteY5" fmla="*/ 14292 h 757253"/>
              <a:gd name="connsiteX6" fmla="*/ 4329113 w 7915275"/>
              <a:gd name="connsiteY6" fmla="*/ 742955 h 757253"/>
              <a:gd name="connsiteX7" fmla="*/ 5043488 w 7915275"/>
              <a:gd name="connsiteY7" fmla="*/ 5 h 757253"/>
              <a:gd name="connsiteX8" fmla="*/ 5757863 w 7915275"/>
              <a:gd name="connsiteY8" fmla="*/ 742955 h 757253"/>
              <a:gd name="connsiteX9" fmla="*/ 6457950 w 7915275"/>
              <a:gd name="connsiteY9" fmla="*/ 5 h 757253"/>
              <a:gd name="connsiteX10" fmla="*/ 7200900 w 7915275"/>
              <a:gd name="connsiteY10" fmla="*/ 757242 h 757253"/>
              <a:gd name="connsiteX11" fmla="*/ 7915275 w 7915275"/>
              <a:gd name="connsiteY11" fmla="*/ 14292 h 757253"/>
              <a:gd name="connsiteX0" fmla="*/ 0 w 7915275"/>
              <a:gd name="connsiteY0" fmla="*/ 779761 h 794054"/>
              <a:gd name="connsiteX1" fmla="*/ 714375 w 7915275"/>
              <a:gd name="connsiteY1" fmla="*/ 65386 h 794054"/>
              <a:gd name="connsiteX2" fmla="*/ 1443038 w 7915275"/>
              <a:gd name="connsiteY2" fmla="*/ 794049 h 794054"/>
              <a:gd name="connsiteX3" fmla="*/ 2157413 w 7915275"/>
              <a:gd name="connsiteY3" fmla="*/ 51099 h 794054"/>
              <a:gd name="connsiteX4" fmla="*/ 2871788 w 7915275"/>
              <a:gd name="connsiteY4" fmla="*/ 794049 h 794054"/>
              <a:gd name="connsiteX5" fmla="*/ 3600450 w 7915275"/>
              <a:gd name="connsiteY5" fmla="*/ 65386 h 794054"/>
              <a:gd name="connsiteX6" fmla="*/ 4329113 w 7915275"/>
              <a:gd name="connsiteY6" fmla="*/ 794049 h 794054"/>
              <a:gd name="connsiteX7" fmla="*/ 5043488 w 7915275"/>
              <a:gd name="connsiteY7" fmla="*/ 51099 h 794054"/>
              <a:gd name="connsiteX8" fmla="*/ 5757863 w 7915275"/>
              <a:gd name="connsiteY8" fmla="*/ 794049 h 794054"/>
              <a:gd name="connsiteX9" fmla="*/ 6457950 w 7915275"/>
              <a:gd name="connsiteY9" fmla="*/ 51099 h 794054"/>
              <a:gd name="connsiteX10" fmla="*/ 7915275 w 7915275"/>
              <a:gd name="connsiteY10" fmla="*/ 65386 h 794054"/>
              <a:gd name="connsiteX0" fmla="*/ 0 w 6457950"/>
              <a:gd name="connsiteY0" fmla="*/ 728662 h 742955"/>
              <a:gd name="connsiteX1" fmla="*/ 714375 w 6457950"/>
              <a:gd name="connsiteY1" fmla="*/ 14287 h 742955"/>
              <a:gd name="connsiteX2" fmla="*/ 1443038 w 6457950"/>
              <a:gd name="connsiteY2" fmla="*/ 742950 h 742955"/>
              <a:gd name="connsiteX3" fmla="*/ 2157413 w 6457950"/>
              <a:gd name="connsiteY3" fmla="*/ 0 h 742955"/>
              <a:gd name="connsiteX4" fmla="*/ 2871788 w 6457950"/>
              <a:gd name="connsiteY4" fmla="*/ 742950 h 742955"/>
              <a:gd name="connsiteX5" fmla="*/ 3600450 w 6457950"/>
              <a:gd name="connsiteY5" fmla="*/ 14287 h 742955"/>
              <a:gd name="connsiteX6" fmla="*/ 4329113 w 6457950"/>
              <a:gd name="connsiteY6" fmla="*/ 742950 h 742955"/>
              <a:gd name="connsiteX7" fmla="*/ 5043488 w 6457950"/>
              <a:gd name="connsiteY7" fmla="*/ 0 h 742955"/>
              <a:gd name="connsiteX8" fmla="*/ 5757863 w 6457950"/>
              <a:gd name="connsiteY8" fmla="*/ 742950 h 742955"/>
              <a:gd name="connsiteX9" fmla="*/ 6457950 w 6457950"/>
              <a:gd name="connsiteY9" fmla="*/ 0 h 742955"/>
              <a:gd name="connsiteX0" fmla="*/ 0 w 5757863"/>
              <a:gd name="connsiteY0" fmla="*/ 728662 h 742955"/>
              <a:gd name="connsiteX1" fmla="*/ 714375 w 5757863"/>
              <a:gd name="connsiteY1" fmla="*/ 14287 h 742955"/>
              <a:gd name="connsiteX2" fmla="*/ 1443038 w 5757863"/>
              <a:gd name="connsiteY2" fmla="*/ 742950 h 742955"/>
              <a:gd name="connsiteX3" fmla="*/ 2157413 w 5757863"/>
              <a:gd name="connsiteY3" fmla="*/ 0 h 742955"/>
              <a:gd name="connsiteX4" fmla="*/ 2871788 w 5757863"/>
              <a:gd name="connsiteY4" fmla="*/ 742950 h 742955"/>
              <a:gd name="connsiteX5" fmla="*/ 3600450 w 5757863"/>
              <a:gd name="connsiteY5" fmla="*/ 14287 h 742955"/>
              <a:gd name="connsiteX6" fmla="*/ 4329113 w 5757863"/>
              <a:gd name="connsiteY6" fmla="*/ 742950 h 742955"/>
              <a:gd name="connsiteX7" fmla="*/ 5043488 w 5757863"/>
              <a:gd name="connsiteY7" fmla="*/ 0 h 742955"/>
              <a:gd name="connsiteX8" fmla="*/ 5757863 w 5757863"/>
              <a:gd name="connsiteY8" fmla="*/ 742950 h 742955"/>
              <a:gd name="connsiteX0" fmla="*/ 0 w 5043488"/>
              <a:gd name="connsiteY0" fmla="*/ 728662 h 742955"/>
              <a:gd name="connsiteX1" fmla="*/ 714375 w 5043488"/>
              <a:gd name="connsiteY1" fmla="*/ 14287 h 742955"/>
              <a:gd name="connsiteX2" fmla="*/ 1443038 w 5043488"/>
              <a:gd name="connsiteY2" fmla="*/ 742950 h 742955"/>
              <a:gd name="connsiteX3" fmla="*/ 2157413 w 5043488"/>
              <a:gd name="connsiteY3" fmla="*/ 0 h 742955"/>
              <a:gd name="connsiteX4" fmla="*/ 2871788 w 5043488"/>
              <a:gd name="connsiteY4" fmla="*/ 742950 h 742955"/>
              <a:gd name="connsiteX5" fmla="*/ 3600450 w 5043488"/>
              <a:gd name="connsiteY5" fmla="*/ 14287 h 742955"/>
              <a:gd name="connsiteX6" fmla="*/ 4329113 w 5043488"/>
              <a:gd name="connsiteY6" fmla="*/ 742950 h 742955"/>
              <a:gd name="connsiteX7" fmla="*/ 5043488 w 5043488"/>
              <a:gd name="connsiteY7" fmla="*/ 0 h 742955"/>
              <a:gd name="connsiteX0" fmla="*/ 0 w 4329113"/>
              <a:gd name="connsiteY0" fmla="*/ 14287 h 742955"/>
              <a:gd name="connsiteX1" fmla="*/ 728663 w 4329113"/>
              <a:gd name="connsiteY1" fmla="*/ 742950 h 742955"/>
              <a:gd name="connsiteX2" fmla="*/ 1443038 w 4329113"/>
              <a:gd name="connsiteY2" fmla="*/ 0 h 742955"/>
              <a:gd name="connsiteX3" fmla="*/ 2157413 w 4329113"/>
              <a:gd name="connsiteY3" fmla="*/ 742950 h 742955"/>
              <a:gd name="connsiteX4" fmla="*/ 2886075 w 4329113"/>
              <a:gd name="connsiteY4" fmla="*/ 14287 h 742955"/>
              <a:gd name="connsiteX5" fmla="*/ 3614738 w 4329113"/>
              <a:gd name="connsiteY5" fmla="*/ 742950 h 742955"/>
              <a:gd name="connsiteX6" fmla="*/ 4329113 w 4329113"/>
              <a:gd name="connsiteY6" fmla="*/ 0 h 74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9113" h="742955">
                <a:moveTo>
                  <a:pt x="0" y="14287"/>
                </a:moveTo>
                <a:cubicBezTo>
                  <a:pt x="240506" y="16668"/>
                  <a:pt x="488157" y="745331"/>
                  <a:pt x="728663" y="742950"/>
                </a:cubicBezTo>
                <a:cubicBezTo>
                  <a:pt x="969169" y="740569"/>
                  <a:pt x="1204913" y="0"/>
                  <a:pt x="1443038" y="0"/>
                </a:cubicBezTo>
                <a:cubicBezTo>
                  <a:pt x="1681163" y="0"/>
                  <a:pt x="1916907" y="740569"/>
                  <a:pt x="2157413" y="742950"/>
                </a:cubicBezTo>
                <a:cubicBezTo>
                  <a:pt x="2397919" y="745331"/>
                  <a:pt x="2643188" y="14287"/>
                  <a:pt x="2886075" y="14287"/>
                </a:cubicBezTo>
                <a:cubicBezTo>
                  <a:pt x="3128962" y="14287"/>
                  <a:pt x="3374232" y="745331"/>
                  <a:pt x="3614738" y="742950"/>
                </a:cubicBezTo>
                <a:cubicBezTo>
                  <a:pt x="3855244" y="740569"/>
                  <a:pt x="4090988" y="0"/>
                  <a:pt x="4329113" y="0"/>
                </a:cubicBezTo>
              </a:path>
            </a:pathLst>
          </a:cu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solidFill>
                  <a:schemeClr val="tx1"/>
                </a:solidFill>
                <a:cs typeface="Times New Roman" panose="02020603050405020304" pitchFamily="18" charset="0"/>
              </a:rPr>
              <a:t>E – K diagram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248168" y="824316"/>
            <a:ext cx="7216505" cy="4832563"/>
            <a:chOff x="-436730" y="1042679"/>
            <a:chExt cx="7216505" cy="4832563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3118314" y="1042679"/>
              <a:ext cx="0" cy="427215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-436730" y="5314830"/>
              <a:ext cx="721650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331668" y="1042679"/>
              <a:ext cx="368488" cy="491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E</a:t>
              </a:r>
              <a:endParaRPr lang="en-IN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15766" y="5372982"/>
              <a:ext cx="368488" cy="491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k</a:t>
              </a:r>
              <a:endParaRPr lang="en-IN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935612" y="5326033"/>
              <a:ext cx="301704" cy="549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/>
                <a:t>0</a:t>
              </a:r>
              <a:endParaRPr lang="en-IN" sz="2400" b="1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666398" y="5161763"/>
            <a:ext cx="3733971" cy="543008"/>
            <a:chOff x="981500" y="5380126"/>
            <a:chExt cx="3733971" cy="5430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3515912" y="5425835"/>
                  <a:ext cx="426245" cy="4972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  <a:scene3d>
                    <a:camera prst="orthographicFront"/>
                    <a:lightRig rig="threePt" dir="t"/>
                  </a:scene3d>
                  <a:sp3d extrusionH="57150">
                    <a:bevelT w="38100" h="38100"/>
                  </a:sp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0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𝛑</m:t>
                            </m:r>
                          </m:num>
                          <m:den>
                            <m:r>
                              <a:rPr lang="en-US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den>
                        </m:f>
                      </m:oMath>
                    </m:oMathPara>
                  </a14:m>
                  <a:endParaRPr lang="en-IN" sz="20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5912" y="5425835"/>
                  <a:ext cx="426245" cy="497299"/>
                </a:xfrm>
                <a:prstGeom prst="rect">
                  <a:avLst/>
                </a:prstGeom>
                <a:blipFill>
                  <a:blip r:embed="rId2"/>
                  <a:stretch>
                    <a:fillRect b="-853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981500" y="5380126"/>
                  <a:ext cx="567994" cy="5430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  <a:scene3d>
                    <a:camera prst="orthographicFront"/>
                    <a:lightRig rig="threePt" dir="t"/>
                  </a:scene3d>
                  <a:sp3d extrusionH="57150">
                    <a:bevelT w="38100" h="38100"/>
                  </a:sp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0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IN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𝛑</m:t>
                            </m:r>
                          </m:num>
                          <m:den>
                            <m:r>
                              <a:rPr lang="en-US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den>
                        </m:f>
                      </m:oMath>
                    </m:oMathPara>
                  </a14:m>
                  <a:endParaRPr lang="en-IN" sz="20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00" y="5380126"/>
                  <a:ext cx="567994" cy="543008"/>
                </a:xfrm>
                <a:prstGeom prst="rect">
                  <a:avLst/>
                </a:prstGeom>
                <a:blipFill>
                  <a:blip r:embed="rId3"/>
                  <a:stretch>
                    <a:fillRect b="-89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933223" y="5425835"/>
                  <a:ext cx="426245" cy="4972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  <a:scene3d>
                    <a:camera prst="orthographicFront"/>
                    <a:lightRig rig="threePt" dir="t"/>
                  </a:scene3d>
                  <a:sp3d extrusionH="57150">
                    <a:bevelT w="38100" h="38100"/>
                  </a:sp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0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𝛑</m:t>
                            </m:r>
                          </m:num>
                          <m:den>
                            <m:r>
                              <a:rPr lang="en-US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den>
                        </m:f>
                      </m:oMath>
                    </m:oMathPara>
                  </a14:m>
                  <a:endParaRPr lang="en-IN" sz="20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3223" y="5425835"/>
                  <a:ext cx="426245" cy="497299"/>
                </a:xfrm>
                <a:prstGeom prst="rect">
                  <a:avLst/>
                </a:prstGeom>
                <a:blipFill>
                  <a:blip r:embed="rId4"/>
                  <a:stretch>
                    <a:fillRect b="-853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4147477" y="5380126"/>
                  <a:ext cx="567994" cy="5430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  <a:scene3d>
                    <a:camera prst="orthographicFront"/>
                    <a:lightRig rig="threePt" dir="t"/>
                  </a:scene3d>
                  <a:sp3d extrusionH="57150">
                    <a:bevelT w="38100" h="38100"/>
                  </a:sp3d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0" smtClean="0">
                            <a:solidFill>
                              <a:schemeClr val="accent3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IN" sz="2000" b="1" i="1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IN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𝛑</m:t>
                            </m:r>
                          </m:num>
                          <m:den>
                            <m:r>
                              <a:rPr lang="en-US" sz="2000" b="1" i="0" smtClean="0">
                                <a:solidFill>
                                  <a:schemeClr val="accent3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den>
                        </m:f>
                      </m:oMath>
                    </m:oMathPara>
                  </a14:m>
                  <a:endParaRPr lang="en-IN" sz="2000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7477" y="5380126"/>
                  <a:ext cx="567994" cy="543008"/>
                </a:xfrm>
                <a:prstGeom prst="rect">
                  <a:avLst/>
                </a:prstGeom>
                <a:blipFill>
                  <a:blip r:embed="rId5"/>
                  <a:stretch>
                    <a:fillRect b="-898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6" name="Freeform 75"/>
          <p:cNvSpPr/>
          <p:nvPr/>
        </p:nvSpPr>
        <p:spPr>
          <a:xfrm>
            <a:off x="7569190" y="3657127"/>
            <a:ext cx="699656" cy="530558"/>
          </a:xfrm>
          <a:custGeom>
            <a:avLst/>
            <a:gdLst>
              <a:gd name="connsiteX0" fmla="*/ 0 w 7915275"/>
              <a:gd name="connsiteY0" fmla="*/ 728667 h 757253"/>
              <a:gd name="connsiteX1" fmla="*/ 714375 w 7915275"/>
              <a:gd name="connsiteY1" fmla="*/ 14292 h 757253"/>
              <a:gd name="connsiteX2" fmla="*/ 1443038 w 7915275"/>
              <a:gd name="connsiteY2" fmla="*/ 742955 h 757253"/>
              <a:gd name="connsiteX3" fmla="*/ 2157413 w 7915275"/>
              <a:gd name="connsiteY3" fmla="*/ 5 h 757253"/>
              <a:gd name="connsiteX4" fmla="*/ 2871788 w 7915275"/>
              <a:gd name="connsiteY4" fmla="*/ 742955 h 757253"/>
              <a:gd name="connsiteX5" fmla="*/ 3600450 w 7915275"/>
              <a:gd name="connsiteY5" fmla="*/ 14292 h 757253"/>
              <a:gd name="connsiteX6" fmla="*/ 4329113 w 7915275"/>
              <a:gd name="connsiteY6" fmla="*/ 742955 h 757253"/>
              <a:gd name="connsiteX7" fmla="*/ 5043488 w 7915275"/>
              <a:gd name="connsiteY7" fmla="*/ 5 h 757253"/>
              <a:gd name="connsiteX8" fmla="*/ 5757863 w 7915275"/>
              <a:gd name="connsiteY8" fmla="*/ 742955 h 757253"/>
              <a:gd name="connsiteX9" fmla="*/ 6457950 w 7915275"/>
              <a:gd name="connsiteY9" fmla="*/ 5 h 757253"/>
              <a:gd name="connsiteX10" fmla="*/ 7200900 w 7915275"/>
              <a:gd name="connsiteY10" fmla="*/ 757242 h 757253"/>
              <a:gd name="connsiteX11" fmla="*/ 7915275 w 7915275"/>
              <a:gd name="connsiteY11" fmla="*/ 14292 h 757253"/>
              <a:gd name="connsiteX0" fmla="*/ 0 w 7200900"/>
              <a:gd name="connsiteY0" fmla="*/ 728667 h 757242"/>
              <a:gd name="connsiteX1" fmla="*/ 714375 w 7200900"/>
              <a:gd name="connsiteY1" fmla="*/ 14292 h 757242"/>
              <a:gd name="connsiteX2" fmla="*/ 1443038 w 7200900"/>
              <a:gd name="connsiteY2" fmla="*/ 742955 h 757242"/>
              <a:gd name="connsiteX3" fmla="*/ 2157413 w 7200900"/>
              <a:gd name="connsiteY3" fmla="*/ 5 h 757242"/>
              <a:gd name="connsiteX4" fmla="*/ 2871788 w 7200900"/>
              <a:gd name="connsiteY4" fmla="*/ 742955 h 757242"/>
              <a:gd name="connsiteX5" fmla="*/ 3600450 w 7200900"/>
              <a:gd name="connsiteY5" fmla="*/ 14292 h 757242"/>
              <a:gd name="connsiteX6" fmla="*/ 4329113 w 7200900"/>
              <a:gd name="connsiteY6" fmla="*/ 742955 h 757242"/>
              <a:gd name="connsiteX7" fmla="*/ 5043488 w 7200900"/>
              <a:gd name="connsiteY7" fmla="*/ 5 h 757242"/>
              <a:gd name="connsiteX8" fmla="*/ 5757863 w 7200900"/>
              <a:gd name="connsiteY8" fmla="*/ 742955 h 757242"/>
              <a:gd name="connsiteX9" fmla="*/ 6457950 w 7200900"/>
              <a:gd name="connsiteY9" fmla="*/ 5 h 757242"/>
              <a:gd name="connsiteX10" fmla="*/ 7200900 w 7200900"/>
              <a:gd name="connsiteY10" fmla="*/ 757242 h 757242"/>
              <a:gd name="connsiteX0" fmla="*/ 0 w 6457950"/>
              <a:gd name="connsiteY0" fmla="*/ 728667 h 742960"/>
              <a:gd name="connsiteX1" fmla="*/ 714375 w 6457950"/>
              <a:gd name="connsiteY1" fmla="*/ 14292 h 742960"/>
              <a:gd name="connsiteX2" fmla="*/ 1443038 w 6457950"/>
              <a:gd name="connsiteY2" fmla="*/ 742955 h 742960"/>
              <a:gd name="connsiteX3" fmla="*/ 2157413 w 6457950"/>
              <a:gd name="connsiteY3" fmla="*/ 5 h 742960"/>
              <a:gd name="connsiteX4" fmla="*/ 2871788 w 6457950"/>
              <a:gd name="connsiteY4" fmla="*/ 742955 h 742960"/>
              <a:gd name="connsiteX5" fmla="*/ 3600450 w 6457950"/>
              <a:gd name="connsiteY5" fmla="*/ 14292 h 742960"/>
              <a:gd name="connsiteX6" fmla="*/ 4329113 w 6457950"/>
              <a:gd name="connsiteY6" fmla="*/ 742955 h 742960"/>
              <a:gd name="connsiteX7" fmla="*/ 5043488 w 6457950"/>
              <a:gd name="connsiteY7" fmla="*/ 5 h 742960"/>
              <a:gd name="connsiteX8" fmla="*/ 5757863 w 6457950"/>
              <a:gd name="connsiteY8" fmla="*/ 742955 h 742960"/>
              <a:gd name="connsiteX9" fmla="*/ 6457950 w 6457950"/>
              <a:gd name="connsiteY9" fmla="*/ 5 h 742960"/>
              <a:gd name="connsiteX0" fmla="*/ 0 w 6457950"/>
              <a:gd name="connsiteY0" fmla="*/ 728667 h 834038"/>
              <a:gd name="connsiteX1" fmla="*/ 714375 w 6457950"/>
              <a:gd name="connsiteY1" fmla="*/ 14292 h 834038"/>
              <a:gd name="connsiteX2" fmla="*/ 1443038 w 6457950"/>
              <a:gd name="connsiteY2" fmla="*/ 742955 h 834038"/>
              <a:gd name="connsiteX3" fmla="*/ 2871788 w 6457950"/>
              <a:gd name="connsiteY3" fmla="*/ 742955 h 834038"/>
              <a:gd name="connsiteX4" fmla="*/ 3600450 w 6457950"/>
              <a:gd name="connsiteY4" fmla="*/ 14292 h 834038"/>
              <a:gd name="connsiteX5" fmla="*/ 4329113 w 6457950"/>
              <a:gd name="connsiteY5" fmla="*/ 742955 h 834038"/>
              <a:gd name="connsiteX6" fmla="*/ 5043488 w 6457950"/>
              <a:gd name="connsiteY6" fmla="*/ 5 h 834038"/>
              <a:gd name="connsiteX7" fmla="*/ 5757863 w 6457950"/>
              <a:gd name="connsiteY7" fmla="*/ 742955 h 834038"/>
              <a:gd name="connsiteX8" fmla="*/ 6457950 w 6457950"/>
              <a:gd name="connsiteY8" fmla="*/ 5 h 834038"/>
              <a:gd name="connsiteX0" fmla="*/ 0 w 6457950"/>
              <a:gd name="connsiteY0" fmla="*/ 728667 h 742960"/>
              <a:gd name="connsiteX1" fmla="*/ 714375 w 6457950"/>
              <a:gd name="connsiteY1" fmla="*/ 14292 h 742960"/>
              <a:gd name="connsiteX2" fmla="*/ 2871788 w 6457950"/>
              <a:gd name="connsiteY2" fmla="*/ 742955 h 742960"/>
              <a:gd name="connsiteX3" fmla="*/ 3600450 w 6457950"/>
              <a:gd name="connsiteY3" fmla="*/ 14292 h 742960"/>
              <a:gd name="connsiteX4" fmla="*/ 4329113 w 6457950"/>
              <a:gd name="connsiteY4" fmla="*/ 742955 h 742960"/>
              <a:gd name="connsiteX5" fmla="*/ 5043488 w 6457950"/>
              <a:gd name="connsiteY5" fmla="*/ 5 h 742960"/>
              <a:gd name="connsiteX6" fmla="*/ 5757863 w 6457950"/>
              <a:gd name="connsiteY6" fmla="*/ 742955 h 742960"/>
              <a:gd name="connsiteX7" fmla="*/ 6457950 w 6457950"/>
              <a:gd name="connsiteY7" fmla="*/ 5 h 742960"/>
              <a:gd name="connsiteX0" fmla="*/ 0 w 6457950"/>
              <a:gd name="connsiteY0" fmla="*/ 728667 h 792999"/>
              <a:gd name="connsiteX1" fmla="*/ 2871788 w 6457950"/>
              <a:gd name="connsiteY1" fmla="*/ 742955 h 792999"/>
              <a:gd name="connsiteX2" fmla="*/ 3600450 w 6457950"/>
              <a:gd name="connsiteY2" fmla="*/ 14292 h 792999"/>
              <a:gd name="connsiteX3" fmla="*/ 4329113 w 6457950"/>
              <a:gd name="connsiteY3" fmla="*/ 742955 h 792999"/>
              <a:gd name="connsiteX4" fmla="*/ 5043488 w 6457950"/>
              <a:gd name="connsiteY4" fmla="*/ 5 h 792999"/>
              <a:gd name="connsiteX5" fmla="*/ 5757863 w 6457950"/>
              <a:gd name="connsiteY5" fmla="*/ 742955 h 792999"/>
              <a:gd name="connsiteX6" fmla="*/ 6457950 w 6457950"/>
              <a:gd name="connsiteY6" fmla="*/ 5 h 792999"/>
              <a:gd name="connsiteX0" fmla="*/ 0 w 3586162"/>
              <a:gd name="connsiteY0" fmla="*/ 742955 h 742960"/>
              <a:gd name="connsiteX1" fmla="*/ 728662 w 3586162"/>
              <a:gd name="connsiteY1" fmla="*/ 14292 h 742960"/>
              <a:gd name="connsiteX2" fmla="*/ 1457325 w 3586162"/>
              <a:gd name="connsiteY2" fmla="*/ 742955 h 742960"/>
              <a:gd name="connsiteX3" fmla="*/ 2171700 w 3586162"/>
              <a:gd name="connsiteY3" fmla="*/ 5 h 742960"/>
              <a:gd name="connsiteX4" fmla="*/ 2886075 w 3586162"/>
              <a:gd name="connsiteY4" fmla="*/ 742955 h 742960"/>
              <a:gd name="connsiteX5" fmla="*/ 3586162 w 3586162"/>
              <a:gd name="connsiteY5" fmla="*/ 5 h 742960"/>
              <a:gd name="connsiteX0" fmla="*/ 0 w 3586162"/>
              <a:gd name="connsiteY0" fmla="*/ 828043 h 828043"/>
              <a:gd name="connsiteX1" fmla="*/ 728662 w 3586162"/>
              <a:gd name="connsiteY1" fmla="*/ 99380 h 828043"/>
              <a:gd name="connsiteX2" fmla="*/ 2171700 w 3586162"/>
              <a:gd name="connsiteY2" fmla="*/ 85093 h 828043"/>
              <a:gd name="connsiteX3" fmla="*/ 2886075 w 3586162"/>
              <a:gd name="connsiteY3" fmla="*/ 828043 h 828043"/>
              <a:gd name="connsiteX4" fmla="*/ 3586162 w 3586162"/>
              <a:gd name="connsiteY4" fmla="*/ 85093 h 828043"/>
              <a:gd name="connsiteX0" fmla="*/ 0 w 3586162"/>
              <a:gd name="connsiteY0" fmla="*/ 742956 h 742961"/>
              <a:gd name="connsiteX1" fmla="*/ 728662 w 3586162"/>
              <a:gd name="connsiteY1" fmla="*/ 14293 h 742961"/>
              <a:gd name="connsiteX2" fmla="*/ 2886075 w 3586162"/>
              <a:gd name="connsiteY2" fmla="*/ 742956 h 742961"/>
              <a:gd name="connsiteX3" fmla="*/ 3586162 w 3586162"/>
              <a:gd name="connsiteY3" fmla="*/ 6 h 742961"/>
              <a:gd name="connsiteX0" fmla="*/ 0 w 3586162"/>
              <a:gd name="connsiteY0" fmla="*/ 786924 h 786923"/>
              <a:gd name="connsiteX1" fmla="*/ 728662 w 3586162"/>
              <a:gd name="connsiteY1" fmla="*/ 58261 h 786923"/>
              <a:gd name="connsiteX2" fmla="*/ 3586162 w 3586162"/>
              <a:gd name="connsiteY2" fmla="*/ 43974 h 786923"/>
              <a:gd name="connsiteX0" fmla="*/ 0 w 728662"/>
              <a:gd name="connsiteY0" fmla="*/ 728663 h 728664"/>
              <a:gd name="connsiteX1" fmla="*/ 728662 w 728662"/>
              <a:gd name="connsiteY1" fmla="*/ 0 h 728664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8662" h="728663">
                <a:moveTo>
                  <a:pt x="0" y="728663"/>
                </a:moveTo>
                <a:cubicBezTo>
                  <a:pt x="372660" y="525254"/>
                  <a:pt x="429453" y="95709"/>
                  <a:pt x="728662" y="0"/>
                </a:cubicBez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70C0"/>
              </a:solidFill>
            </a:endParaRPr>
          </a:p>
        </p:txBody>
      </p:sp>
      <p:sp>
        <p:nvSpPr>
          <p:cNvPr id="77" name="Freeform 76"/>
          <p:cNvSpPr/>
          <p:nvPr/>
        </p:nvSpPr>
        <p:spPr>
          <a:xfrm>
            <a:off x="8268846" y="2896252"/>
            <a:ext cx="699656" cy="530558"/>
          </a:xfrm>
          <a:custGeom>
            <a:avLst/>
            <a:gdLst>
              <a:gd name="connsiteX0" fmla="*/ 0 w 7915275"/>
              <a:gd name="connsiteY0" fmla="*/ 728667 h 757253"/>
              <a:gd name="connsiteX1" fmla="*/ 714375 w 7915275"/>
              <a:gd name="connsiteY1" fmla="*/ 14292 h 757253"/>
              <a:gd name="connsiteX2" fmla="*/ 1443038 w 7915275"/>
              <a:gd name="connsiteY2" fmla="*/ 742955 h 757253"/>
              <a:gd name="connsiteX3" fmla="*/ 2157413 w 7915275"/>
              <a:gd name="connsiteY3" fmla="*/ 5 h 757253"/>
              <a:gd name="connsiteX4" fmla="*/ 2871788 w 7915275"/>
              <a:gd name="connsiteY4" fmla="*/ 742955 h 757253"/>
              <a:gd name="connsiteX5" fmla="*/ 3600450 w 7915275"/>
              <a:gd name="connsiteY5" fmla="*/ 14292 h 757253"/>
              <a:gd name="connsiteX6" fmla="*/ 4329113 w 7915275"/>
              <a:gd name="connsiteY6" fmla="*/ 742955 h 757253"/>
              <a:gd name="connsiteX7" fmla="*/ 5043488 w 7915275"/>
              <a:gd name="connsiteY7" fmla="*/ 5 h 757253"/>
              <a:gd name="connsiteX8" fmla="*/ 5757863 w 7915275"/>
              <a:gd name="connsiteY8" fmla="*/ 742955 h 757253"/>
              <a:gd name="connsiteX9" fmla="*/ 6457950 w 7915275"/>
              <a:gd name="connsiteY9" fmla="*/ 5 h 757253"/>
              <a:gd name="connsiteX10" fmla="*/ 7200900 w 7915275"/>
              <a:gd name="connsiteY10" fmla="*/ 757242 h 757253"/>
              <a:gd name="connsiteX11" fmla="*/ 7915275 w 7915275"/>
              <a:gd name="connsiteY11" fmla="*/ 14292 h 757253"/>
              <a:gd name="connsiteX0" fmla="*/ 0 w 7200900"/>
              <a:gd name="connsiteY0" fmla="*/ 728667 h 757242"/>
              <a:gd name="connsiteX1" fmla="*/ 714375 w 7200900"/>
              <a:gd name="connsiteY1" fmla="*/ 14292 h 757242"/>
              <a:gd name="connsiteX2" fmla="*/ 1443038 w 7200900"/>
              <a:gd name="connsiteY2" fmla="*/ 742955 h 757242"/>
              <a:gd name="connsiteX3" fmla="*/ 2157413 w 7200900"/>
              <a:gd name="connsiteY3" fmla="*/ 5 h 757242"/>
              <a:gd name="connsiteX4" fmla="*/ 2871788 w 7200900"/>
              <a:gd name="connsiteY4" fmla="*/ 742955 h 757242"/>
              <a:gd name="connsiteX5" fmla="*/ 3600450 w 7200900"/>
              <a:gd name="connsiteY5" fmla="*/ 14292 h 757242"/>
              <a:gd name="connsiteX6" fmla="*/ 4329113 w 7200900"/>
              <a:gd name="connsiteY6" fmla="*/ 742955 h 757242"/>
              <a:gd name="connsiteX7" fmla="*/ 5043488 w 7200900"/>
              <a:gd name="connsiteY7" fmla="*/ 5 h 757242"/>
              <a:gd name="connsiteX8" fmla="*/ 5757863 w 7200900"/>
              <a:gd name="connsiteY8" fmla="*/ 742955 h 757242"/>
              <a:gd name="connsiteX9" fmla="*/ 6457950 w 7200900"/>
              <a:gd name="connsiteY9" fmla="*/ 5 h 757242"/>
              <a:gd name="connsiteX10" fmla="*/ 7200900 w 7200900"/>
              <a:gd name="connsiteY10" fmla="*/ 757242 h 757242"/>
              <a:gd name="connsiteX0" fmla="*/ 0 w 6457950"/>
              <a:gd name="connsiteY0" fmla="*/ 728667 h 742960"/>
              <a:gd name="connsiteX1" fmla="*/ 714375 w 6457950"/>
              <a:gd name="connsiteY1" fmla="*/ 14292 h 742960"/>
              <a:gd name="connsiteX2" fmla="*/ 1443038 w 6457950"/>
              <a:gd name="connsiteY2" fmla="*/ 742955 h 742960"/>
              <a:gd name="connsiteX3" fmla="*/ 2157413 w 6457950"/>
              <a:gd name="connsiteY3" fmla="*/ 5 h 742960"/>
              <a:gd name="connsiteX4" fmla="*/ 2871788 w 6457950"/>
              <a:gd name="connsiteY4" fmla="*/ 742955 h 742960"/>
              <a:gd name="connsiteX5" fmla="*/ 3600450 w 6457950"/>
              <a:gd name="connsiteY5" fmla="*/ 14292 h 742960"/>
              <a:gd name="connsiteX6" fmla="*/ 4329113 w 6457950"/>
              <a:gd name="connsiteY6" fmla="*/ 742955 h 742960"/>
              <a:gd name="connsiteX7" fmla="*/ 5043488 w 6457950"/>
              <a:gd name="connsiteY7" fmla="*/ 5 h 742960"/>
              <a:gd name="connsiteX8" fmla="*/ 5757863 w 6457950"/>
              <a:gd name="connsiteY8" fmla="*/ 742955 h 742960"/>
              <a:gd name="connsiteX9" fmla="*/ 6457950 w 6457950"/>
              <a:gd name="connsiteY9" fmla="*/ 5 h 742960"/>
              <a:gd name="connsiteX0" fmla="*/ 0 w 6457950"/>
              <a:gd name="connsiteY0" fmla="*/ 728667 h 834038"/>
              <a:gd name="connsiteX1" fmla="*/ 714375 w 6457950"/>
              <a:gd name="connsiteY1" fmla="*/ 14292 h 834038"/>
              <a:gd name="connsiteX2" fmla="*/ 1443038 w 6457950"/>
              <a:gd name="connsiteY2" fmla="*/ 742955 h 834038"/>
              <a:gd name="connsiteX3" fmla="*/ 2871788 w 6457950"/>
              <a:gd name="connsiteY3" fmla="*/ 742955 h 834038"/>
              <a:gd name="connsiteX4" fmla="*/ 3600450 w 6457950"/>
              <a:gd name="connsiteY4" fmla="*/ 14292 h 834038"/>
              <a:gd name="connsiteX5" fmla="*/ 4329113 w 6457950"/>
              <a:gd name="connsiteY5" fmla="*/ 742955 h 834038"/>
              <a:gd name="connsiteX6" fmla="*/ 5043488 w 6457950"/>
              <a:gd name="connsiteY6" fmla="*/ 5 h 834038"/>
              <a:gd name="connsiteX7" fmla="*/ 5757863 w 6457950"/>
              <a:gd name="connsiteY7" fmla="*/ 742955 h 834038"/>
              <a:gd name="connsiteX8" fmla="*/ 6457950 w 6457950"/>
              <a:gd name="connsiteY8" fmla="*/ 5 h 834038"/>
              <a:gd name="connsiteX0" fmla="*/ 0 w 6457950"/>
              <a:gd name="connsiteY0" fmla="*/ 728667 h 742960"/>
              <a:gd name="connsiteX1" fmla="*/ 714375 w 6457950"/>
              <a:gd name="connsiteY1" fmla="*/ 14292 h 742960"/>
              <a:gd name="connsiteX2" fmla="*/ 2871788 w 6457950"/>
              <a:gd name="connsiteY2" fmla="*/ 742955 h 742960"/>
              <a:gd name="connsiteX3" fmla="*/ 3600450 w 6457950"/>
              <a:gd name="connsiteY3" fmla="*/ 14292 h 742960"/>
              <a:gd name="connsiteX4" fmla="*/ 4329113 w 6457950"/>
              <a:gd name="connsiteY4" fmla="*/ 742955 h 742960"/>
              <a:gd name="connsiteX5" fmla="*/ 5043488 w 6457950"/>
              <a:gd name="connsiteY5" fmla="*/ 5 h 742960"/>
              <a:gd name="connsiteX6" fmla="*/ 5757863 w 6457950"/>
              <a:gd name="connsiteY6" fmla="*/ 742955 h 742960"/>
              <a:gd name="connsiteX7" fmla="*/ 6457950 w 6457950"/>
              <a:gd name="connsiteY7" fmla="*/ 5 h 742960"/>
              <a:gd name="connsiteX0" fmla="*/ 0 w 6457950"/>
              <a:gd name="connsiteY0" fmla="*/ 728667 h 792999"/>
              <a:gd name="connsiteX1" fmla="*/ 2871788 w 6457950"/>
              <a:gd name="connsiteY1" fmla="*/ 742955 h 792999"/>
              <a:gd name="connsiteX2" fmla="*/ 3600450 w 6457950"/>
              <a:gd name="connsiteY2" fmla="*/ 14292 h 792999"/>
              <a:gd name="connsiteX3" fmla="*/ 4329113 w 6457950"/>
              <a:gd name="connsiteY3" fmla="*/ 742955 h 792999"/>
              <a:gd name="connsiteX4" fmla="*/ 5043488 w 6457950"/>
              <a:gd name="connsiteY4" fmla="*/ 5 h 792999"/>
              <a:gd name="connsiteX5" fmla="*/ 5757863 w 6457950"/>
              <a:gd name="connsiteY5" fmla="*/ 742955 h 792999"/>
              <a:gd name="connsiteX6" fmla="*/ 6457950 w 6457950"/>
              <a:gd name="connsiteY6" fmla="*/ 5 h 792999"/>
              <a:gd name="connsiteX0" fmla="*/ 0 w 3586162"/>
              <a:gd name="connsiteY0" fmla="*/ 742955 h 742960"/>
              <a:gd name="connsiteX1" fmla="*/ 728662 w 3586162"/>
              <a:gd name="connsiteY1" fmla="*/ 14292 h 742960"/>
              <a:gd name="connsiteX2" fmla="*/ 1457325 w 3586162"/>
              <a:gd name="connsiteY2" fmla="*/ 742955 h 742960"/>
              <a:gd name="connsiteX3" fmla="*/ 2171700 w 3586162"/>
              <a:gd name="connsiteY3" fmla="*/ 5 h 742960"/>
              <a:gd name="connsiteX4" fmla="*/ 2886075 w 3586162"/>
              <a:gd name="connsiteY4" fmla="*/ 742955 h 742960"/>
              <a:gd name="connsiteX5" fmla="*/ 3586162 w 3586162"/>
              <a:gd name="connsiteY5" fmla="*/ 5 h 742960"/>
              <a:gd name="connsiteX0" fmla="*/ 0 w 3586162"/>
              <a:gd name="connsiteY0" fmla="*/ 828043 h 828043"/>
              <a:gd name="connsiteX1" fmla="*/ 728662 w 3586162"/>
              <a:gd name="connsiteY1" fmla="*/ 99380 h 828043"/>
              <a:gd name="connsiteX2" fmla="*/ 2171700 w 3586162"/>
              <a:gd name="connsiteY2" fmla="*/ 85093 h 828043"/>
              <a:gd name="connsiteX3" fmla="*/ 2886075 w 3586162"/>
              <a:gd name="connsiteY3" fmla="*/ 828043 h 828043"/>
              <a:gd name="connsiteX4" fmla="*/ 3586162 w 3586162"/>
              <a:gd name="connsiteY4" fmla="*/ 85093 h 828043"/>
              <a:gd name="connsiteX0" fmla="*/ 0 w 3586162"/>
              <a:gd name="connsiteY0" fmla="*/ 742956 h 742961"/>
              <a:gd name="connsiteX1" fmla="*/ 728662 w 3586162"/>
              <a:gd name="connsiteY1" fmla="*/ 14293 h 742961"/>
              <a:gd name="connsiteX2" fmla="*/ 2886075 w 3586162"/>
              <a:gd name="connsiteY2" fmla="*/ 742956 h 742961"/>
              <a:gd name="connsiteX3" fmla="*/ 3586162 w 3586162"/>
              <a:gd name="connsiteY3" fmla="*/ 6 h 742961"/>
              <a:gd name="connsiteX0" fmla="*/ 0 w 3586162"/>
              <a:gd name="connsiteY0" fmla="*/ 786924 h 786923"/>
              <a:gd name="connsiteX1" fmla="*/ 728662 w 3586162"/>
              <a:gd name="connsiteY1" fmla="*/ 58261 h 786923"/>
              <a:gd name="connsiteX2" fmla="*/ 3586162 w 3586162"/>
              <a:gd name="connsiteY2" fmla="*/ 43974 h 786923"/>
              <a:gd name="connsiteX0" fmla="*/ 0 w 728662"/>
              <a:gd name="connsiteY0" fmla="*/ 728663 h 728664"/>
              <a:gd name="connsiteX1" fmla="*/ 728662 w 728662"/>
              <a:gd name="connsiteY1" fmla="*/ 0 h 728664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8662" h="728663">
                <a:moveTo>
                  <a:pt x="0" y="728663"/>
                </a:moveTo>
                <a:cubicBezTo>
                  <a:pt x="393979" y="590857"/>
                  <a:pt x="429453" y="20734"/>
                  <a:pt x="728662" y="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70C0"/>
              </a:solidFill>
            </a:endParaRPr>
          </a:p>
        </p:txBody>
      </p:sp>
      <p:sp>
        <p:nvSpPr>
          <p:cNvPr id="78" name="Freeform 77"/>
          <p:cNvSpPr/>
          <p:nvPr/>
        </p:nvSpPr>
        <p:spPr>
          <a:xfrm>
            <a:off x="9046685" y="2049561"/>
            <a:ext cx="699656" cy="554621"/>
          </a:xfrm>
          <a:custGeom>
            <a:avLst/>
            <a:gdLst>
              <a:gd name="connsiteX0" fmla="*/ 0 w 7915275"/>
              <a:gd name="connsiteY0" fmla="*/ 728667 h 757253"/>
              <a:gd name="connsiteX1" fmla="*/ 714375 w 7915275"/>
              <a:gd name="connsiteY1" fmla="*/ 14292 h 757253"/>
              <a:gd name="connsiteX2" fmla="*/ 1443038 w 7915275"/>
              <a:gd name="connsiteY2" fmla="*/ 742955 h 757253"/>
              <a:gd name="connsiteX3" fmla="*/ 2157413 w 7915275"/>
              <a:gd name="connsiteY3" fmla="*/ 5 h 757253"/>
              <a:gd name="connsiteX4" fmla="*/ 2871788 w 7915275"/>
              <a:gd name="connsiteY4" fmla="*/ 742955 h 757253"/>
              <a:gd name="connsiteX5" fmla="*/ 3600450 w 7915275"/>
              <a:gd name="connsiteY5" fmla="*/ 14292 h 757253"/>
              <a:gd name="connsiteX6" fmla="*/ 4329113 w 7915275"/>
              <a:gd name="connsiteY6" fmla="*/ 742955 h 757253"/>
              <a:gd name="connsiteX7" fmla="*/ 5043488 w 7915275"/>
              <a:gd name="connsiteY7" fmla="*/ 5 h 757253"/>
              <a:gd name="connsiteX8" fmla="*/ 5757863 w 7915275"/>
              <a:gd name="connsiteY8" fmla="*/ 742955 h 757253"/>
              <a:gd name="connsiteX9" fmla="*/ 6457950 w 7915275"/>
              <a:gd name="connsiteY9" fmla="*/ 5 h 757253"/>
              <a:gd name="connsiteX10" fmla="*/ 7200900 w 7915275"/>
              <a:gd name="connsiteY10" fmla="*/ 757242 h 757253"/>
              <a:gd name="connsiteX11" fmla="*/ 7915275 w 7915275"/>
              <a:gd name="connsiteY11" fmla="*/ 14292 h 757253"/>
              <a:gd name="connsiteX0" fmla="*/ 0 w 7200900"/>
              <a:gd name="connsiteY0" fmla="*/ 728667 h 757242"/>
              <a:gd name="connsiteX1" fmla="*/ 714375 w 7200900"/>
              <a:gd name="connsiteY1" fmla="*/ 14292 h 757242"/>
              <a:gd name="connsiteX2" fmla="*/ 1443038 w 7200900"/>
              <a:gd name="connsiteY2" fmla="*/ 742955 h 757242"/>
              <a:gd name="connsiteX3" fmla="*/ 2157413 w 7200900"/>
              <a:gd name="connsiteY3" fmla="*/ 5 h 757242"/>
              <a:gd name="connsiteX4" fmla="*/ 2871788 w 7200900"/>
              <a:gd name="connsiteY4" fmla="*/ 742955 h 757242"/>
              <a:gd name="connsiteX5" fmla="*/ 3600450 w 7200900"/>
              <a:gd name="connsiteY5" fmla="*/ 14292 h 757242"/>
              <a:gd name="connsiteX6" fmla="*/ 4329113 w 7200900"/>
              <a:gd name="connsiteY6" fmla="*/ 742955 h 757242"/>
              <a:gd name="connsiteX7" fmla="*/ 5043488 w 7200900"/>
              <a:gd name="connsiteY7" fmla="*/ 5 h 757242"/>
              <a:gd name="connsiteX8" fmla="*/ 5757863 w 7200900"/>
              <a:gd name="connsiteY8" fmla="*/ 742955 h 757242"/>
              <a:gd name="connsiteX9" fmla="*/ 6457950 w 7200900"/>
              <a:gd name="connsiteY9" fmla="*/ 5 h 757242"/>
              <a:gd name="connsiteX10" fmla="*/ 7200900 w 7200900"/>
              <a:gd name="connsiteY10" fmla="*/ 757242 h 757242"/>
              <a:gd name="connsiteX0" fmla="*/ 0 w 6457950"/>
              <a:gd name="connsiteY0" fmla="*/ 728667 h 742960"/>
              <a:gd name="connsiteX1" fmla="*/ 714375 w 6457950"/>
              <a:gd name="connsiteY1" fmla="*/ 14292 h 742960"/>
              <a:gd name="connsiteX2" fmla="*/ 1443038 w 6457950"/>
              <a:gd name="connsiteY2" fmla="*/ 742955 h 742960"/>
              <a:gd name="connsiteX3" fmla="*/ 2157413 w 6457950"/>
              <a:gd name="connsiteY3" fmla="*/ 5 h 742960"/>
              <a:gd name="connsiteX4" fmla="*/ 2871788 w 6457950"/>
              <a:gd name="connsiteY4" fmla="*/ 742955 h 742960"/>
              <a:gd name="connsiteX5" fmla="*/ 3600450 w 6457950"/>
              <a:gd name="connsiteY5" fmla="*/ 14292 h 742960"/>
              <a:gd name="connsiteX6" fmla="*/ 4329113 w 6457950"/>
              <a:gd name="connsiteY6" fmla="*/ 742955 h 742960"/>
              <a:gd name="connsiteX7" fmla="*/ 5043488 w 6457950"/>
              <a:gd name="connsiteY7" fmla="*/ 5 h 742960"/>
              <a:gd name="connsiteX8" fmla="*/ 5757863 w 6457950"/>
              <a:gd name="connsiteY8" fmla="*/ 742955 h 742960"/>
              <a:gd name="connsiteX9" fmla="*/ 6457950 w 6457950"/>
              <a:gd name="connsiteY9" fmla="*/ 5 h 742960"/>
              <a:gd name="connsiteX0" fmla="*/ 0 w 6457950"/>
              <a:gd name="connsiteY0" fmla="*/ 728667 h 834038"/>
              <a:gd name="connsiteX1" fmla="*/ 714375 w 6457950"/>
              <a:gd name="connsiteY1" fmla="*/ 14292 h 834038"/>
              <a:gd name="connsiteX2" fmla="*/ 1443038 w 6457950"/>
              <a:gd name="connsiteY2" fmla="*/ 742955 h 834038"/>
              <a:gd name="connsiteX3" fmla="*/ 2871788 w 6457950"/>
              <a:gd name="connsiteY3" fmla="*/ 742955 h 834038"/>
              <a:gd name="connsiteX4" fmla="*/ 3600450 w 6457950"/>
              <a:gd name="connsiteY4" fmla="*/ 14292 h 834038"/>
              <a:gd name="connsiteX5" fmla="*/ 4329113 w 6457950"/>
              <a:gd name="connsiteY5" fmla="*/ 742955 h 834038"/>
              <a:gd name="connsiteX6" fmla="*/ 5043488 w 6457950"/>
              <a:gd name="connsiteY6" fmla="*/ 5 h 834038"/>
              <a:gd name="connsiteX7" fmla="*/ 5757863 w 6457950"/>
              <a:gd name="connsiteY7" fmla="*/ 742955 h 834038"/>
              <a:gd name="connsiteX8" fmla="*/ 6457950 w 6457950"/>
              <a:gd name="connsiteY8" fmla="*/ 5 h 834038"/>
              <a:gd name="connsiteX0" fmla="*/ 0 w 6457950"/>
              <a:gd name="connsiteY0" fmla="*/ 728667 h 742960"/>
              <a:gd name="connsiteX1" fmla="*/ 714375 w 6457950"/>
              <a:gd name="connsiteY1" fmla="*/ 14292 h 742960"/>
              <a:gd name="connsiteX2" fmla="*/ 2871788 w 6457950"/>
              <a:gd name="connsiteY2" fmla="*/ 742955 h 742960"/>
              <a:gd name="connsiteX3" fmla="*/ 3600450 w 6457950"/>
              <a:gd name="connsiteY3" fmla="*/ 14292 h 742960"/>
              <a:gd name="connsiteX4" fmla="*/ 4329113 w 6457950"/>
              <a:gd name="connsiteY4" fmla="*/ 742955 h 742960"/>
              <a:gd name="connsiteX5" fmla="*/ 5043488 w 6457950"/>
              <a:gd name="connsiteY5" fmla="*/ 5 h 742960"/>
              <a:gd name="connsiteX6" fmla="*/ 5757863 w 6457950"/>
              <a:gd name="connsiteY6" fmla="*/ 742955 h 742960"/>
              <a:gd name="connsiteX7" fmla="*/ 6457950 w 6457950"/>
              <a:gd name="connsiteY7" fmla="*/ 5 h 742960"/>
              <a:gd name="connsiteX0" fmla="*/ 0 w 6457950"/>
              <a:gd name="connsiteY0" fmla="*/ 728667 h 792999"/>
              <a:gd name="connsiteX1" fmla="*/ 2871788 w 6457950"/>
              <a:gd name="connsiteY1" fmla="*/ 742955 h 792999"/>
              <a:gd name="connsiteX2" fmla="*/ 3600450 w 6457950"/>
              <a:gd name="connsiteY2" fmla="*/ 14292 h 792999"/>
              <a:gd name="connsiteX3" fmla="*/ 4329113 w 6457950"/>
              <a:gd name="connsiteY3" fmla="*/ 742955 h 792999"/>
              <a:gd name="connsiteX4" fmla="*/ 5043488 w 6457950"/>
              <a:gd name="connsiteY4" fmla="*/ 5 h 792999"/>
              <a:gd name="connsiteX5" fmla="*/ 5757863 w 6457950"/>
              <a:gd name="connsiteY5" fmla="*/ 742955 h 792999"/>
              <a:gd name="connsiteX6" fmla="*/ 6457950 w 6457950"/>
              <a:gd name="connsiteY6" fmla="*/ 5 h 792999"/>
              <a:gd name="connsiteX0" fmla="*/ 0 w 3586162"/>
              <a:gd name="connsiteY0" fmla="*/ 742955 h 742960"/>
              <a:gd name="connsiteX1" fmla="*/ 728662 w 3586162"/>
              <a:gd name="connsiteY1" fmla="*/ 14292 h 742960"/>
              <a:gd name="connsiteX2" fmla="*/ 1457325 w 3586162"/>
              <a:gd name="connsiteY2" fmla="*/ 742955 h 742960"/>
              <a:gd name="connsiteX3" fmla="*/ 2171700 w 3586162"/>
              <a:gd name="connsiteY3" fmla="*/ 5 h 742960"/>
              <a:gd name="connsiteX4" fmla="*/ 2886075 w 3586162"/>
              <a:gd name="connsiteY4" fmla="*/ 742955 h 742960"/>
              <a:gd name="connsiteX5" fmla="*/ 3586162 w 3586162"/>
              <a:gd name="connsiteY5" fmla="*/ 5 h 742960"/>
              <a:gd name="connsiteX0" fmla="*/ 0 w 3586162"/>
              <a:gd name="connsiteY0" fmla="*/ 828043 h 828043"/>
              <a:gd name="connsiteX1" fmla="*/ 728662 w 3586162"/>
              <a:gd name="connsiteY1" fmla="*/ 99380 h 828043"/>
              <a:gd name="connsiteX2" fmla="*/ 2171700 w 3586162"/>
              <a:gd name="connsiteY2" fmla="*/ 85093 h 828043"/>
              <a:gd name="connsiteX3" fmla="*/ 2886075 w 3586162"/>
              <a:gd name="connsiteY3" fmla="*/ 828043 h 828043"/>
              <a:gd name="connsiteX4" fmla="*/ 3586162 w 3586162"/>
              <a:gd name="connsiteY4" fmla="*/ 85093 h 828043"/>
              <a:gd name="connsiteX0" fmla="*/ 0 w 3586162"/>
              <a:gd name="connsiteY0" fmla="*/ 742956 h 742961"/>
              <a:gd name="connsiteX1" fmla="*/ 728662 w 3586162"/>
              <a:gd name="connsiteY1" fmla="*/ 14293 h 742961"/>
              <a:gd name="connsiteX2" fmla="*/ 2886075 w 3586162"/>
              <a:gd name="connsiteY2" fmla="*/ 742956 h 742961"/>
              <a:gd name="connsiteX3" fmla="*/ 3586162 w 3586162"/>
              <a:gd name="connsiteY3" fmla="*/ 6 h 742961"/>
              <a:gd name="connsiteX0" fmla="*/ 0 w 3586162"/>
              <a:gd name="connsiteY0" fmla="*/ 786924 h 786923"/>
              <a:gd name="connsiteX1" fmla="*/ 728662 w 3586162"/>
              <a:gd name="connsiteY1" fmla="*/ 58261 h 786923"/>
              <a:gd name="connsiteX2" fmla="*/ 3586162 w 3586162"/>
              <a:gd name="connsiteY2" fmla="*/ 43974 h 786923"/>
              <a:gd name="connsiteX0" fmla="*/ 0 w 728662"/>
              <a:gd name="connsiteY0" fmla="*/ 728663 h 728664"/>
              <a:gd name="connsiteX1" fmla="*/ 728662 w 728662"/>
              <a:gd name="connsiteY1" fmla="*/ 0 h 728664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61711 h 761711"/>
              <a:gd name="connsiteX1" fmla="*/ 728662 w 728662"/>
              <a:gd name="connsiteY1" fmla="*/ 0 h 761711"/>
              <a:gd name="connsiteX0" fmla="*/ 0 w 728662"/>
              <a:gd name="connsiteY0" fmla="*/ 761711 h 761711"/>
              <a:gd name="connsiteX1" fmla="*/ 728662 w 728662"/>
              <a:gd name="connsiteY1" fmla="*/ 0 h 76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8662" h="761711">
                <a:moveTo>
                  <a:pt x="0" y="761711"/>
                </a:moveTo>
                <a:cubicBezTo>
                  <a:pt x="393979" y="590859"/>
                  <a:pt x="354271" y="119879"/>
                  <a:pt x="728662" y="0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70C0"/>
              </a:solidFill>
            </a:endParaRPr>
          </a:p>
        </p:txBody>
      </p:sp>
      <p:sp>
        <p:nvSpPr>
          <p:cNvPr id="79" name="Freeform 78"/>
          <p:cNvSpPr/>
          <p:nvPr/>
        </p:nvSpPr>
        <p:spPr>
          <a:xfrm flipV="1">
            <a:off x="5344403" y="3657127"/>
            <a:ext cx="699656" cy="530558"/>
          </a:xfrm>
          <a:custGeom>
            <a:avLst/>
            <a:gdLst>
              <a:gd name="connsiteX0" fmla="*/ 0 w 7915275"/>
              <a:gd name="connsiteY0" fmla="*/ 728667 h 757253"/>
              <a:gd name="connsiteX1" fmla="*/ 714375 w 7915275"/>
              <a:gd name="connsiteY1" fmla="*/ 14292 h 757253"/>
              <a:gd name="connsiteX2" fmla="*/ 1443038 w 7915275"/>
              <a:gd name="connsiteY2" fmla="*/ 742955 h 757253"/>
              <a:gd name="connsiteX3" fmla="*/ 2157413 w 7915275"/>
              <a:gd name="connsiteY3" fmla="*/ 5 h 757253"/>
              <a:gd name="connsiteX4" fmla="*/ 2871788 w 7915275"/>
              <a:gd name="connsiteY4" fmla="*/ 742955 h 757253"/>
              <a:gd name="connsiteX5" fmla="*/ 3600450 w 7915275"/>
              <a:gd name="connsiteY5" fmla="*/ 14292 h 757253"/>
              <a:gd name="connsiteX6" fmla="*/ 4329113 w 7915275"/>
              <a:gd name="connsiteY6" fmla="*/ 742955 h 757253"/>
              <a:gd name="connsiteX7" fmla="*/ 5043488 w 7915275"/>
              <a:gd name="connsiteY7" fmla="*/ 5 h 757253"/>
              <a:gd name="connsiteX8" fmla="*/ 5757863 w 7915275"/>
              <a:gd name="connsiteY8" fmla="*/ 742955 h 757253"/>
              <a:gd name="connsiteX9" fmla="*/ 6457950 w 7915275"/>
              <a:gd name="connsiteY9" fmla="*/ 5 h 757253"/>
              <a:gd name="connsiteX10" fmla="*/ 7200900 w 7915275"/>
              <a:gd name="connsiteY10" fmla="*/ 757242 h 757253"/>
              <a:gd name="connsiteX11" fmla="*/ 7915275 w 7915275"/>
              <a:gd name="connsiteY11" fmla="*/ 14292 h 757253"/>
              <a:gd name="connsiteX0" fmla="*/ 0 w 7200900"/>
              <a:gd name="connsiteY0" fmla="*/ 728667 h 757242"/>
              <a:gd name="connsiteX1" fmla="*/ 714375 w 7200900"/>
              <a:gd name="connsiteY1" fmla="*/ 14292 h 757242"/>
              <a:gd name="connsiteX2" fmla="*/ 1443038 w 7200900"/>
              <a:gd name="connsiteY2" fmla="*/ 742955 h 757242"/>
              <a:gd name="connsiteX3" fmla="*/ 2157413 w 7200900"/>
              <a:gd name="connsiteY3" fmla="*/ 5 h 757242"/>
              <a:gd name="connsiteX4" fmla="*/ 2871788 w 7200900"/>
              <a:gd name="connsiteY4" fmla="*/ 742955 h 757242"/>
              <a:gd name="connsiteX5" fmla="*/ 3600450 w 7200900"/>
              <a:gd name="connsiteY5" fmla="*/ 14292 h 757242"/>
              <a:gd name="connsiteX6" fmla="*/ 4329113 w 7200900"/>
              <a:gd name="connsiteY6" fmla="*/ 742955 h 757242"/>
              <a:gd name="connsiteX7" fmla="*/ 5043488 w 7200900"/>
              <a:gd name="connsiteY7" fmla="*/ 5 h 757242"/>
              <a:gd name="connsiteX8" fmla="*/ 5757863 w 7200900"/>
              <a:gd name="connsiteY8" fmla="*/ 742955 h 757242"/>
              <a:gd name="connsiteX9" fmla="*/ 6457950 w 7200900"/>
              <a:gd name="connsiteY9" fmla="*/ 5 h 757242"/>
              <a:gd name="connsiteX10" fmla="*/ 7200900 w 7200900"/>
              <a:gd name="connsiteY10" fmla="*/ 757242 h 757242"/>
              <a:gd name="connsiteX0" fmla="*/ 0 w 6457950"/>
              <a:gd name="connsiteY0" fmla="*/ 728667 h 742960"/>
              <a:gd name="connsiteX1" fmla="*/ 714375 w 6457950"/>
              <a:gd name="connsiteY1" fmla="*/ 14292 h 742960"/>
              <a:gd name="connsiteX2" fmla="*/ 1443038 w 6457950"/>
              <a:gd name="connsiteY2" fmla="*/ 742955 h 742960"/>
              <a:gd name="connsiteX3" fmla="*/ 2157413 w 6457950"/>
              <a:gd name="connsiteY3" fmla="*/ 5 h 742960"/>
              <a:gd name="connsiteX4" fmla="*/ 2871788 w 6457950"/>
              <a:gd name="connsiteY4" fmla="*/ 742955 h 742960"/>
              <a:gd name="connsiteX5" fmla="*/ 3600450 w 6457950"/>
              <a:gd name="connsiteY5" fmla="*/ 14292 h 742960"/>
              <a:gd name="connsiteX6" fmla="*/ 4329113 w 6457950"/>
              <a:gd name="connsiteY6" fmla="*/ 742955 h 742960"/>
              <a:gd name="connsiteX7" fmla="*/ 5043488 w 6457950"/>
              <a:gd name="connsiteY7" fmla="*/ 5 h 742960"/>
              <a:gd name="connsiteX8" fmla="*/ 5757863 w 6457950"/>
              <a:gd name="connsiteY8" fmla="*/ 742955 h 742960"/>
              <a:gd name="connsiteX9" fmla="*/ 6457950 w 6457950"/>
              <a:gd name="connsiteY9" fmla="*/ 5 h 742960"/>
              <a:gd name="connsiteX0" fmla="*/ 0 w 6457950"/>
              <a:gd name="connsiteY0" fmla="*/ 728667 h 834038"/>
              <a:gd name="connsiteX1" fmla="*/ 714375 w 6457950"/>
              <a:gd name="connsiteY1" fmla="*/ 14292 h 834038"/>
              <a:gd name="connsiteX2" fmla="*/ 1443038 w 6457950"/>
              <a:gd name="connsiteY2" fmla="*/ 742955 h 834038"/>
              <a:gd name="connsiteX3" fmla="*/ 2871788 w 6457950"/>
              <a:gd name="connsiteY3" fmla="*/ 742955 h 834038"/>
              <a:gd name="connsiteX4" fmla="*/ 3600450 w 6457950"/>
              <a:gd name="connsiteY4" fmla="*/ 14292 h 834038"/>
              <a:gd name="connsiteX5" fmla="*/ 4329113 w 6457950"/>
              <a:gd name="connsiteY5" fmla="*/ 742955 h 834038"/>
              <a:gd name="connsiteX6" fmla="*/ 5043488 w 6457950"/>
              <a:gd name="connsiteY6" fmla="*/ 5 h 834038"/>
              <a:gd name="connsiteX7" fmla="*/ 5757863 w 6457950"/>
              <a:gd name="connsiteY7" fmla="*/ 742955 h 834038"/>
              <a:gd name="connsiteX8" fmla="*/ 6457950 w 6457950"/>
              <a:gd name="connsiteY8" fmla="*/ 5 h 834038"/>
              <a:gd name="connsiteX0" fmla="*/ 0 w 6457950"/>
              <a:gd name="connsiteY0" fmla="*/ 728667 h 742960"/>
              <a:gd name="connsiteX1" fmla="*/ 714375 w 6457950"/>
              <a:gd name="connsiteY1" fmla="*/ 14292 h 742960"/>
              <a:gd name="connsiteX2" fmla="*/ 2871788 w 6457950"/>
              <a:gd name="connsiteY2" fmla="*/ 742955 h 742960"/>
              <a:gd name="connsiteX3" fmla="*/ 3600450 w 6457950"/>
              <a:gd name="connsiteY3" fmla="*/ 14292 h 742960"/>
              <a:gd name="connsiteX4" fmla="*/ 4329113 w 6457950"/>
              <a:gd name="connsiteY4" fmla="*/ 742955 h 742960"/>
              <a:gd name="connsiteX5" fmla="*/ 5043488 w 6457950"/>
              <a:gd name="connsiteY5" fmla="*/ 5 h 742960"/>
              <a:gd name="connsiteX6" fmla="*/ 5757863 w 6457950"/>
              <a:gd name="connsiteY6" fmla="*/ 742955 h 742960"/>
              <a:gd name="connsiteX7" fmla="*/ 6457950 w 6457950"/>
              <a:gd name="connsiteY7" fmla="*/ 5 h 742960"/>
              <a:gd name="connsiteX0" fmla="*/ 0 w 6457950"/>
              <a:gd name="connsiteY0" fmla="*/ 728667 h 792999"/>
              <a:gd name="connsiteX1" fmla="*/ 2871788 w 6457950"/>
              <a:gd name="connsiteY1" fmla="*/ 742955 h 792999"/>
              <a:gd name="connsiteX2" fmla="*/ 3600450 w 6457950"/>
              <a:gd name="connsiteY2" fmla="*/ 14292 h 792999"/>
              <a:gd name="connsiteX3" fmla="*/ 4329113 w 6457950"/>
              <a:gd name="connsiteY3" fmla="*/ 742955 h 792999"/>
              <a:gd name="connsiteX4" fmla="*/ 5043488 w 6457950"/>
              <a:gd name="connsiteY4" fmla="*/ 5 h 792999"/>
              <a:gd name="connsiteX5" fmla="*/ 5757863 w 6457950"/>
              <a:gd name="connsiteY5" fmla="*/ 742955 h 792999"/>
              <a:gd name="connsiteX6" fmla="*/ 6457950 w 6457950"/>
              <a:gd name="connsiteY6" fmla="*/ 5 h 792999"/>
              <a:gd name="connsiteX0" fmla="*/ 0 w 3586162"/>
              <a:gd name="connsiteY0" fmla="*/ 742955 h 742960"/>
              <a:gd name="connsiteX1" fmla="*/ 728662 w 3586162"/>
              <a:gd name="connsiteY1" fmla="*/ 14292 h 742960"/>
              <a:gd name="connsiteX2" fmla="*/ 1457325 w 3586162"/>
              <a:gd name="connsiteY2" fmla="*/ 742955 h 742960"/>
              <a:gd name="connsiteX3" fmla="*/ 2171700 w 3586162"/>
              <a:gd name="connsiteY3" fmla="*/ 5 h 742960"/>
              <a:gd name="connsiteX4" fmla="*/ 2886075 w 3586162"/>
              <a:gd name="connsiteY4" fmla="*/ 742955 h 742960"/>
              <a:gd name="connsiteX5" fmla="*/ 3586162 w 3586162"/>
              <a:gd name="connsiteY5" fmla="*/ 5 h 742960"/>
              <a:gd name="connsiteX0" fmla="*/ 0 w 3586162"/>
              <a:gd name="connsiteY0" fmla="*/ 828043 h 828043"/>
              <a:gd name="connsiteX1" fmla="*/ 728662 w 3586162"/>
              <a:gd name="connsiteY1" fmla="*/ 99380 h 828043"/>
              <a:gd name="connsiteX2" fmla="*/ 2171700 w 3586162"/>
              <a:gd name="connsiteY2" fmla="*/ 85093 h 828043"/>
              <a:gd name="connsiteX3" fmla="*/ 2886075 w 3586162"/>
              <a:gd name="connsiteY3" fmla="*/ 828043 h 828043"/>
              <a:gd name="connsiteX4" fmla="*/ 3586162 w 3586162"/>
              <a:gd name="connsiteY4" fmla="*/ 85093 h 828043"/>
              <a:gd name="connsiteX0" fmla="*/ 0 w 3586162"/>
              <a:gd name="connsiteY0" fmla="*/ 742956 h 742961"/>
              <a:gd name="connsiteX1" fmla="*/ 728662 w 3586162"/>
              <a:gd name="connsiteY1" fmla="*/ 14293 h 742961"/>
              <a:gd name="connsiteX2" fmla="*/ 2886075 w 3586162"/>
              <a:gd name="connsiteY2" fmla="*/ 742956 h 742961"/>
              <a:gd name="connsiteX3" fmla="*/ 3586162 w 3586162"/>
              <a:gd name="connsiteY3" fmla="*/ 6 h 742961"/>
              <a:gd name="connsiteX0" fmla="*/ 0 w 3586162"/>
              <a:gd name="connsiteY0" fmla="*/ 786924 h 786923"/>
              <a:gd name="connsiteX1" fmla="*/ 728662 w 3586162"/>
              <a:gd name="connsiteY1" fmla="*/ 58261 h 786923"/>
              <a:gd name="connsiteX2" fmla="*/ 3586162 w 3586162"/>
              <a:gd name="connsiteY2" fmla="*/ 43974 h 786923"/>
              <a:gd name="connsiteX0" fmla="*/ 0 w 728662"/>
              <a:gd name="connsiteY0" fmla="*/ 728663 h 728664"/>
              <a:gd name="connsiteX1" fmla="*/ 728662 w 728662"/>
              <a:gd name="connsiteY1" fmla="*/ 0 h 728664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8662" h="728663">
                <a:moveTo>
                  <a:pt x="0" y="728663"/>
                </a:moveTo>
                <a:cubicBezTo>
                  <a:pt x="431570" y="524761"/>
                  <a:pt x="379332" y="152927"/>
                  <a:pt x="728662" y="0"/>
                </a:cubicBez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70C0"/>
              </a:solidFill>
            </a:endParaRPr>
          </a:p>
        </p:txBody>
      </p:sp>
      <p:sp>
        <p:nvSpPr>
          <p:cNvPr id="80" name="Freeform 79"/>
          <p:cNvSpPr/>
          <p:nvPr/>
        </p:nvSpPr>
        <p:spPr>
          <a:xfrm flipV="1">
            <a:off x="4587662" y="2880564"/>
            <a:ext cx="699656" cy="530558"/>
          </a:xfrm>
          <a:custGeom>
            <a:avLst/>
            <a:gdLst>
              <a:gd name="connsiteX0" fmla="*/ 0 w 7915275"/>
              <a:gd name="connsiteY0" fmla="*/ 728667 h 757253"/>
              <a:gd name="connsiteX1" fmla="*/ 714375 w 7915275"/>
              <a:gd name="connsiteY1" fmla="*/ 14292 h 757253"/>
              <a:gd name="connsiteX2" fmla="*/ 1443038 w 7915275"/>
              <a:gd name="connsiteY2" fmla="*/ 742955 h 757253"/>
              <a:gd name="connsiteX3" fmla="*/ 2157413 w 7915275"/>
              <a:gd name="connsiteY3" fmla="*/ 5 h 757253"/>
              <a:gd name="connsiteX4" fmla="*/ 2871788 w 7915275"/>
              <a:gd name="connsiteY4" fmla="*/ 742955 h 757253"/>
              <a:gd name="connsiteX5" fmla="*/ 3600450 w 7915275"/>
              <a:gd name="connsiteY5" fmla="*/ 14292 h 757253"/>
              <a:gd name="connsiteX6" fmla="*/ 4329113 w 7915275"/>
              <a:gd name="connsiteY6" fmla="*/ 742955 h 757253"/>
              <a:gd name="connsiteX7" fmla="*/ 5043488 w 7915275"/>
              <a:gd name="connsiteY7" fmla="*/ 5 h 757253"/>
              <a:gd name="connsiteX8" fmla="*/ 5757863 w 7915275"/>
              <a:gd name="connsiteY8" fmla="*/ 742955 h 757253"/>
              <a:gd name="connsiteX9" fmla="*/ 6457950 w 7915275"/>
              <a:gd name="connsiteY9" fmla="*/ 5 h 757253"/>
              <a:gd name="connsiteX10" fmla="*/ 7200900 w 7915275"/>
              <a:gd name="connsiteY10" fmla="*/ 757242 h 757253"/>
              <a:gd name="connsiteX11" fmla="*/ 7915275 w 7915275"/>
              <a:gd name="connsiteY11" fmla="*/ 14292 h 757253"/>
              <a:gd name="connsiteX0" fmla="*/ 0 w 7200900"/>
              <a:gd name="connsiteY0" fmla="*/ 728667 h 757242"/>
              <a:gd name="connsiteX1" fmla="*/ 714375 w 7200900"/>
              <a:gd name="connsiteY1" fmla="*/ 14292 h 757242"/>
              <a:gd name="connsiteX2" fmla="*/ 1443038 w 7200900"/>
              <a:gd name="connsiteY2" fmla="*/ 742955 h 757242"/>
              <a:gd name="connsiteX3" fmla="*/ 2157413 w 7200900"/>
              <a:gd name="connsiteY3" fmla="*/ 5 h 757242"/>
              <a:gd name="connsiteX4" fmla="*/ 2871788 w 7200900"/>
              <a:gd name="connsiteY4" fmla="*/ 742955 h 757242"/>
              <a:gd name="connsiteX5" fmla="*/ 3600450 w 7200900"/>
              <a:gd name="connsiteY5" fmla="*/ 14292 h 757242"/>
              <a:gd name="connsiteX6" fmla="*/ 4329113 w 7200900"/>
              <a:gd name="connsiteY6" fmla="*/ 742955 h 757242"/>
              <a:gd name="connsiteX7" fmla="*/ 5043488 w 7200900"/>
              <a:gd name="connsiteY7" fmla="*/ 5 h 757242"/>
              <a:gd name="connsiteX8" fmla="*/ 5757863 w 7200900"/>
              <a:gd name="connsiteY8" fmla="*/ 742955 h 757242"/>
              <a:gd name="connsiteX9" fmla="*/ 6457950 w 7200900"/>
              <a:gd name="connsiteY9" fmla="*/ 5 h 757242"/>
              <a:gd name="connsiteX10" fmla="*/ 7200900 w 7200900"/>
              <a:gd name="connsiteY10" fmla="*/ 757242 h 757242"/>
              <a:gd name="connsiteX0" fmla="*/ 0 w 6457950"/>
              <a:gd name="connsiteY0" fmla="*/ 728667 h 742960"/>
              <a:gd name="connsiteX1" fmla="*/ 714375 w 6457950"/>
              <a:gd name="connsiteY1" fmla="*/ 14292 h 742960"/>
              <a:gd name="connsiteX2" fmla="*/ 1443038 w 6457950"/>
              <a:gd name="connsiteY2" fmla="*/ 742955 h 742960"/>
              <a:gd name="connsiteX3" fmla="*/ 2157413 w 6457950"/>
              <a:gd name="connsiteY3" fmla="*/ 5 h 742960"/>
              <a:gd name="connsiteX4" fmla="*/ 2871788 w 6457950"/>
              <a:gd name="connsiteY4" fmla="*/ 742955 h 742960"/>
              <a:gd name="connsiteX5" fmla="*/ 3600450 w 6457950"/>
              <a:gd name="connsiteY5" fmla="*/ 14292 h 742960"/>
              <a:gd name="connsiteX6" fmla="*/ 4329113 w 6457950"/>
              <a:gd name="connsiteY6" fmla="*/ 742955 h 742960"/>
              <a:gd name="connsiteX7" fmla="*/ 5043488 w 6457950"/>
              <a:gd name="connsiteY7" fmla="*/ 5 h 742960"/>
              <a:gd name="connsiteX8" fmla="*/ 5757863 w 6457950"/>
              <a:gd name="connsiteY8" fmla="*/ 742955 h 742960"/>
              <a:gd name="connsiteX9" fmla="*/ 6457950 w 6457950"/>
              <a:gd name="connsiteY9" fmla="*/ 5 h 742960"/>
              <a:gd name="connsiteX0" fmla="*/ 0 w 6457950"/>
              <a:gd name="connsiteY0" fmla="*/ 728667 h 834038"/>
              <a:gd name="connsiteX1" fmla="*/ 714375 w 6457950"/>
              <a:gd name="connsiteY1" fmla="*/ 14292 h 834038"/>
              <a:gd name="connsiteX2" fmla="*/ 1443038 w 6457950"/>
              <a:gd name="connsiteY2" fmla="*/ 742955 h 834038"/>
              <a:gd name="connsiteX3" fmla="*/ 2871788 w 6457950"/>
              <a:gd name="connsiteY3" fmla="*/ 742955 h 834038"/>
              <a:gd name="connsiteX4" fmla="*/ 3600450 w 6457950"/>
              <a:gd name="connsiteY4" fmla="*/ 14292 h 834038"/>
              <a:gd name="connsiteX5" fmla="*/ 4329113 w 6457950"/>
              <a:gd name="connsiteY5" fmla="*/ 742955 h 834038"/>
              <a:gd name="connsiteX6" fmla="*/ 5043488 w 6457950"/>
              <a:gd name="connsiteY6" fmla="*/ 5 h 834038"/>
              <a:gd name="connsiteX7" fmla="*/ 5757863 w 6457950"/>
              <a:gd name="connsiteY7" fmla="*/ 742955 h 834038"/>
              <a:gd name="connsiteX8" fmla="*/ 6457950 w 6457950"/>
              <a:gd name="connsiteY8" fmla="*/ 5 h 834038"/>
              <a:gd name="connsiteX0" fmla="*/ 0 w 6457950"/>
              <a:gd name="connsiteY0" fmla="*/ 728667 h 742960"/>
              <a:gd name="connsiteX1" fmla="*/ 714375 w 6457950"/>
              <a:gd name="connsiteY1" fmla="*/ 14292 h 742960"/>
              <a:gd name="connsiteX2" fmla="*/ 2871788 w 6457950"/>
              <a:gd name="connsiteY2" fmla="*/ 742955 h 742960"/>
              <a:gd name="connsiteX3" fmla="*/ 3600450 w 6457950"/>
              <a:gd name="connsiteY3" fmla="*/ 14292 h 742960"/>
              <a:gd name="connsiteX4" fmla="*/ 4329113 w 6457950"/>
              <a:gd name="connsiteY4" fmla="*/ 742955 h 742960"/>
              <a:gd name="connsiteX5" fmla="*/ 5043488 w 6457950"/>
              <a:gd name="connsiteY5" fmla="*/ 5 h 742960"/>
              <a:gd name="connsiteX6" fmla="*/ 5757863 w 6457950"/>
              <a:gd name="connsiteY6" fmla="*/ 742955 h 742960"/>
              <a:gd name="connsiteX7" fmla="*/ 6457950 w 6457950"/>
              <a:gd name="connsiteY7" fmla="*/ 5 h 742960"/>
              <a:gd name="connsiteX0" fmla="*/ 0 w 6457950"/>
              <a:gd name="connsiteY0" fmla="*/ 728667 h 792999"/>
              <a:gd name="connsiteX1" fmla="*/ 2871788 w 6457950"/>
              <a:gd name="connsiteY1" fmla="*/ 742955 h 792999"/>
              <a:gd name="connsiteX2" fmla="*/ 3600450 w 6457950"/>
              <a:gd name="connsiteY2" fmla="*/ 14292 h 792999"/>
              <a:gd name="connsiteX3" fmla="*/ 4329113 w 6457950"/>
              <a:gd name="connsiteY3" fmla="*/ 742955 h 792999"/>
              <a:gd name="connsiteX4" fmla="*/ 5043488 w 6457950"/>
              <a:gd name="connsiteY4" fmla="*/ 5 h 792999"/>
              <a:gd name="connsiteX5" fmla="*/ 5757863 w 6457950"/>
              <a:gd name="connsiteY5" fmla="*/ 742955 h 792999"/>
              <a:gd name="connsiteX6" fmla="*/ 6457950 w 6457950"/>
              <a:gd name="connsiteY6" fmla="*/ 5 h 792999"/>
              <a:gd name="connsiteX0" fmla="*/ 0 w 3586162"/>
              <a:gd name="connsiteY0" fmla="*/ 742955 h 742960"/>
              <a:gd name="connsiteX1" fmla="*/ 728662 w 3586162"/>
              <a:gd name="connsiteY1" fmla="*/ 14292 h 742960"/>
              <a:gd name="connsiteX2" fmla="*/ 1457325 w 3586162"/>
              <a:gd name="connsiteY2" fmla="*/ 742955 h 742960"/>
              <a:gd name="connsiteX3" fmla="*/ 2171700 w 3586162"/>
              <a:gd name="connsiteY3" fmla="*/ 5 h 742960"/>
              <a:gd name="connsiteX4" fmla="*/ 2886075 w 3586162"/>
              <a:gd name="connsiteY4" fmla="*/ 742955 h 742960"/>
              <a:gd name="connsiteX5" fmla="*/ 3586162 w 3586162"/>
              <a:gd name="connsiteY5" fmla="*/ 5 h 742960"/>
              <a:gd name="connsiteX0" fmla="*/ 0 w 3586162"/>
              <a:gd name="connsiteY0" fmla="*/ 828043 h 828043"/>
              <a:gd name="connsiteX1" fmla="*/ 728662 w 3586162"/>
              <a:gd name="connsiteY1" fmla="*/ 99380 h 828043"/>
              <a:gd name="connsiteX2" fmla="*/ 2171700 w 3586162"/>
              <a:gd name="connsiteY2" fmla="*/ 85093 h 828043"/>
              <a:gd name="connsiteX3" fmla="*/ 2886075 w 3586162"/>
              <a:gd name="connsiteY3" fmla="*/ 828043 h 828043"/>
              <a:gd name="connsiteX4" fmla="*/ 3586162 w 3586162"/>
              <a:gd name="connsiteY4" fmla="*/ 85093 h 828043"/>
              <a:gd name="connsiteX0" fmla="*/ 0 w 3586162"/>
              <a:gd name="connsiteY0" fmla="*/ 742956 h 742961"/>
              <a:gd name="connsiteX1" fmla="*/ 728662 w 3586162"/>
              <a:gd name="connsiteY1" fmla="*/ 14293 h 742961"/>
              <a:gd name="connsiteX2" fmla="*/ 2886075 w 3586162"/>
              <a:gd name="connsiteY2" fmla="*/ 742956 h 742961"/>
              <a:gd name="connsiteX3" fmla="*/ 3586162 w 3586162"/>
              <a:gd name="connsiteY3" fmla="*/ 6 h 742961"/>
              <a:gd name="connsiteX0" fmla="*/ 0 w 3586162"/>
              <a:gd name="connsiteY0" fmla="*/ 786924 h 786923"/>
              <a:gd name="connsiteX1" fmla="*/ 728662 w 3586162"/>
              <a:gd name="connsiteY1" fmla="*/ 58261 h 786923"/>
              <a:gd name="connsiteX2" fmla="*/ 3586162 w 3586162"/>
              <a:gd name="connsiteY2" fmla="*/ 43974 h 786923"/>
              <a:gd name="connsiteX0" fmla="*/ 0 w 728662"/>
              <a:gd name="connsiteY0" fmla="*/ 728663 h 728664"/>
              <a:gd name="connsiteX1" fmla="*/ 728662 w 728662"/>
              <a:gd name="connsiteY1" fmla="*/ 0 h 728664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8662" h="728663">
                <a:moveTo>
                  <a:pt x="0" y="728663"/>
                </a:moveTo>
                <a:cubicBezTo>
                  <a:pt x="393979" y="590857"/>
                  <a:pt x="429453" y="20734"/>
                  <a:pt x="728662" y="0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70C0"/>
              </a:solidFill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4546800" y="4419365"/>
            <a:ext cx="4512824" cy="540000"/>
          </a:xfrm>
          <a:custGeom>
            <a:avLst/>
            <a:gdLst>
              <a:gd name="connsiteX0" fmla="*/ 0 w 7915275"/>
              <a:gd name="connsiteY0" fmla="*/ 728667 h 757253"/>
              <a:gd name="connsiteX1" fmla="*/ 714375 w 7915275"/>
              <a:gd name="connsiteY1" fmla="*/ 14292 h 757253"/>
              <a:gd name="connsiteX2" fmla="*/ 1443038 w 7915275"/>
              <a:gd name="connsiteY2" fmla="*/ 742955 h 757253"/>
              <a:gd name="connsiteX3" fmla="*/ 2157413 w 7915275"/>
              <a:gd name="connsiteY3" fmla="*/ 5 h 757253"/>
              <a:gd name="connsiteX4" fmla="*/ 2871788 w 7915275"/>
              <a:gd name="connsiteY4" fmla="*/ 742955 h 757253"/>
              <a:gd name="connsiteX5" fmla="*/ 3600450 w 7915275"/>
              <a:gd name="connsiteY5" fmla="*/ 14292 h 757253"/>
              <a:gd name="connsiteX6" fmla="*/ 4329113 w 7915275"/>
              <a:gd name="connsiteY6" fmla="*/ 742955 h 757253"/>
              <a:gd name="connsiteX7" fmla="*/ 5043488 w 7915275"/>
              <a:gd name="connsiteY7" fmla="*/ 5 h 757253"/>
              <a:gd name="connsiteX8" fmla="*/ 5757863 w 7915275"/>
              <a:gd name="connsiteY8" fmla="*/ 742955 h 757253"/>
              <a:gd name="connsiteX9" fmla="*/ 6457950 w 7915275"/>
              <a:gd name="connsiteY9" fmla="*/ 5 h 757253"/>
              <a:gd name="connsiteX10" fmla="*/ 7200900 w 7915275"/>
              <a:gd name="connsiteY10" fmla="*/ 757242 h 757253"/>
              <a:gd name="connsiteX11" fmla="*/ 7915275 w 7915275"/>
              <a:gd name="connsiteY11" fmla="*/ 14292 h 757253"/>
              <a:gd name="connsiteX0" fmla="*/ 0 w 7915275"/>
              <a:gd name="connsiteY0" fmla="*/ 779761 h 794054"/>
              <a:gd name="connsiteX1" fmla="*/ 714375 w 7915275"/>
              <a:gd name="connsiteY1" fmla="*/ 65386 h 794054"/>
              <a:gd name="connsiteX2" fmla="*/ 1443038 w 7915275"/>
              <a:gd name="connsiteY2" fmla="*/ 794049 h 794054"/>
              <a:gd name="connsiteX3" fmla="*/ 2157413 w 7915275"/>
              <a:gd name="connsiteY3" fmla="*/ 51099 h 794054"/>
              <a:gd name="connsiteX4" fmla="*/ 2871788 w 7915275"/>
              <a:gd name="connsiteY4" fmla="*/ 794049 h 794054"/>
              <a:gd name="connsiteX5" fmla="*/ 3600450 w 7915275"/>
              <a:gd name="connsiteY5" fmla="*/ 65386 h 794054"/>
              <a:gd name="connsiteX6" fmla="*/ 4329113 w 7915275"/>
              <a:gd name="connsiteY6" fmla="*/ 794049 h 794054"/>
              <a:gd name="connsiteX7" fmla="*/ 5043488 w 7915275"/>
              <a:gd name="connsiteY7" fmla="*/ 51099 h 794054"/>
              <a:gd name="connsiteX8" fmla="*/ 5757863 w 7915275"/>
              <a:gd name="connsiteY8" fmla="*/ 794049 h 794054"/>
              <a:gd name="connsiteX9" fmla="*/ 6457950 w 7915275"/>
              <a:gd name="connsiteY9" fmla="*/ 51099 h 794054"/>
              <a:gd name="connsiteX10" fmla="*/ 7915275 w 7915275"/>
              <a:gd name="connsiteY10" fmla="*/ 65386 h 794054"/>
              <a:gd name="connsiteX0" fmla="*/ 0 w 6457950"/>
              <a:gd name="connsiteY0" fmla="*/ 728662 h 742955"/>
              <a:gd name="connsiteX1" fmla="*/ 714375 w 6457950"/>
              <a:gd name="connsiteY1" fmla="*/ 14287 h 742955"/>
              <a:gd name="connsiteX2" fmla="*/ 1443038 w 6457950"/>
              <a:gd name="connsiteY2" fmla="*/ 742950 h 742955"/>
              <a:gd name="connsiteX3" fmla="*/ 2157413 w 6457950"/>
              <a:gd name="connsiteY3" fmla="*/ 0 h 742955"/>
              <a:gd name="connsiteX4" fmla="*/ 2871788 w 6457950"/>
              <a:gd name="connsiteY4" fmla="*/ 742950 h 742955"/>
              <a:gd name="connsiteX5" fmla="*/ 3600450 w 6457950"/>
              <a:gd name="connsiteY5" fmla="*/ 14287 h 742955"/>
              <a:gd name="connsiteX6" fmla="*/ 4329113 w 6457950"/>
              <a:gd name="connsiteY6" fmla="*/ 742950 h 742955"/>
              <a:gd name="connsiteX7" fmla="*/ 5043488 w 6457950"/>
              <a:gd name="connsiteY7" fmla="*/ 0 h 742955"/>
              <a:gd name="connsiteX8" fmla="*/ 5757863 w 6457950"/>
              <a:gd name="connsiteY8" fmla="*/ 742950 h 742955"/>
              <a:gd name="connsiteX9" fmla="*/ 6457950 w 6457950"/>
              <a:gd name="connsiteY9" fmla="*/ 0 h 742955"/>
              <a:gd name="connsiteX0" fmla="*/ 0 w 5757863"/>
              <a:gd name="connsiteY0" fmla="*/ 728662 h 742955"/>
              <a:gd name="connsiteX1" fmla="*/ 714375 w 5757863"/>
              <a:gd name="connsiteY1" fmla="*/ 14287 h 742955"/>
              <a:gd name="connsiteX2" fmla="*/ 1443038 w 5757863"/>
              <a:gd name="connsiteY2" fmla="*/ 742950 h 742955"/>
              <a:gd name="connsiteX3" fmla="*/ 2157413 w 5757863"/>
              <a:gd name="connsiteY3" fmla="*/ 0 h 742955"/>
              <a:gd name="connsiteX4" fmla="*/ 2871788 w 5757863"/>
              <a:gd name="connsiteY4" fmla="*/ 742950 h 742955"/>
              <a:gd name="connsiteX5" fmla="*/ 3600450 w 5757863"/>
              <a:gd name="connsiteY5" fmla="*/ 14287 h 742955"/>
              <a:gd name="connsiteX6" fmla="*/ 4329113 w 5757863"/>
              <a:gd name="connsiteY6" fmla="*/ 742950 h 742955"/>
              <a:gd name="connsiteX7" fmla="*/ 5043488 w 5757863"/>
              <a:gd name="connsiteY7" fmla="*/ 0 h 742955"/>
              <a:gd name="connsiteX8" fmla="*/ 5757863 w 5757863"/>
              <a:gd name="connsiteY8" fmla="*/ 742950 h 742955"/>
              <a:gd name="connsiteX0" fmla="*/ 0 w 5043488"/>
              <a:gd name="connsiteY0" fmla="*/ 728662 h 742955"/>
              <a:gd name="connsiteX1" fmla="*/ 714375 w 5043488"/>
              <a:gd name="connsiteY1" fmla="*/ 14287 h 742955"/>
              <a:gd name="connsiteX2" fmla="*/ 1443038 w 5043488"/>
              <a:gd name="connsiteY2" fmla="*/ 742950 h 742955"/>
              <a:gd name="connsiteX3" fmla="*/ 2157413 w 5043488"/>
              <a:gd name="connsiteY3" fmla="*/ 0 h 742955"/>
              <a:gd name="connsiteX4" fmla="*/ 2871788 w 5043488"/>
              <a:gd name="connsiteY4" fmla="*/ 742950 h 742955"/>
              <a:gd name="connsiteX5" fmla="*/ 3600450 w 5043488"/>
              <a:gd name="connsiteY5" fmla="*/ 14287 h 742955"/>
              <a:gd name="connsiteX6" fmla="*/ 4329113 w 5043488"/>
              <a:gd name="connsiteY6" fmla="*/ 742950 h 742955"/>
              <a:gd name="connsiteX7" fmla="*/ 5043488 w 5043488"/>
              <a:gd name="connsiteY7" fmla="*/ 0 h 742955"/>
              <a:gd name="connsiteX0" fmla="*/ 0 w 4329113"/>
              <a:gd name="connsiteY0" fmla="*/ 14287 h 742955"/>
              <a:gd name="connsiteX1" fmla="*/ 728663 w 4329113"/>
              <a:gd name="connsiteY1" fmla="*/ 742950 h 742955"/>
              <a:gd name="connsiteX2" fmla="*/ 1443038 w 4329113"/>
              <a:gd name="connsiteY2" fmla="*/ 0 h 742955"/>
              <a:gd name="connsiteX3" fmla="*/ 2157413 w 4329113"/>
              <a:gd name="connsiteY3" fmla="*/ 742950 h 742955"/>
              <a:gd name="connsiteX4" fmla="*/ 2886075 w 4329113"/>
              <a:gd name="connsiteY4" fmla="*/ 14287 h 742955"/>
              <a:gd name="connsiteX5" fmla="*/ 3614738 w 4329113"/>
              <a:gd name="connsiteY5" fmla="*/ 742950 h 742955"/>
              <a:gd name="connsiteX6" fmla="*/ 4329113 w 4329113"/>
              <a:gd name="connsiteY6" fmla="*/ 0 h 74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9113" h="742955">
                <a:moveTo>
                  <a:pt x="0" y="14287"/>
                </a:moveTo>
                <a:cubicBezTo>
                  <a:pt x="240506" y="16668"/>
                  <a:pt x="488157" y="745331"/>
                  <a:pt x="728663" y="742950"/>
                </a:cubicBezTo>
                <a:cubicBezTo>
                  <a:pt x="969169" y="740569"/>
                  <a:pt x="1204913" y="0"/>
                  <a:pt x="1443038" y="0"/>
                </a:cubicBezTo>
                <a:cubicBezTo>
                  <a:pt x="1681163" y="0"/>
                  <a:pt x="1916907" y="740569"/>
                  <a:pt x="2157413" y="742950"/>
                </a:cubicBezTo>
                <a:cubicBezTo>
                  <a:pt x="2397919" y="745331"/>
                  <a:pt x="2643188" y="14287"/>
                  <a:pt x="2886075" y="14287"/>
                </a:cubicBezTo>
                <a:cubicBezTo>
                  <a:pt x="3128962" y="14287"/>
                  <a:pt x="3374232" y="745331"/>
                  <a:pt x="3614738" y="742950"/>
                </a:cubicBezTo>
                <a:cubicBezTo>
                  <a:pt x="3855244" y="740569"/>
                  <a:pt x="4090988" y="0"/>
                  <a:pt x="4329113" y="0"/>
                </a:cubicBezTo>
              </a:path>
            </a:pathLst>
          </a:cu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70C0"/>
              </a:solidFill>
            </a:endParaRPr>
          </a:p>
        </p:txBody>
      </p:sp>
      <p:sp>
        <p:nvSpPr>
          <p:cNvPr id="87" name="Freeform 86"/>
          <p:cNvSpPr/>
          <p:nvPr/>
        </p:nvSpPr>
        <p:spPr>
          <a:xfrm flipV="1">
            <a:off x="3798162" y="2049562"/>
            <a:ext cx="699656" cy="554621"/>
          </a:xfrm>
          <a:custGeom>
            <a:avLst/>
            <a:gdLst>
              <a:gd name="connsiteX0" fmla="*/ 0 w 7915275"/>
              <a:gd name="connsiteY0" fmla="*/ 728667 h 757253"/>
              <a:gd name="connsiteX1" fmla="*/ 714375 w 7915275"/>
              <a:gd name="connsiteY1" fmla="*/ 14292 h 757253"/>
              <a:gd name="connsiteX2" fmla="*/ 1443038 w 7915275"/>
              <a:gd name="connsiteY2" fmla="*/ 742955 h 757253"/>
              <a:gd name="connsiteX3" fmla="*/ 2157413 w 7915275"/>
              <a:gd name="connsiteY3" fmla="*/ 5 h 757253"/>
              <a:gd name="connsiteX4" fmla="*/ 2871788 w 7915275"/>
              <a:gd name="connsiteY4" fmla="*/ 742955 h 757253"/>
              <a:gd name="connsiteX5" fmla="*/ 3600450 w 7915275"/>
              <a:gd name="connsiteY5" fmla="*/ 14292 h 757253"/>
              <a:gd name="connsiteX6" fmla="*/ 4329113 w 7915275"/>
              <a:gd name="connsiteY6" fmla="*/ 742955 h 757253"/>
              <a:gd name="connsiteX7" fmla="*/ 5043488 w 7915275"/>
              <a:gd name="connsiteY7" fmla="*/ 5 h 757253"/>
              <a:gd name="connsiteX8" fmla="*/ 5757863 w 7915275"/>
              <a:gd name="connsiteY8" fmla="*/ 742955 h 757253"/>
              <a:gd name="connsiteX9" fmla="*/ 6457950 w 7915275"/>
              <a:gd name="connsiteY9" fmla="*/ 5 h 757253"/>
              <a:gd name="connsiteX10" fmla="*/ 7200900 w 7915275"/>
              <a:gd name="connsiteY10" fmla="*/ 757242 h 757253"/>
              <a:gd name="connsiteX11" fmla="*/ 7915275 w 7915275"/>
              <a:gd name="connsiteY11" fmla="*/ 14292 h 757253"/>
              <a:gd name="connsiteX0" fmla="*/ 0 w 7200900"/>
              <a:gd name="connsiteY0" fmla="*/ 728667 h 757242"/>
              <a:gd name="connsiteX1" fmla="*/ 714375 w 7200900"/>
              <a:gd name="connsiteY1" fmla="*/ 14292 h 757242"/>
              <a:gd name="connsiteX2" fmla="*/ 1443038 w 7200900"/>
              <a:gd name="connsiteY2" fmla="*/ 742955 h 757242"/>
              <a:gd name="connsiteX3" fmla="*/ 2157413 w 7200900"/>
              <a:gd name="connsiteY3" fmla="*/ 5 h 757242"/>
              <a:gd name="connsiteX4" fmla="*/ 2871788 w 7200900"/>
              <a:gd name="connsiteY4" fmla="*/ 742955 h 757242"/>
              <a:gd name="connsiteX5" fmla="*/ 3600450 w 7200900"/>
              <a:gd name="connsiteY5" fmla="*/ 14292 h 757242"/>
              <a:gd name="connsiteX6" fmla="*/ 4329113 w 7200900"/>
              <a:gd name="connsiteY6" fmla="*/ 742955 h 757242"/>
              <a:gd name="connsiteX7" fmla="*/ 5043488 w 7200900"/>
              <a:gd name="connsiteY7" fmla="*/ 5 h 757242"/>
              <a:gd name="connsiteX8" fmla="*/ 5757863 w 7200900"/>
              <a:gd name="connsiteY8" fmla="*/ 742955 h 757242"/>
              <a:gd name="connsiteX9" fmla="*/ 6457950 w 7200900"/>
              <a:gd name="connsiteY9" fmla="*/ 5 h 757242"/>
              <a:gd name="connsiteX10" fmla="*/ 7200900 w 7200900"/>
              <a:gd name="connsiteY10" fmla="*/ 757242 h 757242"/>
              <a:gd name="connsiteX0" fmla="*/ 0 w 6457950"/>
              <a:gd name="connsiteY0" fmla="*/ 728667 h 742960"/>
              <a:gd name="connsiteX1" fmla="*/ 714375 w 6457950"/>
              <a:gd name="connsiteY1" fmla="*/ 14292 h 742960"/>
              <a:gd name="connsiteX2" fmla="*/ 1443038 w 6457950"/>
              <a:gd name="connsiteY2" fmla="*/ 742955 h 742960"/>
              <a:gd name="connsiteX3" fmla="*/ 2157413 w 6457950"/>
              <a:gd name="connsiteY3" fmla="*/ 5 h 742960"/>
              <a:gd name="connsiteX4" fmla="*/ 2871788 w 6457950"/>
              <a:gd name="connsiteY4" fmla="*/ 742955 h 742960"/>
              <a:gd name="connsiteX5" fmla="*/ 3600450 w 6457950"/>
              <a:gd name="connsiteY5" fmla="*/ 14292 h 742960"/>
              <a:gd name="connsiteX6" fmla="*/ 4329113 w 6457950"/>
              <a:gd name="connsiteY6" fmla="*/ 742955 h 742960"/>
              <a:gd name="connsiteX7" fmla="*/ 5043488 w 6457950"/>
              <a:gd name="connsiteY7" fmla="*/ 5 h 742960"/>
              <a:gd name="connsiteX8" fmla="*/ 5757863 w 6457950"/>
              <a:gd name="connsiteY8" fmla="*/ 742955 h 742960"/>
              <a:gd name="connsiteX9" fmla="*/ 6457950 w 6457950"/>
              <a:gd name="connsiteY9" fmla="*/ 5 h 742960"/>
              <a:gd name="connsiteX0" fmla="*/ 0 w 6457950"/>
              <a:gd name="connsiteY0" fmla="*/ 728667 h 834038"/>
              <a:gd name="connsiteX1" fmla="*/ 714375 w 6457950"/>
              <a:gd name="connsiteY1" fmla="*/ 14292 h 834038"/>
              <a:gd name="connsiteX2" fmla="*/ 1443038 w 6457950"/>
              <a:gd name="connsiteY2" fmla="*/ 742955 h 834038"/>
              <a:gd name="connsiteX3" fmla="*/ 2871788 w 6457950"/>
              <a:gd name="connsiteY3" fmla="*/ 742955 h 834038"/>
              <a:gd name="connsiteX4" fmla="*/ 3600450 w 6457950"/>
              <a:gd name="connsiteY4" fmla="*/ 14292 h 834038"/>
              <a:gd name="connsiteX5" fmla="*/ 4329113 w 6457950"/>
              <a:gd name="connsiteY5" fmla="*/ 742955 h 834038"/>
              <a:gd name="connsiteX6" fmla="*/ 5043488 w 6457950"/>
              <a:gd name="connsiteY6" fmla="*/ 5 h 834038"/>
              <a:gd name="connsiteX7" fmla="*/ 5757863 w 6457950"/>
              <a:gd name="connsiteY7" fmla="*/ 742955 h 834038"/>
              <a:gd name="connsiteX8" fmla="*/ 6457950 w 6457950"/>
              <a:gd name="connsiteY8" fmla="*/ 5 h 834038"/>
              <a:gd name="connsiteX0" fmla="*/ 0 w 6457950"/>
              <a:gd name="connsiteY0" fmla="*/ 728667 h 742960"/>
              <a:gd name="connsiteX1" fmla="*/ 714375 w 6457950"/>
              <a:gd name="connsiteY1" fmla="*/ 14292 h 742960"/>
              <a:gd name="connsiteX2" fmla="*/ 2871788 w 6457950"/>
              <a:gd name="connsiteY2" fmla="*/ 742955 h 742960"/>
              <a:gd name="connsiteX3" fmla="*/ 3600450 w 6457950"/>
              <a:gd name="connsiteY3" fmla="*/ 14292 h 742960"/>
              <a:gd name="connsiteX4" fmla="*/ 4329113 w 6457950"/>
              <a:gd name="connsiteY4" fmla="*/ 742955 h 742960"/>
              <a:gd name="connsiteX5" fmla="*/ 5043488 w 6457950"/>
              <a:gd name="connsiteY5" fmla="*/ 5 h 742960"/>
              <a:gd name="connsiteX6" fmla="*/ 5757863 w 6457950"/>
              <a:gd name="connsiteY6" fmla="*/ 742955 h 742960"/>
              <a:gd name="connsiteX7" fmla="*/ 6457950 w 6457950"/>
              <a:gd name="connsiteY7" fmla="*/ 5 h 742960"/>
              <a:gd name="connsiteX0" fmla="*/ 0 w 6457950"/>
              <a:gd name="connsiteY0" fmla="*/ 728667 h 792999"/>
              <a:gd name="connsiteX1" fmla="*/ 2871788 w 6457950"/>
              <a:gd name="connsiteY1" fmla="*/ 742955 h 792999"/>
              <a:gd name="connsiteX2" fmla="*/ 3600450 w 6457950"/>
              <a:gd name="connsiteY2" fmla="*/ 14292 h 792999"/>
              <a:gd name="connsiteX3" fmla="*/ 4329113 w 6457950"/>
              <a:gd name="connsiteY3" fmla="*/ 742955 h 792999"/>
              <a:gd name="connsiteX4" fmla="*/ 5043488 w 6457950"/>
              <a:gd name="connsiteY4" fmla="*/ 5 h 792999"/>
              <a:gd name="connsiteX5" fmla="*/ 5757863 w 6457950"/>
              <a:gd name="connsiteY5" fmla="*/ 742955 h 792999"/>
              <a:gd name="connsiteX6" fmla="*/ 6457950 w 6457950"/>
              <a:gd name="connsiteY6" fmla="*/ 5 h 792999"/>
              <a:gd name="connsiteX0" fmla="*/ 0 w 3586162"/>
              <a:gd name="connsiteY0" fmla="*/ 742955 h 742960"/>
              <a:gd name="connsiteX1" fmla="*/ 728662 w 3586162"/>
              <a:gd name="connsiteY1" fmla="*/ 14292 h 742960"/>
              <a:gd name="connsiteX2" fmla="*/ 1457325 w 3586162"/>
              <a:gd name="connsiteY2" fmla="*/ 742955 h 742960"/>
              <a:gd name="connsiteX3" fmla="*/ 2171700 w 3586162"/>
              <a:gd name="connsiteY3" fmla="*/ 5 h 742960"/>
              <a:gd name="connsiteX4" fmla="*/ 2886075 w 3586162"/>
              <a:gd name="connsiteY4" fmla="*/ 742955 h 742960"/>
              <a:gd name="connsiteX5" fmla="*/ 3586162 w 3586162"/>
              <a:gd name="connsiteY5" fmla="*/ 5 h 742960"/>
              <a:gd name="connsiteX0" fmla="*/ 0 w 3586162"/>
              <a:gd name="connsiteY0" fmla="*/ 828043 h 828043"/>
              <a:gd name="connsiteX1" fmla="*/ 728662 w 3586162"/>
              <a:gd name="connsiteY1" fmla="*/ 99380 h 828043"/>
              <a:gd name="connsiteX2" fmla="*/ 2171700 w 3586162"/>
              <a:gd name="connsiteY2" fmla="*/ 85093 h 828043"/>
              <a:gd name="connsiteX3" fmla="*/ 2886075 w 3586162"/>
              <a:gd name="connsiteY3" fmla="*/ 828043 h 828043"/>
              <a:gd name="connsiteX4" fmla="*/ 3586162 w 3586162"/>
              <a:gd name="connsiteY4" fmla="*/ 85093 h 828043"/>
              <a:gd name="connsiteX0" fmla="*/ 0 w 3586162"/>
              <a:gd name="connsiteY0" fmla="*/ 742956 h 742961"/>
              <a:gd name="connsiteX1" fmla="*/ 728662 w 3586162"/>
              <a:gd name="connsiteY1" fmla="*/ 14293 h 742961"/>
              <a:gd name="connsiteX2" fmla="*/ 2886075 w 3586162"/>
              <a:gd name="connsiteY2" fmla="*/ 742956 h 742961"/>
              <a:gd name="connsiteX3" fmla="*/ 3586162 w 3586162"/>
              <a:gd name="connsiteY3" fmla="*/ 6 h 742961"/>
              <a:gd name="connsiteX0" fmla="*/ 0 w 3586162"/>
              <a:gd name="connsiteY0" fmla="*/ 786924 h 786923"/>
              <a:gd name="connsiteX1" fmla="*/ 728662 w 3586162"/>
              <a:gd name="connsiteY1" fmla="*/ 58261 h 786923"/>
              <a:gd name="connsiteX2" fmla="*/ 3586162 w 3586162"/>
              <a:gd name="connsiteY2" fmla="*/ 43974 h 786923"/>
              <a:gd name="connsiteX0" fmla="*/ 0 w 728662"/>
              <a:gd name="connsiteY0" fmla="*/ 728663 h 728664"/>
              <a:gd name="connsiteX1" fmla="*/ 728662 w 728662"/>
              <a:gd name="connsiteY1" fmla="*/ 0 h 728664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61711 h 761711"/>
              <a:gd name="connsiteX1" fmla="*/ 728662 w 728662"/>
              <a:gd name="connsiteY1" fmla="*/ 0 h 761711"/>
              <a:gd name="connsiteX0" fmla="*/ 0 w 728662"/>
              <a:gd name="connsiteY0" fmla="*/ 761711 h 761711"/>
              <a:gd name="connsiteX1" fmla="*/ 728662 w 728662"/>
              <a:gd name="connsiteY1" fmla="*/ 0 h 76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8662" h="761711">
                <a:moveTo>
                  <a:pt x="0" y="761711"/>
                </a:moveTo>
                <a:cubicBezTo>
                  <a:pt x="393979" y="590859"/>
                  <a:pt x="354271" y="119879"/>
                  <a:pt x="728662" y="0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70C0"/>
              </a:solidFill>
            </a:endParaRPr>
          </a:p>
        </p:txBody>
      </p:sp>
      <p:sp>
        <p:nvSpPr>
          <p:cNvPr id="89" name="Content Placeholder 2"/>
          <p:cNvSpPr txBox="1">
            <a:spLocks/>
          </p:cNvSpPr>
          <p:nvPr/>
        </p:nvSpPr>
        <p:spPr>
          <a:xfrm>
            <a:off x="0" y="711201"/>
            <a:ext cx="2892603" cy="5693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b="1" dirty="0" smtClean="0"/>
              <a:t>Extended Zone:</a:t>
            </a:r>
          </a:p>
        </p:txBody>
      </p:sp>
      <p:sp>
        <p:nvSpPr>
          <p:cNvPr id="90" name="Freeform 89"/>
          <p:cNvSpPr/>
          <p:nvPr/>
        </p:nvSpPr>
        <p:spPr>
          <a:xfrm>
            <a:off x="9765017" y="1315713"/>
            <a:ext cx="699656" cy="554621"/>
          </a:xfrm>
          <a:custGeom>
            <a:avLst/>
            <a:gdLst>
              <a:gd name="connsiteX0" fmla="*/ 0 w 7915275"/>
              <a:gd name="connsiteY0" fmla="*/ 728667 h 757253"/>
              <a:gd name="connsiteX1" fmla="*/ 714375 w 7915275"/>
              <a:gd name="connsiteY1" fmla="*/ 14292 h 757253"/>
              <a:gd name="connsiteX2" fmla="*/ 1443038 w 7915275"/>
              <a:gd name="connsiteY2" fmla="*/ 742955 h 757253"/>
              <a:gd name="connsiteX3" fmla="*/ 2157413 w 7915275"/>
              <a:gd name="connsiteY3" fmla="*/ 5 h 757253"/>
              <a:gd name="connsiteX4" fmla="*/ 2871788 w 7915275"/>
              <a:gd name="connsiteY4" fmla="*/ 742955 h 757253"/>
              <a:gd name="connsiteX5" fmla="*/ 3600450 w 7915275"/>
              <a:gd name="connsiteY5" fmla="*/ 14292 h 757253"/>
              <a:gd name="connsiteX6" fmla="*/ 4329113 w 7915275"/>
              <a:gd name="connsiteY6" fmla="*/ 742955 h 757253"/>
              <a:gd name="connsiteX7" fmla="*/ 5043488 w 7915275"/>
              <a:gd name="connsiteY7" fmla="*/ 5 h 757253"/>
              <a:gd name="connsiteX8" fmla="*/ 5757863 w 7915275"/>
              <a:gd name="connsiteY8" fmla="*/ 742955 h 757253"/>
              <a:gd name="connsiteX9" fmla="*/ 6457950 w 7915275"/>
              <a:gd name="connsiteY9" fmla="*/ 5 h 757253"/>
              <a:gd name="connsiteX10" fmla="*/ 7200900 w 7915275"/>
              <a:gd name="connsiteY10" fmla="*/ 757242 h 757253"/>
              <a:gd name="connsiteX11" fmla="*/ 7915275 w 7915275"/>
              <a:gd name="connsiteY11" fmla="*/ 14292 h 757253"/>
              <a:gd name="connsiteX0" fmla="*/ 0 w 7200900"/>
              <a:gd name="connsiteY0" fmla="*/ 728667 h 757242"/>
              <a:gd name="connsiteX1" fmla="*/ 714375 w 7200900"/>
              <a:gd name="connsiteY1" fmla="*/ 14292 h 757242"/>
              <a:gd name="connsiteX2" fmla="*/ 1443038 w 7200900"/>
              <a:gd name="connsiteY2" fmla="*/ 742955 h 757242"/>
              <a:gd name="connsiteX3" fmla="*/ 2157413 w 7200900"/>
              <a:gd name="connsiteY3" fmla="*/ 5 h 757242"/>
              <a:gd name="connsiteX4" fmla="*/ 2871788 w 7200900"/>
              <a:gd name="connsiteY4" fmla="*/ 742955 h 757242"/>
              <a:gd name="connsiteX5" fmla="*/ 3600450 w 7200900"/>
              <a:gd name="connsiteY5" fmla="*/ 14292 h 757242"/>
              <a:gd name="connsiteX6" fmla="*/ 4329113 w 7200900"/>
              <a:gd name="connsiteY6" fmla="*/ 742955 h 757242"/>
              <a:gd name="connsiteX7" fmla="*/ 5043488 w 7200900"/>
              <a:gd name="connsiteY7" fmla="*/ 5 h 757242"/>
              <a:gd name="connsiteX8" fmla="*/ 5757863 w 7200900"/>
              <a:gd name="connsiteY8" fmla="*/ 742955 h 757242"/>
              <a:gd name="connsiteX9" fmla="*/ 6457950 w 7200900"/>
              <a:gd name="connsiteY9" fmla="*/ 5 h 757242"/>
              <a:gd name="connsiteX10" fmla="*/ 7200900 w 7200900"/>
              <a:gd name="connsiteY10" fmla="*/ 757242 h 757242"/>
              <a:gd name="connsiteX0" fmla="*/ 0 w 6457950"/>
              <a:gd name="connsiteY0" fmla="*/ 728667 h 742960"/>
              <a:gd name="connsiteX1" fmla="*/ 714375 w 6457950"/>
              <a:gd name="connsiteY1" fmla="*/ 14292 h 742960"/>
              <a:gd name="connsiteX2" fmla="*/ 1443038 w 6457950"/>
              <a:gd name="connsiteY2" fmla="*/ 742955 h 742960"/>
              <a:gd name="connsiteX3" fmla="*/ 2157413 w 6457950"/>
              <a:gd name="connsiteY3" fmla="*/ 5 h 742960"/>
              <a:gd name="connsiteX4" fmla="*/ 2871788 w 6457950"/>
              <a:gd name="connsiteY4" fmla="*/ 742955 h 742960"/>
              <a:gd name="connsiteX5" fmla="*/ 3600450 w 6457950"/>
              <a:gd name="connsiteY5" fmla="*/ 14292 h 742960"/>
              <a:gd name="connsiteX6" fmla="*/ 4329113 w 6457950"/>
              <a:gd name="connsiteY6" fmla="*/ 742955 h 742960"/>
              <a:gd name="connsiteX7" fmla="*/ 5043488 w 6457950"/>
              <a:gd name="connsiteY7" fmla="*/ 5 h 742960"/>
              <a:gd name="connsiteX8" fmla="*/ 5757863 w 6457950"/>
              <a:gd name="connsiteY8" fmla="*/ 742955 h 742960"/>
              <a:gd name="connsiteX9" fmla="*/ 6457950 w 6457950"/>
              <a:gd name="connsiteY9" fmla="*/ 5 h 742960"/>
              <a:gd name="connsiteX0" fmla="*/ 0 w 6457950"/>
              <a:gd name="connsiteY0" fmla="*/ 728667 h 834038"/>
              <a:gd name="connsiteX1" fmla="*/ 714375 w 6457950"/>
              <a:gd name="connsiteY1" fmla="*/ 14292 h 834038"/>
              <a:gd name="connsiteX2" fmla="*/ 1443038 w 6457950"/>
              <a:gd name="connsiteY2" fmla="*/ 742955 h 834038"/>
              <a:gd name="connsiteX3" fmla="*/ 2871788 w 6457950"/>
              <a:gd name="connsiteY3" fmla="*/ 742955 h 834038"/>
              <a:gd name="connsiteX4" fmla="*/ 3600450 w 6457950"/>
              <a:gd name="connsiteY4" fmla="*/ 14292 h 834038"/>
              <a:gd name="connsiteX5" fmla="*/ 4329113 w 6457950"/>
              <a:gd name="connsiteY5" fmla="*/ 742955 h 834038"/>
              <a:gd name="connsiteX6" fmla="*/ 5043488 w 6457950"/>
              <a:gd name="connsiteY6" fmla="*/ 5 h 834038"/>
              <a:gd name="connsiteX7" fmla="*/ 5757863 w 6457950"/>
              <a:gd name="connsiteY7" fmla="*/ 742955 h 834038"/>
              <a:gd name="connsiteX8" fmla="*/ 6457950 w 6457950"/>
              <a:gd name="connsiteY8" fmla="*/ 5 h 834038"/>
              <a:gd name="connsiteX0" fmla="*/ 0 w 6457950"/>
              <a:gd name="connsiteY0" fmla="*/ 728667 h 742960"/>
              <a:gd name="connsiteX1" fmla="*/ 714375 w 6457950"/>
              <a:gd name="connsiteY1" fmla="*/ 14292 h 742960"/>
              <a:gd name="connsiteX2" fmla="*/ 2871788 w 6457950"/>
              <a:gd name="connsiteY2" fmla="*/ 742955 h 742960"/>
              <a:gd name="connsiteX3" fmla="*/ 3600450 w 6457950"/>
              <a:gd name="connsiteY3" fmla="*/ 14292 h 742960"/>
              <a:gd name="connsiteX4" fmla="*/ 4329113 w 6457950"/>
              <a:gd name="connsiteY4" fmla="*/ 742955 h 742960"/>
              <a:gd name="connsiteX5" fmla="*/ 5043488 w 6457950"/>
              <a:gd name="connsiteY5" fmla="*/ 5 h 742960"/>
              <a:gd name="connsiteX6" fmla="*/ 5757863 w 6457950"/>
              <a:gd name="connsiteY6" fmla="*/ 742955 h 742960"/>
              <a:gd name="connsiteX7" fmla="*/ 6457950 w 6457950"/>
              <a:gd name="connsiteY7" fmla="*/ 5 h 742960"/>
              <a:gd name="connsiteX0" fmla="*/ 0 w 6457950"/>
              <a:gd name="connsiteY0" fmla="*/ 728667 h 792999"/>
              <a:gd name="connsiteX1" fmla="*/ 2871788 w 6457950"/>
              <a:gd name="connsiteY1" fmla="*/ 742955 h 792999"/>
              <a:gd name="connsiteX2" fmla="*/ 3600450 w 6457950"/>
              <a:gd name="connsiteY2" fmla="*/ 14292 h 792999"/>
              <a:gd name="connsiteX3" fmla="*/ 4329113 w 6457950"/>
              <a:gd name="connsiteY3" fmla="*/ 742955 h 792999"/>
              <a:gd name="connsiteX4" fmla="*/ 5043488 w 6457950"/>
              <a:gd name="connsiteY4" fmla="*/ 5 h 792999"/>
              <a:gd name="connsiteX5" fmla="*/ 5757863 w 6457950"/>
              <a:gd name="connsiteY5" fmla="*/ 742955 h 792999"/>
              <a:gd name="connsiteX6" fmla="*/ 6457950 w 6457950"/>
              <a:gd name="connsiteY6" fmla="*/ 5 h 792999"/>
              <a:gd name="connsiteX0" fmla="*/ 0 w 3586162"/>
              <a:gd name="connsiteY0" fmla="*/ 742955 h 742960"/>
              <a:gd name="connsiteX1" fmla="*/ 728662 w 3586162"/>
              <a:gd name="connsiteY1" fmla="*/ 14292 h 742960"/>
              <a:gd name="connsiteX2" fmla="*/ 1457325 w 3586162"/>
              <a:gd name="connsiteY2" fmla="*/ 742955 h 742960"/>
              <a:gd name="connsiteX3" fmla="*/ 2171700 w 3586162"/>
              <a:gd name="connsiteY3" fmla="*/ 5 h 742960"/>
              <a:gd name="connsiteX4" fmla="*/ 2886075 w 3586162"/>
              <a:gd name="connsiteY4" fmla="*/ 742955 h 742960"/>
              <a:gd name="connsiteX5" fmla="*/ 3586162 w 3586162"/>
              <a:gd name="connsiteY5" fmla="*/ 5 h 742960"/>
              <a:gd name="connsiteX0" fmla="*/ 0 w 3586162"/>
              <a:gd name="connsiteY0" fmla="*/ 828043 h 828043"/>
              <a:gd name="connsiteX1" fmla="*/ 728662 w 3586162"/>
              <a:gd name="connsiteY1" fmla="*/ 99380 h 828043"/>
              <a:gd name="connsiteX2" fmla="*/ 2171700 w 3586162"/>
              <a:gd name="connsiteY2" fmla="*/ 85093 h 828043"/>
              <a:gd name="connsiteX3" fmla="*/ 2886075 w 3586162"/>
              <a:gd name="connsiteY3" fmla="*/ 828043 h 828043"/>
              <a:gd name="connsiteX4" fmla="*/ 3586162 w 3586162"/>
              <a:gd name="connsiteY4" fmla="*/ 85093 h 828043"/>
              <a:gd name="connsiteX0" fmla="*/ 0 w 3586162"/>
              <a:gd name="connsiteY0" fmla="*/ 742956 h 742961"/>
              <a:gd name="connsiteX1" fmla="*/ 728662 w 3586162"/>
              <a:gd name="connsiteY1" fmla="*/ 14293 h 742961"/>
              <a:gd name="connsiteX2" fmla="*/ 2886075 w 3586162"/>
              <a:gd name="connsiteY2" fmla="*/ 742956 h 742961"/>
              <a:gd name="connsiteX3" fmla="*/ 3586162 w 3586162"/>
              <a:gd name="connsiteY3" fmla="*/ 6 h 742961"/>
              <a:gd name="connsiteX0" fmla="*/ 0 w 3586162"/>
              <a:gd name="connsiteY0" fmla="*/ 786924 h 786923"/>
              <a:gd name="connsiteX1" fmla="*/ 728662 w 3586162"/>
              <a:gd name="connsiteY1" fmla="*/ 58261 h 786923"/>
              <a:gd name="connsiteX2" fmla="*/ 3586162 w 3586162"/>
              <a:gd name="connsiteY2" fmla="*/ 43974 h 786923"/>
              <a:gd name="connsiteX0" fmla="*/ 0 w 728662"/>
              <a:gd name="connsiteY0" fmla="*/ 728663 h 728664"/>
              <a:gd name="connsiteX1" fmla="*/ 728662 w 728662"/>
              <a:gd name="connsiteY1" fmla="*/ 0 h 728664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61711 h 761711"/>
              <a:gd name="connsiteX1" fmla="*/ 728662 w 728662"/>
              <a:gd name="connsiteY1" fmla="*/ 0 h 761711"/>
              <a:gd name="connsiteX0" fmla="*/ 0 w 728662"/>
              <a:gd name="connsiteY0" fmla="*/ 761711 h 761711"/>
              <a:gd name="connsiteX1" fmla="*/ 728662 w 728662"/>
              <a:gd name="connsiteY1" fmla="*/ 0 h 76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8662" h="761711">
                <a:moveTo>
                  <a:pt x="0" y="761711"/>
                </a:moveTo>
                <a:cubicBezTo>
                  <a:pt x="393979" y="590859"/>
                  <a:pt x="354271" y="119879"/>
                  <a:pt x="728662" y="0"/>
                </a:cubicBezTo>
              </a:path>
            </a:pathLst>
          </a:cu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70C0"/>
              </a:solidFill>
            </a:endParaRPr>
          </a:p>
        </p:txBody>
      </p:sp>
      <p:sp>
        <p:nvSpPr>
          <p:cNvPr id="91" name="Freeform 90"/>
          <p:cNvSpPr/>
          <p:nvPr/>
        </p:nvSpPr>
        <p:spPr>
          <a:xfrm flipV="1">
            <a:off x="3098506" y="1315712"/>
            <a:ext cx="699656" cy="554621"/>
          </a:xfrm>
          <a:custGeom>
            <a:avLst/>
            <a:gdLst>
              <a:gd name="connsiteX0" fmla="*/ 0 w 7915275"/>
              <a:gd name="connsiteY0" fmla="*/ 728667 h 757253"/>
              <a:gd name="connsiteX1" fmla="*/ 714375 w 7915275"/>
              <a:gd name="connsiteY1" fmla="*/ 14292 h 757253"/>
              <a:gd name="connsiteX2" fmla="*/ 1443038 w 7915275"/>
              <a:gd name="connsiteY2" fmla="*/ 742955 h 757253"/>
              <a:gd name="connsiteX3" fmla="*/ 2157413 w 7915275"/>
              <a:gd name="connsiteY3" fmla="*/ 5 h 757253"/>
              <a:gd name="connsiteX4" fmla="*/ 2871788 w 7915275"/>
              <a:gd name="connsiteY4" fmla="*/ 742955 h 757253"/>
              <a:gd name="connsiteX5" fmla="*/ 3600450 w 7915275"/>
              <a:gd name="connsiteY5" fmla="*/ 14292 h 757253"/>
              <a:gd name="connsiteX6" fmla="*/ 4329113 w 7915275"/>
              <a:gd name="connsiteY6" fmla="*/ 742955 h 757253"/>
              <a:gd name="connsiteX7" fmla="*/ 5043488 w 7915275"/>
              <a:gd name="connsiteY7" fmla="*/ 5 h 757253"/>
              <a:gd name="connsiteX8" fmla="*/ 5757863 w 7915275"/>
              <a:gd name="connsiteY8" fmla="*/ 742955 h 757253"/>
              <a:gd name="connsiteX9" fmla="*/ 6457950 w 7915275"/>
              <a:gd name="connsiteY9" fmla="*/ 5 h 757253"/>
              <a:gd name="connsiteX10" fmla="*/ 7200900 w 7915275"/>
              <a:gd name="connsiteY10" fmla="*/ 757242 h 757253"/>
              <a:gd name="connsiteX11" fmla="*/ 7915275 w 7915275"/>
              <a:gd name="connsiteY11" fmla="*/ 14292 h 757253"/>
              <a:gd name="connsiteX0" fmla="*/ 0 w 7200900"/>
              <a:gd name="connsiteY0" fmla="*/ 728667 h 757242"/>
              <a:gd name="connsiteX1" fmla="*/ 714375 w 7200900"/>
              <a:gd name="connsiteY1" fmla="*/ 14292 h 757242"/>
              <a:gd name="connsiteX2" fmla="*/ 1443038 w 7200900"/>
              <a:gd name="connsiteY2" fmla="*/ 742955 h 757242"/>
              <a:gd name="connsiteX3" fmla="*/ 2157413 w 7200900"/>
              <a:gd name="connsiteY3" fmla="*/ 5 h 757242"/>
              <a:gd name="connsiteX4" fmla="*/ 2871788 w 7200900"/>
              <a:gd name="connsiteY4" fmla="*/ 742955 h 757242"/>
              <a:gd name="connsiteX5" fmla="*/ 3600450 w 7200900"/>
              <a:gd name="connsiteY5" fmla="*/ 14292 h 757242"/>
              <a:gd name="connsiteX6" fmla="*/ 4329113 w 7200900"/>
              <a:gd name="connsiteY6" fmla="*/ 742955 h 757242"/>
              <a:gd name="connsiteX7" fmla="*/ 5043488 w 7200900"/>
              <a:gd name="connsiteY7" fmla="*/ 5 h 757242"/>
              <a:gd name="connsiteX8" fmla="*/ 5757863 w 7200900"/>
              <a:gd name="connsiteY8" fmla="*/ 742955 h 757242"/>
              <a:gd name="connsiteX9" fmla="*/ 6457950 w 7200900"/>
              <a:gd name="connsiteY9" fmla="*/ 5 h 757242"/>
              <a:gd name="connsiteX10" fmla="*/ 7200900 w 7200900"/>
              <a:gd name="connsiteY10" fmla="*/ 757242 h 757242"/>
              <a:gd name="connsiteX0" fmla="*/ 0 w 6457950"/>
              <a:gd name="connsiteY0" fmla="*/ 728667 h 742960"/>
              <a:gd name="connsiteX1" fmla="*/ 714375 w 6457950"/>
              <a:gd name="connsiteY1" fmla="*/ 14292 h 742960"/>
              <a:gd name="connsiteX2" fmla="*/ 1443038 w 6457950"/>
              <a:gd name="connsiteY2" fmla="*/ 742955 h 742960"/>
              <a:gd name="connsiteX3" fmla="*/ 2157413 w 6457950"/>
              <a:gd name="connsiteY3" fmla="*/ 5 h 742960"/>
              <a:gd name="connsiteX4" fmla="*/ 2871788 w 6457950"/>
              <a:gd name="connsiteY4" fmla="*/ 742955 h 742960"/>
              <a:gd name="connsiteX5" fmla="*/ 3600450 w 6457950"/>
              <a:gd name="connsiteY5" fmla="*/ 14292 h 742960"/>
              <a:gd name="connsiteX6" fmla="*/ 4329113 w 6457950"/>
              <a:gd name="connsiteY6" fmla="*/ 742955 h 742960"/>
              <a:gd name="connsiteX7" fmla="*/ 5043488 w 6457950"/>
              <a:gd name="connsiteY7" fmla="*/ 5 h 742960"/>
              <a:gd name="connsiteX8" fmla="*/ 5757863 w 6457950"/>
              <a:gd name="connsiteY8" fmla="*/ 742955 h 742960"/>
              <a:gd name="connsiteX9" fmla="*/ 6457950 w 6457950"/>
              <a:gd name="connsiteY9" fmla="*/ 5 h 742960"/>
              <a:gd name="connsiteX0" fmla="*/ 0 w 6457950"/>
              <a:gd name="connsiteY0" fmla="*/ 728667 h 834038"/>
              <a:gd name="connsiteX1" fmla="*/ 714375 w 6457950"/>
              <a:gd name="connsiteY1" fmla="*/ 14292 h 834038"/>
              <a:gd name="connsiteX2" fmla="*/ 1443038 w 6457950"/>
              <a:gd name="connsiteY2" fmla="*/ 742955 h 834038"/>
              <a:gd name="connsiteX3" fmla="*/ 2871788 w 6457950"/>
              <a:gd name="connsiteY3" fmla="*/ 742955 h 834038"/>
              <a:gd name="connsiteX4" fmla="*/ 3600450 w 6457950"/>
              <a:gd name="connsiteY4" fmla="*/ 14292 h 834038"/>
              <a:gd name="connsiteX5" fmla="*/ 4329113 w 6457950"/>
              <a:gd name="connsiteY5" fmla="*/ 742955 h 834038"/>
              <a:gd name="connsiteX6" fmla="*/ 5043488 w 6457950"/>
              <a:gd name="connsiteY6" fmla="*/ 5 h 834038"/>
              <a:gd name="connsiteX7" fmla="*/ 5757863 w 6457950"/>
              <a:gd name="connsiteY7" fmla="*/ 742955 h 834038"/>
              <a:gd name="connsiteX8" fmla="*/ 6457950 w 6457950"/>
              <a:gd name="connsiteY8" fmla="*/ 5 h 834038"/>
              <a:gd name="connsiteX0" fmla="*/ 0 w 6457950"/>
              <a:gd name="connsiteY0" fmla="*/ 728667 h 742960"/>
              <a:gd name="connsiteX1" fmla="*/ 714375 w 6457950"/>
              <a:gd name="connsiteY1" fmla="*/ 14292 h 742960"/>
              <a:gd name="connsiteX2" fmla="*/ 2871788 w 6457950"/>
              <a:gd name="connsiteY2" fmla="*/ 742955 h 742960"/>
              <a:gd name="connsiteX3" fmla="*/ 3600450 w 6457950"/>
              <a:gd name="connsiteY3" fmla="*/ 14292 h 742960"/>
              <a:gd name="connsiteX4" fmla="*/ 4329113 w 6457950"/>
              <a:gd name="connsiteY4" fmla="*/ 742955 h 742960"/>
              <a:gd name="connsiteX5" fmla="*/ 5043488 w 6457950"/>
              <a:gd name="connsiteY5" fmla="*/ 5 h 742960"/>
              <a:gd name="connsiteX6" fmla="*/ 5757863 w 6457950"/>
              <a:gd name="connsiteY6" fmla="*/ 742955 h 742960"/>
              <a:gd name="connsiteX7" fmla="*/ 6457950 w 6457950"/>
              <a:gd name="connsiteY7" fmla="*/ 5 h 742960"/>
              <a:gd name="connsiteX0" fmla="*/ 0 w 6457950"/>
              <a:gd name="connsiteY0" fmla="*/ 728667 h 792999"/>
              <a:gd name="connsiteX1" fmla="*/ 2871788 w 6457950"/>
              <a:gd name="connsiteY1" fmla="*/ 742955 h 792999"/>
              <a:gd name="connsiteX2" fmla="*/ 3600450 w 6457950"/>
              <a:gd name="connsiteY2" fmla="*/ 14292 h 792999"/>
              <a:gd name="connsiteX3" fmla="*/ 4329113 w 6457950"/>
              <a:gd name="connsiteY3" fmla="*/ 742955 h 792999"/>
              <a:gd name="connsiteX4" fmla="*/ 5043488 w 6457950"/>
              <a:gd name="connsiteY4" fmla="*/ 5 h 792999"/>
              <a:gd name="connsiteX5" fmla="*/ 5757863 w 6457950"/>
              <a:gd name="connsiteY5" fmla="*/ 742955 h 792999"/>
              <a:gd name="connsiteX6" fmla="*/ 6457950 w 6457950"/>
              <a:gd name="connsiteY6" fmla="*/ 5 h 792999"/>
              <a:gd name="connsiteX0" fmla="*/ 0 w 3586162"/>
              <a:gd name="connsiteY0" fmla="*/ 742955 h 742960"/>
              <a:gd name="connsiteX1" fmla="*/ 728662 w 3586162"/>
              <a:gd name="connsiteY1" fmla="*/ 14292 h 742960"/>
              <a:gd name="connsiteX2" fmla="*/ 1457325 w 3586162"/>
              <a:gd name="connsiteY2" fmla="*/ 742955 h 742960"/>
              <a:gd name="connsiteX3" fmla="*/ 2171700 w 3586162"/>
              <a:gd name="connsiteY3" fmla="*/ 5 h 742960"/>
              <a:gd name="connsiteX4" fmla="*/ 2886075 w 3586162"/>
              <a:gd name="connsiteY4" fmla="*/ 742955 h 742960"/>
              <a:gd name="connsiteX5" fmla="*/ 3586162 w 3586162"/>
              <a:gd name="connsiteY5" fmla="*/ 5 h 742960"/>
              <a:gd name="connsiteX0" fmla="*/ 0 w 3586162"/>
              <a:gd name="connsiteY0" fmla="*/ 828043 h 828043"/>
              <a:gd name="connsiteX1" fmla="*/ 728662 w 3586162"/>
              <a:gd name="connsiteY1" fmla="*/ 99380 h 828043"/>
              <a:gd name="connsiteX2" fmla="*/ 2171700 w 3586162"/>
              <a:gd name="connsiteY2" fmla="*/ 85093 h 828043"/>
              <a:gd name="connsiteX3" fmla="*/ 2886075 w 3586162"/>
              <a:gd name="connsiteY3" fmla="*/ 828043 h 828043"/>
              <a:gd name="connsiteX4" fmla="*/ 3586162 w 3586162"/>
              <a:gd name="connsiteY4" fmla="*/ 85093 h 828043"/>
              <a:gd name="connsiteX0" fmla="*/ 0 w 3586162"/>
              <a:gd name="connsiteY0" fmla="*/ 742956 h 742961"/>
              <a:gd name="connsiteX1" fmla="*/ 728662 w 3586162"/>
              <a:gd name="connsiteY1" fmla="*/ 14293 h 742961"/>
              <a:gd name="connsiteX2" fmla="*/ 2886075 w 3586162"/>
              <a:gd name="connsiteY2" fmla="*/ 742956 h 742961"/>
              <a:gd name="connsiteX3" fmla="*/ 3586162 w 3586162"/>
              <a:gd name="connsiteY3" fmla="*/ 6 h 742961"/>
              <a:gd name="connsiteX0" fmla="*/ 0 w 3586162"/>
              <a:gd name="connsiteY0" fmla="*/ 786924 h 786923"/>
              <a:gd name="connsiteX1" fmla="*/ 728662 w 3586162"/>
              <a:gd name="connsiteY1" fmla="*/ 58261 h 786923"/>
              <a:gd name="connsiteX2" fmla="*/ 3586162 w 3586162"/>
              <a:gd name="connsiteY2" fmla="*/ 43974 h 786923"/>
              <a:gd name="connsiteX0" fmla="*/ 0 w 728662"/>
              <a:gd name="connsiteY0" fmla="*/ 728663 h 728664"/>
              <a:gd name="connsiteX1" fmla="*/ 728662 w 728662"/>
              <a:gd name="connsiteY1" fmla="*/ 0 h 728664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28663 h 728663"/>
              <a:gd name="connsiteX1" fmla="*/ 728662 w 728662"/>
              <a:gd name="connsiteY1" fmla="*/ 0 h 728663"/>
              <a:gd name="connsiteX0" fmla="*/ 0 w 728662"/>
              <a:gd name="connsiteY0" fmla="*/ 761711 h 761711"/>
              <a:gd name="connsiteX1" fmla="*/ 728662 w 728662"/>
              <a:gd name="connsiteY1" fmla="*/ 0 h 761711"/>
              <a:gd name="connsiteX0" fmla="*/ 0 w 728662"/>
              <a:gd name="connsiteY0" fmla="*/ 761711 h 761711"/>
              <a:gd name="connsiteX1" fmla="*/ 728662 w 728662"/>
              <a:gd name="connsiteY1" fmla="*/ 0 h 76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8662" h="761711">
                <a:moveTo>
                  <a:pt x="0" y="761711"/>
                </a:moveTo>
                <a:cubicBezTo>
                  <a:pt x="393979" y="590859"/>
                  <a:pt x="354271" y="119879"/>
                  <a:pt x="728662" y="0"/>
                </a:cubicBezTo>
              </a:path>
            </a:pathLst>
          </a:cu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70C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0369152" y="1295010"/>
            <a:ext cx="1733266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IN" sz="2000" dirty="0" smtClean="0">
                <a:solidFill>
                  <a:schemeClr val="accent3">
                    <a:lumMod val="50000"/>
                  </a:schemeClr>
                </a:solidFill>
              </a:rPr>
              <a:t>Allowed Band</a:t>
            </a:r>
            <a:endParaRPr lang="en-IN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9994876" y="1711300"/>
            <a:ext cx="19891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IN" dirty="0" smtClean="0">
                <a:solidFill>
                  <a:srgbClr val="FF0000"/>
                </a:solidFill>
              </a:rPr>
              <a:t>Forbidden Band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9621863" y="2086553"/>
            <a:ext cx="1733266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IN" sz="2000" dirty="0" smtClean="0">
                <a:solidFill>
                  <a:schemeClr val="accent3">
                    <a:lumMod val="50000"/>
                  </a:schemeClr>
                </a:solidFill>
              </a:rPr>
              <a:t>Allowed Band</a:t>
            </a:r>
            <a:endParaRPr lang="en-IN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9241501" y="2477548"/>
            <a:ext cx="19891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IN" dirty="0" smtClean="0">
                <a:solidFill>
                  <a:srgbClr val="FF0000"/>
                </a:solidFill>
              </a:rPr>
              <a:t>Forbidden Band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8841706" y="2864498"/>
            <a:ext cx="1733266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IN" sz="2000" dirty="0" smtClean="0">
                <a:solidFill>
                  <a:schemeClr val="accent3">
                    <a:lumMod val="50000"/>
                  </a:schemeClr>
                </a:solidFill>
              </a:rPr>
              <a:t>Allowed Band</a:t>
            </a:r>
            <a:endParaRPr lang="en-IN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8444986" y="3284311"/>
            <a:ext cx="19891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IN" dirty="0" smtClean="0">
                <a:solidFill>
                  <a:srgbClr val="FF0000"/>
                </a:solidFill>
              </a:rPr>
              <a:t>Forbidden Band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8092335" y="3642607"/>
            <a:ext cx="1733266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IN" sz="2000" dirty="0" smtClean="0">
                <a:solidFill>
                  <a:schemeClr val="accent3">
                    <a:lumMod val="50000"/>
                  </a:schemeClr>
                </a:solidFill>
              </a:rPr>
              <a:t>Allowed Band</a:t>
            </a:r>
            <a:endParaRPr lang="en-IN" sz="2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Left Brace 106"/>
          <p:cNvSpPr/>
          <p:nvPr/>
        </p:nvSpPr>
        <p:spPr>
          <a:xfrm rot="16200000">
            <a:off x="6540231" y="4846111"/>
            <a:ext cx="324000" cy="2016000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Rectangle 107"/>
          <p:cNvSpPr/>
          <p:nvPr/>
        </p:nvSpPr>
        <p:spPr>
          <a:xfrm>
            <a:off x="5407540" y="5988650"/>
            <a:ext cx="2958743" cy="6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IN" sz="2800" b="1" dirty="0" smtClean="0">
                <a:solidFill>
                  <a:srgbClr val="002060"/>
                </a:solidFill>
              </a:rPr>
              <a:t>1</a:t>
            </a:r>
            <a:r>
              <a:rPr lang="en-IN" sz="2800" b="1" baseline="30000" dirty="0" smtClean="0">
                <a:solidFill>
                  <a:srgbClr val="002060"/>
                </a:solidFill>
              </a:rPr>
              <a:t>st</a:t>
            </a:r>
            <a:r>
              <a:rPr lang="en-IN" sz="2800" b="1" dirty="0" smtClean="0">
                <a:solidFill>
                  <a:srgbClr val="002060"/>
                </a:solidFill>
              </a:rPr>
              <a:t> Brilliouin Zone</a:t>
            </a:r>
            <a:endParaRPr lang="en-IN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41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1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7" dur="1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0" dur="1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3" dur="1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5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7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25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6" grpId="1" animBg="1"/>
      <p:bldP spid="85" grpId="0" animBg="1"/>
      <p:bldP spid="85" grpId="1" animBg="1"/>
      <p:bldP spid="83" grpId="0" animBg="1"/>
      <p:bldP spid="83" grpId="1" animBg="1"/>
      <p:bldP spid="76" grpId="0" animBg="1"/>
      <p:bldP spid="77" grpId="0" animBg="1"/>
      <p:bldP spid="78" grpId="0" animBg="1"/>
      <p:bldP spid="79" grpId="0" animBg="1"/>
      <p:bldP spid="80" grpId="0" animBg="1"/>
      <p:bldP spid="82" grpId="0" animBg="1"/>
      <p:bldP spid="87" grpId="0" animBg="1"/>
      <p:bldP spid="89" grpId="0"/>
      <p:bldP spid="90" grpId="0" animBg="1"/>
      <p:bldP spid="91" grpId="0" animBg="1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7" grpId="0" animBg="1"/>
      <p:bldP spid="10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1064525" y="1801506"/>
            <a:ext cx="9962866" cy="3589361"/>
          </a:xfrm>
          <a:prstGeom prst="horizontalScroll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5400" b="1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Direct </a:t>
            </a:r>
            <a:r>
              <a:rPr lang="en-US" sz="5400" b="1" dirty="0">
                <a:solidFill>
                  <a:srgbClr val="002060"/>
                </a:solidFill>
                <a:cs typeface="Times New Roman" panose="02020603050405020304" pitchFamily="18" charset="0"/>
              </a:rPr>
              <a:t>and Indirect bandgap </a:t>
            </a:r>
            <a:r>
              <a:rPr lang="en-US" sz="5400" b="1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semiconductors as per </a:t>
            </a:r>
          </a:p>
          <a:p>
            <a:pPr lvl="0" algn="ctr"/>
            <a:r>
              <a:rPr lang="en-US" sz="5400" b="1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E </a:t>
            </a:r>
            <a:r>
              <a:rPr lang="en-US" sz="5400" b="1" dirty="0">
                <a:solidFill>
                  <a:srgbClr val="002060"/>
                </a:solidFill>
                <a:cs typeface="Times New Roman" panose="02020603050405020304" pitchFamily="18" charset="0"/>
              </a:rPr>
              <a:t>– K </a:t>
            </a:r>
            <a:r>
              <a:rPr lang="en-US" sz="5400" b="1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255930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Terms related to electricity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31180" y="863444"/>
            <a:ext cx="11851553" cy="755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Resistance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: It is the opposition that a material offers to the flow of electric current.</a:t>
            </a:r>
            <a:endParaRPr lang="en-US" sz="2600" dirty="0" smtClean="0">
              <a:solidFill>
                <a:schemeClr val="tx2">
                  <a:lumMod val="50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endParaRPr lang="en-US" dirty="0" smtClean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4" name="Picture 2" descr="DC Circuits | High school physics | Science | Khan Academy"/>
          <p:cNvPicPr>
            <a:picLocks noChangeAspect="1" noChangeArrowheads="1"/>
          </p:cNvPicPr>
          <p:nvPr/>
        </p:nvPicPr>
        <p:blipFill>
          <a:blip r:embed="rId2"/>
          <a:srcRect b="33048"/>
          <a:stretch>
            <a:fillRect/>
          </a:stretch>
        </p:blipFill>
        <p:spPr bwMode="auto">
          <a:xfrm>
            <a:off x="5928620" y="1934760"/>
            <a:ext cx="5330561" cy="2229642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78170" y="1934760"/>
                <a:ext cx="4282320" cy="1125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R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∝ 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  <m:r>
                            <a:rPr lang="en-US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  <m: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ohm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FF0000"/>
                              </a:solidFill>
                              <a:latin typeface="+mj-lt"/>
                              <a:cs typeface="Times New Roman" panose="02020603050405020304" pitchFamily="18" charset="0"/>
                            </a:rPr>
                            <m:t>‘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FF0000"/>
                              </a:solidFill>
                              <a:latin typeface="+mj-lt"/>
                              <a:cs typeface="Times New Roman" panose="02020603050405020304" pitchFamily="18" charset="0"/>
                            </a:rPr>
                            <m:t>ꭥ</m:t>
                          </m:r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FF0000"/>
                              </a:solidFill>
                              <a:latin typeface="+mj-lt"/>
                              <a:cs typeface="Times New Roman" panose="02020603050405020304" pitchFamily="18" charset="0"/>
                            </a:rPr>
                            <m:t>’</m:t>
                          </m:r>
                        </m:e>
                      </m:d>
                      <m:r>
                        <a:rPr lang="en-US" sz="36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70" y="1934760"/>
                <a:ext cx="4282320" cy="1125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78170" y="3224715"/>
                <a:ext cx="2689495" cy="1125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R</m:t>
                      </m:r>
                      <m:r>
                        <a:rPr lang="en-U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3600" b="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ρ</m:t>
                          </m:r>
                          <m: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  <m:r>
                            <a:rPr lang="en-US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70" y="3224715"/>
                <a:ext cx="2689495" cy="1125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78170" y="4514670"/>
                <a:ext cx="4120088" cy="1188720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3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R</m:t>
                      </m:r>
                      <m:r>
                        <a:rPr lang="en-US" sz="3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σ</m:t>
                          </m:r>
                          <m:r>
                            <a:rPr lang="en-US" sz="3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m:rPr>
                              <m:sty m:val="p"/>
                            </m:rPr>
                            <a:rPr lang="en-US" sz="3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3600" dirty="0">
                              <a:solidFill>
                                <a:srgbClr val="FF0000"/>
                              </a:solidFill>
                              <a:cs typeface="Times New Roman" panose="02020603050405020304" pitchFamily="18" charset="0"/>
                            </a:rPr>
                            <m:t>ꭥ</m:t>
                          </m:r>
                          <m:r>
                            <a:rPr lang="en-US" sz="36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360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m</m:t>
                          </m:r>
                        </m:e>
                      </m:d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70" y="4514670"/>
                <a:ext cx="4120088" cy="1188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6671189" y="4449353"/>
            <a:ext cx="3105624" cy="1133067"/>
            <a:chOff x="6818672" y="4301870"/>
            <a:chExt cx="3105624" cy="1133067"/>
          </a:xfrm>
        </p:grpSpPr>
        <p:sp>
          <p:nvSpPr>
            <p:cNvPr id="7" name="Rectangle 6"/>
            <p:cNvSpPr/>
            <p:nvPr/>
          </p:nvSpPr>
          <p:spPr>
            <a:xfrm>
              <a:off x="6818672" y="4727901"/>
              <a:ext cx="1617406" cy="5232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800" b="0" dirty="0" smtClean="0">
                  <a:latin typeface="+mj-lt"/>
                  <a:ea typeface="Cambria Math" panose="02040503050406030204" pitchFamily="18" charset="0"/>
                  <a:cs typeface="Times New Roman" panose="02020603050405020304" pitchFamily="18" charset="0"/>
                </a:rPr>
                <a:t>We know, </a:t>
              </a:r>
              <a:endParaRPr lang="en-US" sz="2000" dirty="0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8229601" y="4301870"/>
                  <a:ext cx="1694695" cy="113306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i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ρ</m:t>
                        </m:r>
                        <m:r>
                          <a:rPr lang="en-US" sz="3600" i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3600" i="1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1 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36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σ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9601" y="4301870"/>
                  <a:ext cx="1694695" cy="113306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2647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Connector 75"/>
          <p:cNvCxnSpPr/>
          <p:nvPr/>
        </p:nvCxnSpPr>
        <p:spPr>
          <a:xfrm>
            <a:off x="4460272" y="3120367"/>
            <a:ext cx="0" cy="774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Direct bandgap semiconductor</a:t>
            </a:r>
            <a:endParaRPr lang="en-IN" dirty="0"/>
          </a:p>
        </p:txBody>
      </p:sp>
      <p:sp>
        <p:nvSpPr>
          <p:cNvPr id="7" name="Freeform 6"/>
          <p:cNvSpPr/>
          <p:nvPr/>
        </p:nvSpPr>
        <p:spPr>
          <a:xfrm>
            <a:off x="3038456" y="1694015"/>
            <a:ext cx="2880000" cy="1440000"/>
          </a:xfrm>
          <a:custGeom>
            <a:avLst/>
            <a:gdLst>
              <a:gd name="connsiteX0" fmla="*/ 0 w 2886075"/>
              <a:gd name="connsiteY0" fmla="*/ 14287 h 1457330"/>
              <a:gd name="connsiteX1" fmla="*/ 1471613 w 2886075"/>
              <a:gd name="connsiteY1" fmla="*/ 1457325 h 1457330"/>
              <a:gd name="connsiteX2" fmla="*/ 2886075 w 2886075"/>
              <a:gd name="connsiteY2" fmla="*/ 0 h 1457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1457330">
                <a:moveTo>
                  <a:pt x="0" y="14287"/>
                </a:moveTo>
                <a:cubicBezTo>
                  <a:pt x="495300" y="736996"/>
                  <a:pt x="990601" y="1459706"/>
                  <a:pt x="1471613" y="1457325"/>
                </a:cubicBezTo>
                <a:cubicBezTo>
                  <a:pt x="1952625" y="1454944"/>
                  <a:pt x="2419350" y="727472"/>
                  <a:pt x="2886075" y="0"/>
                </a:cubicBezTo>
              </a:path>
            </a:pathLst>
          </a:custGeom>
          <a:noFill/>
          <a:ln w="57150"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reeform 10"/>
          <p:cNvSpPr/>
          <p:nvPr/>
        </p:nvSpPr>
        <p:spPr>
          <a:xfrm flipV="1">
            <a:off x="3038456" y="3918481"/>
            <a:ext cx="2880000" cy="1440000"/>
          </a:xfrm>
          <a:custGeom>
            <a:avLst/>
            <a:gdLst>
              <a:gd name="connsiteX0" fmla="*/ 0 w 2886075"/>
              <a:gd name="connsiteY0" fmla="*/ 14287 h 1457330"/>
              <a:gd name="connsiteX1" fmla="*/ 1471613 w 2886075"/>
              <a:gd name="connsiteY1" fmla="*/ 1457325 h 1457330"/>
              <a:gd name="connsiteX2" fmla="*/ 2886075 w 2886075"/>
              <a:gd name="connsiteY2" fmla="*/ 0 h 1457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1457330">
                <a:moveTo>
                  <a:pt x="0" y="14287"/>
                </a:moveTo>
                <a:cubicBezTo>
                  <a:pt x="495300" y="736996"/>
                  <a:pt x="990601" y="1459706"/>
                  <a:pt x="1471613" y="1457325"/>
                </a:cubicBezTo>
                <a:cubicBezTo>
                  <a:pt x="1952625" y="1454944"/>
                  <a:pt x="2419350" y="727472"/>
                  <a:pt x="2886075" y="0"/>
                </a:cubicBezTo>
              </a:path>
            </a:pathLst>
          </a:custGeom>
          <a:noFill/>
          <a:ln w="57150">
            <a:solidFill>
              <a:schemeClr val="accent4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465159" y="1406710"/>
            <a:ext cx="2080" cy="161594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94437" y="1875375"/>
            <a:ext cx="385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/>
              <a:t>E</a:t>
            </a:r>
            <a:endParaRPr lang="en-IN" b="1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737560" y="5564682"/>
            <a:ext cx="392221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74012" y="4807896"/>
            <a:ext cx="385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k</a:t>
            </a:r>
            <a:endParaRPr lang="en-IN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346600" y="1518914"/>
            <a:ext cx="233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accent6">
                    <a:lumMod val="50000"/>
                  </a:schemeClr>
                </a:solidFill>
              </a:rPr>
              <a:t>Conduction Band</a:t>
            </a:r>
            <a:endParaRPr lang="en-IN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60410" y="4830260"/>
            <a:ext cx="1902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accent6">
                    <a:lumMod val="50000"/>
                  </a:schemeClr>
                </a:solidFill>
              </a:rPr>
              <a:t>Valence Band</a:t>
            </a:r>
            <a:endParaRPr lang="en-IN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4274912" y="2193416"/>
            <a:ext cx="396000" cy="396000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/>
          <p:cNvSpPr/>
          <p:nvPr/>
        </p:nvSpPr>
        <p:spPr>
          <a:xfrm>
            <a:off x="4613200" y="2413549"/>
            <a:ext cx="396000" cy="396000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Oval 37"/>
          <p:cNvSpPr/>
          <p:nvPr/>
        </p:nvSpPr>
        <p:spPr>
          <a:xfrm>
            <a:off x="3915358" y="2413549"/>
            <a:ext cx="396000" cy="396000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/>
          <p:cNvSpPr/>
          <p:nvPr/>
        </p:nvSpPr>
        <p:spPr>
          <a:xfrm>
            <a:off x="4264279" y="2621736"/>
            <a:ext cx="396000" cy="396000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TextBox 39"/>
          <p:cNvSpPr txBox="1"/>
          <p:nvPr/>
        </p:nvSpPr>
        <p:spPr>
          <a:xfrm>
            <a:off x="4238761" y="3932598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accent6">
                    <a:lumMod val="50000"/>
                  </a:schemeClr>
                </a:solidFill>
              </a:rPr>
              <a:t>e</a:t>
            </a:r>
            <a:r>
              <a:rPr lang="en-IN" sz="3200" baseline="30000" dirty="0" smtClean="0">
                <a:solidFill>
                  <a:schemeClr val="accent6">
                    <a:lumMod val="50000"/>
                  </a:schemeClr>
                </a:solidFill>
              </a:rPr>
              <a:t>-</a:t>
            </a:r>
            <a:endParaRPr lang="en-IN" baseline="3000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 rot="9062175">
            <a:off x="7019702" y="1922445"/>
            <a:ext cx="2085232" cy="543081"/>
            <a:chOff x="5369442" y="1988285"/>
            <a:chExt cx="2923769" cy="744282"/>
          </a:xfrm>
        </p:grpSpPr>
        <p:sp>
          <p:nvSpPr>
            <p:cNvPr id="42" name="Freeform 41"/>
            <p:cNvSpPr/>
            <p:nvPr/>
          </p:nvSpPr>
          <p:spPr>
            <a:xfrm>
              <a:off x="5369442" y="1988285"/>
              <a:ext cx="2731821" cy="744282"/>
            </a:xfrm>
            <a:custGeom>
              <a:avLst/>
              <a:gdLst>
                <a:gd name="connsiteX0" fmla="*/ 0 w 5295014"/>
                <a:gd name="connsiteY0" fmla="*/ 744282 h 744282"/>
                <a:gd name="connsiteX1" fmla="*/ 723014 w 5295014"/>
                <a:gd name="connsiteY1" fmla="*/ 10636 h 744282"/>
                <a:gd name="connsiteX2" fmla="*/ 1446028 w 5295014"/>
                <a:gd name="connsiteY2" fmla="*/ 733650 h 744282"/>
                <a:gd name="connsiteX3" fmla="*/ 2169042 w 5295014"/>
                <a:gd name="connsiteY3" fmla="*/ 10636 h 744282"/>
                <a:gd name="connsiteX4" fmla="*/ 2892056 w 5295014"/>
                <a:gd name="connsiteY4" fmla="*/ 733650 h 744282"/>
                <a:gd name="connsiteX5" fmla="*/ 3583172 w 5295014"/>
                <a:gd name="connsiteY5" fmla="*/ 3 h 744282"/>
                <a:gd name="connsiteX6" fmla="*/ 4306186 w 5295014"/>
                <a:gd name="connsiteY6" fmla="*/ 723017 h 744282"/>
                <a:gd name="connsiteX7" fmla="*/ 5029200 w 5295014"/>
                <a:gd name="connsiteY7" fmla="*/ 308348 h 744282"/>
                <a:gd name="connsiteX8" fmla="*/ 5295014 w 5295014"/>
                <a:gd name="connsiteY8" fmla="*/ 276450 h 74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95014" h="744282">
                  <a:moveTo>
                    <a:pt x="0" y="744282"/>
                  </a:moveTo>
                  <a:cubicBezTo>
                    <a:pt x="241004" y="378345"/>
                    <a:pt x="482009" y="12408"/>
                    <a:pt x="723014" y="10636"/>
                  </a:cubicBezTo>
                  <a:cubicBezTo>
                    <a:pt x="964019" y="8864"/>
                    <a:pt x="1205023" y="733650"/>
                    <a:pt x="1446028" y="733650"/>
                  </a:cubicBezTo>
                  <a:cubicBezTo>
                    <a:pt x="1687033" y="733650"/>
                    <a:pt x="1928037" y="10636"/>
                    <a:pt x="2169042" y="10636"/>
                  </a:cubicBezTo>
                  <a:cubicBezTo>
                    <a:pt x="2410047" y="10636"/>
                    <a:pt x="2656368" y="735422"/>
                    <a:pt x="2892056" y="733650"/>
                  </a:cubicBezTo>
                  <a:cubicBezTo>
                    <a:pt x="3127744" y="731878"/>
                    <a:pt x="3347484" y="1775"/>
                    <a:pt x="3583172" y="3"/>
                  </a:cubicBezTo>
                  <a:cubicBezTo>
                    <a:pt x="3818860" y="-1769"/>
                    <a:pt x="4065181" y="671626"/>
                    <a:pt x="4306186" y="723017"/>
                  </a:cubicBezTo>
                  <a:cubicBezTo>
                    <a:pt x="4547191" y="774408"/>
                    <a:pt x="4864395" y="382776"/>
                    <a:pt x="5029200" y="308348"/>
                  </a:cubicBezTo>
                  <a:cubicBezTo>
                    <a:pt x="5194005" y="233920"/>
                    <a:pt x="5244509" y="255185"/>
                    <a:pt x="5295014" y="27645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Isosceles Triangle 45"/>
            <p:cNvSpPr/>
            <p:nvPr/>
          </p:nvSpPr>
          <p:spPr>
            <a:xfrm rot="5400000">
              <a:off x="8086477" y="2123857"/>
              <a:ext cx="151075" cy="262393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0131045" y="3957754"/>
            <a:ext cx="1701423" cy="1657066"/>
            <a:chOff x="10040796" y="1573185"/>
            <a:chExt cx="1701423" cy="1657066"/>
          </a:xfrm>
        </p:grpSpPr>
        <p:sp>
          <p:nvSpPr>
            <p:cNvPr id="49" name="Oval 48"/>
            <p:cNvSpPr/>
            <p:nvPr/>
          </p:nvSpPr>
          <p:spPr>
            <a:xfrm>
              <a:off x="10040796" y="1573185"/>
              <a:ext cx="1701423" cy="1657066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0370617" y="1957597"/>
              <a:ext cx="1030409" cy="931460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10714087" y="2232827"/>
              <a:ext cx="332098" cy="328683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2" name="Plus 51"/>
            <p:cNvSpPr/>
            <p:nvPr/>
          </p:nvSpPr>
          <p:spPr>
            <a:xfrm>
              <a:off x="10700439" y="2219179"/>
              <a:ext cx="345746" cy="342331"/>
            </a:xfrm>
            <a:prstGeom prst="math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0749160" y="3688127"/>
            <a:ext cx="412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e</a:t>
            </a:r>
            <a:r>
              <a:rPr lang="en-US" sz="2800" baseline="30000" dirty="0" smtClean="0">
                <a:latin typeface="+mj-lt"/>
              </a:rPr>
              <a:t>-</a:t>
            </a:r>
            <a:endParaRPr lang="en-US" sz="2800" baseline="30000" dirty="0">
              <a:latin typeface="+mj-lt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4269361" y="4045870"/>
            <a:ext cx="396000" cy="396000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Left Brace 54"/>
          <p:cNvSpPr/>
          <p:nvPr/>
        </p:nvSpPr>
        <p:spPr>
          <a:xfrm>
            <a:off x="3894328" y="3201010"/>
            <a:ext cx="310052" cy="66224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TextBox 55"/>
          <p:cNvSpPr txBox="1"/>
          <p:nvPr/>
        </p:nvSpPr>
        <p:spPr>
          <a:xfrm>
            <a:off x="2822359" y="3233860"/>
            <a:ext cx="1043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accent5">
                    <a:lumMod val="50000"/>
                  </a:schemeClr>
                </a:solidFill>
              </a:rPr>
              <a:t>1 eV</a:t>
            </a:r>
            <a:endParaRPr lang="en-IN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13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1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23 C 0.0388 -0.00023 0.07019 0.05417 0.07019 0.12107 C 0.07019 0.18796 0.0388 0.24259 0.00026 0.24259 C -0.03828 0.24259 -0.0694 0.18796 -0.0694 0.12107 C -0.0694 0.05417 -0.03828 -0.00023 0.00026 -0.00023 Z " pathEditMode="relative" rAng="0" ptsTypes="AAAAA">
                                      <p:cBhvr>
                                        <p:cTn id="8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-0.19557 0.19166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9" y="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64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22222E-6 L 0.0013 -0.20625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0324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0"/>
                            </p:stCondLst>
                            <p:childTnLst>
                              <p:par>
                                <p:cTn id="10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/>
      <p:bldP spid="24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/>
      <p:bldP spid="40" grpId="1"/>
      <p:bldP spid="53" grpId="0"/>
      <p:bldP spid="53" grpId="1"/>
      <p:bldP spid="54" grpId="0" animBg="1"/>
      <p:bldP spid="55" grpId="0" animBg="1"/>
      <p:bldP spid="5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Direct bandgap semiconductor</a:t>
            </a:r>
            <a:endParaRPr lang="en-IN" dirty="0"/>
          </a:p>
        </p:txBody>
      </p:sp>
      <p:sp>
        <p:nvSpPr>
          <p:cNvPr id="65" name="Oval 64"/>
          <p:cNvSpPr/>
          <p:nvPr/>
        </p:nvSpPr>
        <p:spPr>
          <a:xfrm>
            <a:off x="6071356" y="4062165"/>
            <a:ext cx="398186" cy="384490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Oval 65"/>
          <p:cNvSpPr/>
          <p:nvPr/>
        </p:nvSpPr>
        <p:spPr>
          <a:xfrm>
            <a:off x="6436940" y="4288328"/>
            <a:ext cx="398186" cy="384490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Oval 66"/>
          <p:cNvSpPr/>
          <p:nvPr/>
        </p:nvSpPr>
        <p:spPr>
          <a:xfrm>
            <a:off x="5705772" y="4288328"/>
            <a:ext cx="398186" cy="384490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Oval 67"/>
          <p:cNvSpPr/>
          <p:nvPr/>
        </p:nvSpPr>
        <p:spPr>
          <a:xfrm>
            <a:off x="6071356" y="4505560"/>
            <a:ext cx="398186" cy="384490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Oval 69"/>
          <p:cNvSpPr/>
          <p:nvPr/>
        </p:nvSpPr>
        <p:spPr>
          <a:xfrm>
            <a:off x="6041850" y="2635113"/>
            <a:ext cx="396000" cy="396000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9" name="Group 78"/>
          <p:cNvGrpSpPr/>
          <p:nvPr/>
        </p:nvGrpSpPr>
        <p:grpSpPr>
          <a:xfrm>
            <a:off x="3352656" y="1531776"/>
            <a:ext cx="5502586" cy="4532140"/>
            <a:chOff x="6661340" y="1069330"/>
            <a:chExt cx="4477395" cy="3819117"/>
          </a:xfrm>
        </p:grpSpPr>
        <p:grpSp>
          <p:nvGrpSpPr>
            <p:cNvPr id="74" name="Group 73"/>
            <p:cNvGrpSpPr/>
            <p:nvPr/>
          </p:nvGrpSpPr>
          <p:grpSpPr>
            <a:xfrm>
              <a:off x="6661340" y="1069330"/>
              <a:ext cx="4477395" cy="3819117"/>
              <a:chOff x="6661340" y="1069330"/>
              <a:chExt cx="4477395" cy="3819117"/>
            </a:xfrm>
          </p:grpSpPr>
          <p:sp>
            <p:nvSpPr>
              <p:cNvPr id="57" name="Freeform 56"/>
              <p:cNvSpPr/>
              <p:nvPr/>
            </p:nvSpPr>
            <p:spPr>
              <a:xfrm>
                <a:off x="7690024" y="1223967"/>
                <a:ext cx="2582310" cy="1243008"/>
              </a:xfrm>
              <a:custGeom>
                <a:avLst/>
                <a:gdLst>
                  <a:gd name="connsiteX0" fmla="*/ 0 w 2886075"/>
                  <a:gd name="connsiteY0" fmla="*/ 14287 h 1457330"/>
                  <a:gd name="connsiteX1" fmla="*/ 1471613 w 2886075"/>
                  <a:gd name="connsiteY1" fmla="*/ 1457325 h 1457330"/>
                  <a:gd name="connsiteX2" fmla="*/ 2886075 w 2886075"/>
                  <a:gd name="connsiteY2" fmla="*/ 0 h 1457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86075" h="1457330">
                    <a:moveTo>
                      <a:pt x="0" y="14287"/>
                    </a:moveTo>
                    <a:cubicBezTo>
                      <a:pt x="495300" y="736996"/>
                      <a:pt x="990601" y="1459706"/>
                      <a:pt x="1471613" y="1457325"/>
                    </a:cubicBezTo>
                    <a:cubicBezTo>
                      <a:pt x="1952625" y="1454944"/>
                      <a:pt x="2419350" y="727472"/>
                      <a:pt x="2886075" y="0"/>
                    </a:cubicBezTo>
                  </a:path>
                </a:pathLst>
              </a:custGeom>
              <a:noFill/>
              <a:ln w="57150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" name="Freeform 57"/>
              <p:cNvSpPr/>
              <p:nvPr/>
            </p:nvSpPr>
            <p:spPr>
              <a:xfrm flipV="1">
                <a:off x="7690024" y="3160691"/>
                <a:ext cx="2582310" cy="1243008"/>
              </a:xfrm>
              <a:custGeom>
                <a:avLst/>
                <a:gdLst>
                  <a:gd name="connsiteX0" fmla="*/ 0 w 2886075"/>
                  <a:gd name="connsiteY0" fmla="*/ 14287 h 1457330"/>
                  <a:gd name="connsiteX1" fmla="*/ 1471613 w 2886075"/>
                  <a:gd name="connsiteY1" fmla="*/ 1457325 h 1457330"/>
                  <a:gd name="connsiteX2" fmla="*/ 2886075 w 2886075"/>
                  <a:gd name="connsiteY2" fmla="*/ 0 h 1457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86075" h="1457330">
                    <a:moveTo>
                      <a:pt x="0" y="14287"/>
                    </a:moveTo>
                    <a:cubicBezTo>
                      <a:pt x="495300" y="736996"/>
                      <a:pt x="990601" y="1459706"/>
                      <a:pt x="1471613" y="1457325"/>
                    </a:cubicBezTo>
                    <a:cubicBezTo>
                      <a:pt x="1952625" y="1454944"/>
                      <a:pt x="2419350" y="727472"/>
                      <a:pt x="2886075" y="0"/>
                    </a:cubicBezTo>
                  </a:path>
                </a:pathLst>
              </a:custGeom>
              <a:noFill/>
              <a:ln w="57150">
                <a:solidFill>
                  <a:schemeClr val="accent4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59" name="Straight Arrow Connector 58"/>
              <p:cNvCxnSpPr/>
              <p:nvPr/>
            </p:nvCxnSpPr>
            <p:spPr>
              <a:xfrm flipV="1">
                <a:off x="7189966" y="1069330"/>
                <a:ext cx="0" cy="127053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6661340" y="1199140"/>
                <a:ext cx="3857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600" b="1" dirty="0" smtClean="0"/>
                  <a:t>E</a:t>
                </a:r>
                <a:endParaRPr lang="en-IN" b="1" dirty="0"/>
              </a:p>
            </p:txBody>
          </p:sp>
          <p:cxnSp>
            <p:nvCxnSpPr>
              <p:cNvPr id="61" name="Straight Arrow Connector 60"/>
              <p:cNvCxnSpPr/>
              <p:nvPr/>
            </p:nvCxnSpPr>
            <p:spPr>
              <a:xfrm>
                <a:off x="7490002" y="4565282"/>
                <a:ext cx="326297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/>
              <p:cNvSpPr txBox="1"/>
              <p:nvPr/>
            </p:nvSpPr>
            <p:spPr>
              <a:xfrm>
                <a:off x="10752973" y="4242116"/>
                <a:ext cx="3857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600" b="1" dirty="0"/>
                  <a:t>k</a:t>
                </a:r>
                <a:endParaRPr lang="en-IN" b="1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8032223" y="1096386"/>
                <a:ext cx="23305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Conduction Band</a:t>
                </a:r>
                <a:endParaRPr lang="en-IN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8286369" y="4130426"/>
                <a:ext cx="19029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Valence Band</a:t>
                </a:r>
                <a:endParaRPr lang="en-IN" sz="2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78" name="Straight Connector 77"/>
            <p:cNvCxnSpPr/>
            <p:nvPr/>
          </p:nvCxnSpPr>
          <p:spPr>
            <a:xfrm>
              <a:off x="9009796" y="2478476"/>
              <a:ext cx="0" cy="65467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/>
          <p:cNvSpPr txBox="1"/>
          <p:nvPr/>
        </p:nvSpPr>
        <p:spPr>
          <a:xfrm>
            <a:off x="6014866" y="2523357"/>
            <a:ext cx="56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accent6">
                    <a:lumMod val="50000"/>
                  </a:schemeClr>
                </a:solidFill>
              </a:rPr>
              <a:t>e</a:t>
            </a:r>
            <a:r>
              <a:rPr lang="en-IN" sz="3200" baseline="30000" dirty="0" smtClean="0">
                <a:solidFill>
                  <a:schemeClr val="accent6">
                    <a:lumMod val="50000"/>
                  </a:schemeClr>
                </a:solidFill>
              </a:rPr>
              <a:t>-</a:t>
            </a:r>
            <a:endParaRPr lang="en-IN" baseline="30000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61180" y="3853491"/>
            <a:ext cx="3058724" cy="1507413"/>
            <a:chOff x="2661180" y="3853491"/>
            <a:chExt cx="3058724" cy="1507413"/>
          </a:xfrm>
        </p:grpSpPr>
        <p:grpSp>
          <p:nvGrpSpPr>
            <p:cNvPr id="80" name="Group 79"/>
            <p:cNvGrpSpPr/>
            <p:nvPr/>
          </p:nvGrpSpPr>
          <p:grpSpPr>
            <a:xfrm rot="9347995">
              <a:off x="3157216" y="3853491"/>
              <a:ext cx="2562688" cy="644473"/>
              <a:chOff x="5369442" y="1988285"/>
              <a:chExt cx="2923769" cy="744282"/>
            </a:xfrm>
          </p:grpSpPr>
          <p:sp>
            <p:nvSpPr>
              <p:cNvPr id="81" name="Freeform 80"/>
              <p:cNvSpPr/>
              <p:nvPr/>
            </p:nvSpPr>
            <p:spPr>
              <a:xfrm>
                <a:off x="5369442" y="1988285"/>
                <a:ext cx="2731821" cy="744282"/>
              </a:xfrm>
              <a:custGeom>
                <a:avLst/>
                <a:gdLst>
                  <a:gd name="connsiteX0" fmla="*/ 0 w 5295014"/>
                  <a:gd name="connsiteY0" fmla="*/ 744282 h 744282"/>
                  <a:gd name="connsiteX1" fmla="*/ 723014 w 5295014"/>
                  <a:gd name="connsiteY1" fmla="*/ 10636 h 744282"/>
                  <a:gd name="connsiteX2" fmla="*/ 1446028 w 5295014"/>
                  <a:gd name="connsiteY2" fmla="*/ 733650 h 744282"/>
                  <a:gd name="connsiteX3" fmla="*/ 2169042 w 5295014"/>
                  <a:gd name="connsiteY3" fmla="*/ 10636 h 744282"/>
                  <a:gd name="connsiteX4" fmla="*/ 2892056 w 5295014"/>
                  <a:gd name="connsiteY4" fmla="*/ 733650 h 744282"/>
                  <a:gd name="connsiteX5" fmla="*/ 3583172 w 5295014"/>
                  <a:gd name="connsiteY5" fmla="*/ 3 h 744282"/>
                  <a:gd name="connsiteX6" fmla="*/ 4306186 w 5295014"/>
                  <a:gd name="connsiteY6" fmla="*/ 723017 h 744282"/>
                  <a:gd name="connsiteX7" fmla="*/ 5029200 w 5295014"/>
                  <a:gd name="connsiteY7" fmla="*/ 308348 h 744282"/>
                  <a:gd name="connsiteX8" fmla="*/ 5295014 w 5295014"/>
                  <a:gd name="connsiteY8" fmla="*/ 276450 h 744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95014" h="744282">
                    <a:moveTo>
                      <a:pt x="0" y="744282"/>
                    </a:moveTo>
                    <a:cubicBezTo>
                      <a:pt x="241004" y="378345"/>
                      <a:pt x="482009" y="12408"/>
                      <a:pt x="723014" y="10636"/>
                    </a:cubicBezTo>
                    <a:cubicBezTo>
                      <a:pt x="964019" y="8864"/>
                      <a:pt x="1205023" y="733650"/>
                      <a:pt x="1446028" y="733650"/>
                    </a:cubicBezTo>
                    <a:cubicBezTo>
                      <a:pt x="1687033" y="733650"/>
                      <a:pt x="1928037" y="10636"/>
                      <a:pt x="2169042" y="10636"/>
                    </a:cubicBezTo>
                    <a:cubicBezTo>
                      <a:pt x="2410047" y="10636"/>
                      <a:pt x="2656368" y="735422"/>
                      <a:pt x="2892056" y="733650"/>
                    </a:cubicBezTo>
                    <a:cubicBezTo>
                      <a:pt x="3127744" y="731878"/>
                      <a:pt x="3347484" y="1775"/>
                      <a:pt x="3583172" y="3"/>
                    </a:cubicBezTo>
                    <a:cubicBezTo>
                      <a:pt x="3818860" y="-1769"/>
                      <a:pt x="4065181" y="671626"/>
                      <a:pt x="4306186" y="723017"/>
                    </a:cubicBezTo>
                    <a:cubicBezTo>
                      <a:pt x="4547191" y="774408"/>
                      <a:pt x="4864395" y="382776"/>
                      <a:pt x="5029200" y="308348"/>
                    </a:cubicBezTo>
                    <a:cubicBezTo>
                      <a:pt x="5194005" y="233920"/>
                      <a:pt x="5244509" y="255185"/>
                      <a:pt x="5295014" y="27645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2" name="Isosceles Triangle 81"/>
              <p:cNvSpPr/>
              <p:nvPr/>
            </p:nvSpPr>
            <p:spPr>
              <a:xfrm rot="5400000">
                <a:off x="8086477" y="2123857"/>
                <a:ext cx="151075" cy="262393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2661180" y="4837684"/>
              <a:ext cx="9280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 smtClean="0">
                  <a:solidFill>
                    <a:schemeClr val="accent5">
                      <a:lumMod val="50000"/>
                    </a:schemeClr>
                  </a:solidFill>
                </a:rPr>
                <a:t>Light</a:t>
              </a:r>
              <a:endParaRPr lang="en-IN" sz="28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8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85185E-6 L 3.75E-6 0.20625 " pathEditMode="relative" rAng="0" ptsTypes="AA">
                                      <p:cBhvr>
                                        <p:cTn id="32" dur="4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0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70" grpId="0" animBg="1"/>
      <p:bldP spid="69" grpId="0"/>
      <p:bldP spid="69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Direct bandgap semiconductor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767908"/>
            <a:ext cx="12192000" cy="5728425"/>
          </a:xfrm>
        </p:spPr>
        <p:txBody>
          <a:bodyPr/>
          <a:lstStyle/>
          <a:p>
            <a:r>
              <a:rPr lang="en-IN" sz="2400" dirty="0" smtClean="0">
                <a:solidFill>
                  <a:schemeClr val="tx1"/>
                </a:solidFill>
              </a:rPr>
              <a:t>A direct band gap semi–conductor is the one in which maximum energy level of valence band </a:t>
            </a:r>
          </a:p>
          <a:p>
            <a:pPr marL="273050" indent="0">
              <a:buNone/>
            </a:pPr>
            <a:r>
              <a:rPr lang="en-IN" sz="2400" dirty="0" smtClean="0">
                <a:solidFill>
                  <a:schemeClr val="tx1"/>
                </a:solidFill>
              </a:rPr>
              <a:t>aligns with the minimum energy level of conduction band with respect to momentum.</a:t>
            </a:r>
          </a:p>
          <a:p>
            <a:pPr lvl="1"/>
            <a:r>
              <a:rPr lang="en-IN" sz="2000" dirty="0">
                <a:solidFill>
                  <a:schemeClr val="tx1"/>
                </a:solidFill>
              </a:rPr>
              <a:t>e</a:t>
            </a:r>
            <a:r>
              <a:rPr lang="en-IN" sz="2000" dirty="0" smtClean="0">
                <a:solidFill>
                  <a:schemeClr val="tx1"/>
                </a:solidFill>
              </a:rPr>
              <a:t>.g. : GaAs</a:t>
            </a:r>
            <a:endParaRPr lang="en-IN" sz="2000" dirty="0">
              <a:solidFill>
                <a:schemeClr val="tx1"/>
              </a:solidFill>
            </a:endParaRPr>
          </a:p>
          <a:p>
            <a:endParaRPr lang="en-IN" sz="2400" dirty="0" smtClean="0">
              <a:solidFill>
                <a:schemeClr val="tx1"/>
              </a:solidFill>
            </a:endParaRPr>
          </a:p>
          <a:p>
            <a:r>
              <a:rPr lang="en-IN" sz="2400" dirty="0" smtClean="0">
                <a:solidFill>
                  <a:schemeClr val="tx1"/>
                </a:solidFill>
              </a:rPr>
              <a:t>In a semi–conductor, the minimum energy state in conduction band and maximum energy state in </a:t>
            </a:r>
          </a:p>
          <a:p>
            <a:pPr marL="273050" indent="0">
              <a:buNone/>
            </a:pPr>
            <a:r>
              <a:rPr lang="en-IN" sz="2400" dirty="0" smtClean="0">
                <a:solidFill>
                  <a:schemeClr val="tx1"/>
                </a:solidFill>
              </a:rPr>
              <a:t>valance band is characterized by crystal momentum and wave vector ‘k’ (propagation constant).</a:t>
            </a:r>
          </a:p>
          <a:p>
            <a:pPr marL="273050" indent="0">
              <a:buNone/>
            </a:pPr>
            <a:endParaRPr lang="en-IN" sz="2400" dirty="0" smtClean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In a direct bandgap semiconductor, the k-vectors are same for conduction band minima </a:t>
            </a:r>
            <a:r>
              <a:rPr lang="en-US" sz="2400" dirty="0" smtClean="0">
                <a:solidFill>
                  <a:schemeClr val="tx1"/>
                </a:solidFill>
              </a:rPr>
              <a:t>and </a:t>
            </a:r>
          </a:p>
          <a:p>
            <a:pPr marL="27305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valence band maxima.</a:t>
            </a:r>
            <a:endParaRPr lang="en-IN" sz="2400" dirty="0" smtClean="0">
              <a:solidFill>
                <a:schemeClr val="tx1"/>
              </a:solidFill>
            </a:endParaRPr>
          </a:p>
          <a:p>
            <a:pPr marL="273050" indent="0">
              <a:buNone/>
            </a:pPr>
            <a:endParaRPr lang="en-IN" sz="2400" dirty="0" smtClean="0">
              <a:solidFill>
                <a:schemeClr val="tx1"/>
              </a:solidFill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Whenever an electron from conduction band recombines with a hole from valence band, the </a:t>
            </a:r>
          </a:p>
          <a:p>
            <a:pPr marL="273050" indent="0" algn="l">
              <a:buNone/>
            </a:pPr>
            <a:r>
              <a:rPr lang="en-US" sz="2400" dirty="0">
                <a:solidFill>
                  <a:schemeClr val="tx1"/>
                </a:solidFill>
              </a:rPr>
              <a:t>energy and momentum, both should be conserved.</a:t>
            </a:r>
          </a:p>
          <a:p>
            <a:pPr marL="273050" indent="0">
              <a:buNone/>
            </a:pPr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14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2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25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Direct bandgap semiconductor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2979894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chemeClr val="tx1"/>
                </a:solidFill>
              </a:rPr>
              <a:t>energy difference between conduction band and valence band is released in </a:t>
            </a:r>
            <a:r>
              <a:rPr lang="en-US" sz="2400" dirty="0" smtClean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chemeClr val="tx1"/>
                </a:solidFill>
              </a:rPr>
              <a:t>form of a 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271463" indent="0" algn="l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photon.</a:t>
            </a:r>
          </a:p>
          <a:p>
            <a:pPr marL="271463" indent="0" algn="l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chemeClr val="tx1"/>
                </a:solidFill>
              </a:rPr>
              <a:t>k-vectors of electron and hole are same. So, we say that momentum is </a:t>
            </a:r>
            <a:r>
              <a:rPr lang="en-US" sz="2400" dirty="0" smtClean="0">
                <a:solidFill>
                  <a:schemeClr val="tx1"/>
                </a:solidFill>
              </a:rPr>
              <a:t>also conserved.</a:t>
            </a:r>
          </a:p>
          <a:p>
            <a:pPr marL="0" indent="0" algn="l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We </a:t>
            </a:r>
            <a:r>
              <a:rPr lang="en-US" sz="2400" dirty="0">
                <a:solidFill>
                  <a:schemeClr val="tx1"/>
                </a:solidFill>
              </a:rPr>
              <a:t>say the energy is conserved by emitting a photon. 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49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 smtClean="0"/>
              <a:t>Indirect bandgap </a:t>
            </a:r>
            <a:r>
              <a:rPr lang="en-IN" sz="3600" dirty="0"/>
              <a:t>semiconductor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0126" y="821739"/>
            <a:ext cx="3971496" cy="2602260"/>
            <a:chOff x="2088111" y="1797066"/>
            <a:chExt cx="6237026" cy="3980020"/>
          </a:xfrm>
        </p:grpSpPr>
        <p:sp>
          <p:nvSpPr>
            <p:cNvPr id="85" name="Freeform 84"/>
            <p:cNvSpPr/>
            <p:nvPr/>
          </p:nvSpPr>
          <p:spPr>
            <a:xfrm>
              <a:off x="2948680" y="2739704"/>
              <a:ext cx="4483034" cy="576001"/>
            </a:xfrm>
            <a:custGeom>
              <a:avLst/>
              <a:gdLst>
                <a:gd name="connsiteX0" fmla="*/ 0 w 7915275"/>
                <a:gd name="connsiteY0" fmla="*/ 728667 h 757253"/>
                <a:gd name="connsiteX1" fmla="*/ 714375 w 7915275"/>
                <a:gd name="connsiteY1" fmla="*/ 14292 h 757253"/>
                <a:gd name="connsiteX2" fmla="*/ 1443038 w 7915275"/>
                <a:gd name="connsiteY2" fmla="*/ 742955 h 757253"/>
                <a:gd name="connsiteX3" fmla="*/ 2157413 w 7915275"/>
                <a:gd name="connsiteY3" fmla="*/ 5 h 757253"/>
                <a:gd name="connsiteX4" fmla="*/ 2871788 w 7915275"/>
                <a:gd name="connsiteY4" fmla="*/ 742955 h 757253"/>
                <a:gd name="connsiteX5" fmla="*/ 3600450 w 7915275"/>
                <a:gd name="connsiteY5" fmla="*/ 14292 h 757253"/>
                <a:gd name="connsiteX6" fmla="*/ 4329113 w 7915275"/>
                <a:gd name="connsiteY6" fmla="*/ 742955 h 757253"/>
                <a:gd name="connsiteX7" fmla="*/ 5043488 w 7915275"/>
                <a:gd name="connsiteY7" fmla="*/ 5 h 757253"/>
                <a:gd name="connsiteX8" fmla="*/ 5757863 w 7915275"/>
                <a:gd name="connsiteY8" fmla="*/ 742955 h 757253"/>
                <a:gd name="connsiteX9" fmla="*/ 6457950 w 7915275"/>
                <a:gd name="connsiteY9" fmla="*/ 5 h 757253"/>
                <a:gd name="connsiteX10" fmla="*/ 7200900 w 7915275"/>
                <a:gd name="connsiteY10" fmla="*/ 757242 h 757253"/>
                <a:gd name="connsiteX11" fmla="*/ 7915275 w 7915275"/>
                <a:gd name="connsiteY11" fmla="*/ 14292 h 757253"/>
                <a:gd name="connsiteX0" fmla="*/ 0 w 7915275"/>
                <a:gd name="connsiteY0" fmla="*/ 779761 h 794054"/>
                <a:gd name="connsiteX1" fmla="*/ 714375 w 7915275"/>
                <a:gd name="connsiteY1" fmla="*/ 65386 h 794054"/>
                <a:gd name="connsiteX2" fmla="*/ 1443038 w 7915275"/>
                <a:gd name="connsiteY2" fmla="*/ 794049 h 794054"/>
                <a:gd name="connsiteX3" fmla="*/ 2157413 w 7915275"/>
                <a:gd name="connsiteY3" fmla="*/ 51099 h 794054"/>
                <a:gd name="connsiteX4" fmla="*/ 2871788 w 7915275"/>
                <a:gd name="connsiteY4" fmla="*/ 794049 h 794054"/>
                <a:gd name="connsiteX5" fmla="*/ 3600450 w 7915275"/>
                <a:gd name="connsiteY5" fmla="*/ 65386 h 794054"/>
                <a:gd name="connsiteX6" fmla="*/ 4329113 w 7915275"/>
                <a:gd name="connsiteY6" fmla="*/ 794049 h 794054"/>
                <a:gd name="connsiteX7" fmla="*/ 5043488 w 7915275"/>
                <a:gd name="connsiteY7" fmla="*/ 51099 h 794054"/>
                <a:gd name="connsiteX8" fmla="*/ 5757863 w 7915275"/>
                <a:gd name="connsiteY8" fmla="*/ 794049 h 794054"/>
                <a:gd name="connsiteX9" fmla="*/ 6457950 w 7915275"/>
                <a:gd name="connsiteY9" fmla="*/ 51099 h 794054"/>
                <a:gd name="connsiteX10" fmla="*/ 7915275 w 7915275"/>
                <a:gd name="connsiteY10" fmla="*/ 65386 h 794054"/>
                <a:gd name="connsiteX0" fmla="*/ 0 w 6457950"/>
                <a:gd name="connsiteY0" fmla="*/ 728662 h 742955"/>
                <a:gd name="connsiteX1" fmla="*/ 714375 w 6457950"/>
                <a:gd name="connsiteY1" fmla="*/ 14287 h 742955"/>
                <a:gd name="connsiteX2" fmla="*/ 1443038 w 6457950"/>
                <a:gd name="connsiteY2" fmla="*/ 742950 h 742955"/>
                <a:gd name="connsiteX3" fmla="*/ 2157413 w 6457950"/>
                <a:gd name="connsiteY3" fmla="*/ 0 h 742955"/>
                <a:gd name="connsiteX4" fmla="*/ 2871788 w 6457950"/>
                <a:gd name="connsiteY4" fmla="*/ 742950 h 742955"/>
                <a:gd name="connsiteX5" fmla="*/ 3600450 w 6457950"/>
                <a:gd name="connsiteY5" fmla="*/ 14287 h 742955"/>
                <a:gd name="connsiteX6" fmla="*/ 4329113 w 6457950"/>
                <a:gd name="connsiteY6" fmla="*/ 742950 h 742955"/>
                <a:gd name="connsiteX7" fmla="*/ 5043488 w 6457950"/>
                <a:gd name="connsiteY7" fmla="*/ 0 h 742955"/>
                <a:gd name="connsiteX8" fmla="*/ 5757863 w 6457950"/>
                <a:gd name="connsiteY8" fmla="*/ 742950 h 742955"/>
                <a:gd name="connsiteX9" fmla="*/ 6457950 w 6457950"/>
                <a:gd name="connsiteY9" fmla="*/ 0 h 742955"/>
                <a:gd name="connsiteX0" fmla="*/ 0 w 5743575"/>
                <a:gd name="connsiteY0" fmla="*/ 14287 h 742955"/>
                <a:gd name="connsiteX1" fmla="*/ 728663 w 5743575"/>
                <a:gd name="connsiteY1" fmla="*/ 742950 h 742955"/>
                <a:gd name="connsiteX2" fmla="*/ 1443038 w 5743575"/>
                <a:gd name="connsiteY2" fmla="*/ 0 h 742955"/>
                <a:gd name="connsiteX3" fmla="*/ 2157413 w 5743575"/>
                <a:gd name="connsiteY3" fmla="*/ 742950 h 742955"/>
                <a:gd name="connsiteX4" fmla="*/ 2886075 w 5743575"/>
                <a:gd name="connsiteY4" fmla="*/ 14287 h 742955"/>
                <a:gd name="connsiteX5" fmla="*/ 3614738 w 5743575"/>
                <a:gd name="connsiteY5" fmla="*/ 742950 h 742955"/>
                <a:gd name="connsiteX6" fmla="*/ 4329113 w 5743575"/>
                <a:gd name="connsiteY6" fmla="*/ 0 h 742955"/>
                <a:gd name="connsiteX7" fmla="*/ 5043488 w 5743575"/>
                <a:gd name="connsiteY7" fmla="*/ 742950 h 742955"/>
                <a:gd name="connsiteX8" fmla="*/ 5743575 w 5743575"/>
                <a:gd name="connsiteY8" fmla="*/ 0 h 742955"/>
                <a:gd name="connsiteX0" fmla="*/ 0 w 5014912"/>
                <a:gd name="connsiteY0" fmla="*/ 742950 h 742955"/>
                <a:gd name="connsiteX1" fmla="*/ 714375 w 5014912"/>
                <a:gd name="connsiteY1" fmla="*/ 0 h 742955"/>
                <a:gd name="connsiteX2" fmla="*/ 1428750 w 5014912"/>
                <a:gd name="connsiteY2" fmla="*/ 742950 h 742955"/>
                <a:gd name="connsiteX3" fmla="*/ 2157412 w 5014912"/>
                <a:gd name="connsiteY3" fmla="*/ 14287 h 742955"/>
                <a:gd name="connsiteX4" fmla="*/ 2886075 w 5014912"/>
                <a:gd name="connsiteY4" fmla="*/ 742950 h 742955"/>
                <a:gd name="connsiteX5" fmla="*/ 3600450 w 5014912"/>
                <a:gd name="connsiteY5" fmla="*/ 0 h 742955"/>
                <a:gd name="connsiteX6" fmla="*/ 4314825 w 5014912"/>
                <a:gd name="connsiteY6" fmla="*/ 742950 h 742955"/>
                <a:gd name="connsiteX7" fmla="*/ 5014912 w 5014912"/>
                <a:gd name="connsiteY7" fmla="*/ 0 h 742955"/>
                <a:gd name="connsiteX0" fmla="*/ 0 w 5014912"/>
                <a:gd name="connsiteY0" fmla="*/ 742949 h 742955"/>
                <a:gd name="connsiteX1" fmla="*/ 714375 w 5014912"/>
                <a:gd name="connsiteY1" fmla="*/ 0 h 742955"/>
                <a:gd name="connsiteX2" fmla="*/ 1428750 w 5014912"/>
                <a:gd name="connsiteY2" fmla="*/ 742950 h 742955"/>
                <a:gd name="connsiteX3" fmla="*/ 2157412 w 5014912"/>
                <a:gd name="connsiteY3" fmla="*/ 14287 h 742955"/>
                <a:gd name="connsiteX4" fmla="*/ 2886075 w 5014912"/>
                <a:gd name="connsiteY4" fmla="*/ 742950 h 742955"/>
                <a:gd name="connsiteX5" fmla="*/ 3600450 w 5014912"/>
                <a:gd name="connsiteY5" fmla="*/ 0 h 742955"/>
                <a:gd name="connsiteX6" fmla="*/ 4314825 w 5014912"/>
                <a:gd name="connsiteY6" fmla="*/ 742950 h 742955"/>
                <a:gd name="connsiteX7" fmla="*/ 5014912 w 5014912"/>
                <a:gd name="connsiteY7" fmla="*/ 0 h 742955"/>
                <a:gd name="connsiteX0" fmla="*/ 0 w 4300537"/>
                <a:gd name="connsiteY0" fmla="*/ 0 h 742955"/>
                <a:gd name="connsiteX1" fmla="*/ 714375 w 4300537"/>
                <a:gd name="connsiteY1" fmla="*/ 742950 h 742955"/>
                <a:gd name="connsiteX2" fmla="*/ 1443037 w 4300537"/>
                <a:gd name="connsiteY2" fmla="*/ 14287 h 742955"/>
                <a:gd name="connsiteX3" fmla="*/ 2171700 w 4300537"/>
                <a:gd name="connsiteY3" fmla="*/ 742950 h 742955"/>
                <a:gd name="connsiteX4" fmla="*/ 2886075 w 4300537"/>
                <a:gd name="connsiteY4" fmla="*/ 0 h 742955"/>
                <a:gd name="connsiteX5" fmla="*/ 3600450 w 4300537"/>
                <a:gd name="connsiteY5" fmla="*/ 742950 h 742955"/>
                <a:gd name="connsiteX6" fmla="*/ 4300537 w 4300537"/>
                <a:gd name="connsiteY6" fmla="*/ 0 h 74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00537" h="742955">
                  <a:moveTo>
                    <a:pt x="0" y="0"/>
                  </a:moveTo>
                  <a:cubicBezTo>
                    <a:pt x="238125" y="0"/>
                    <a:pt x="473869" y="740569"/>
                    <a:pt x="714375" y="742950"/>
                  </a:cubicBezTo>
                  <a:cubicBezTo>
                    <a:pt x="954881" y="745331"/>
                    <a:pt x="1200150" y="14287"/>
                    <a:pt x="1443037" y="14287"/>
                  </a:cubicBezTo>
                  <a:cubicBezTo>
                    <a:pt x="1685924" y="14287"/>
                    <a:pt x="1931194" y="745331"/>
                    <a:pt x="2171700" y="742950"/>
                  </a:cubicBezTo>
                  <a:cubicBezTo>
                    <a:pt x="2412206" y="740569"/>
                    <a:pt x="2647950" y="0"/>
                    <a:pt x="2886075" y="0"/>
                  </a:cubicBezTo>
                  <a:cubicBezTo>
                    <a:pt x="3124200" y="0"/>
                    <a:pt x="3364706" y="742950"/>
                    <a:pt x="3600450" y="742950"/>
                  </a:cubicBezTo>
                  <a:cubicBezTo>
                    <a:pt x="3836194" y="742950"/>
                    <a:pt x="3940968" y="121444"/>
                    <a:pt x="4300537" y="0"/>
                  </a:cubicBezTo>
                </a:path>
              </a:pathLst>
            </a:cu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0070C0"/>
                </a:solidFill>
              </a:endParaRPr>
            </a:p>
          </p:txBody>
        </p:sp>
        <p:sp>
          <p:nvSpPr>
            <p:cNvPr id="83" name="Freeform 82"/>
            <p:cNvSpPr/>
            <p:nvPr/>
          </p:nvSpPr>
          <p:spPr>
            <a:xfrm>
              <a:off x="2963659" y="3532389"/>
              <a:ext cx="4512823" cy="540000"/>
            </a:xfrm>
            <a:custGeom>
              <a:avLst/>
              <a:gdLst>
                <a:gd name="connsiteX0" fmla="*/ 0 w 7915275"/>
                <a:gd name="connsiteY0" fmla="*/ 728667 h 757253"/>
                <a:gd name="connsiteX1" fmla="*/ 714375 w 7915275"/>
                <a:gd name="connsiteY1" fmla="*/ 14292 h 757253"/>
                <a:gd name="connsiteX2" fmla="*/ 1443038 w 7915275"/>
                <a:gd name="connsiteY2" fmla="*/ 742955 h 757253"/>
                <a:gd name="connsiteX3" fmla="*/ 2157413 w 7915275"/>
                <a:gd name="connsiteY3" fmla="*/ 5 h 757253"/>
                <a:gd name="connsiteX4" fmla="*/ 2871788 w 7915275"/>
                <a:gd name="connsiteY4" fmla="*/ 742955 h 757253"/>
                <a:gd name="connsiteX5" fmla="*/ 3600450 w 7915275"/>
                <a:gd name="connsiteY5" fmla="*/ 14292 h 757253"/>
                <a:gd name="connsiteX6" fmla="*/ 4329113 w 7915275"/>
                <a:gd name="connsiteY6" fmla="*/ 742955 h 757253"/>
                <a:gd name="connsiteX7" fmla="*/ 5043488 w 7915275"/>
                <a:gd name="connsiteY7" fmla="*/ 5 h 757253"/>
                <a:gd name="connsiteX8" fmla="*/ 5757863 w 7915275"/>
                <a:gd name="connsiteY8" fmla="*/ 742955 h 757253"/>
                <a:gd name="connsiteX9" fmla="*/ 6457950 w 7915275"/>
                <a:gd name="connsiteY9" fmla="*/ 5 h 757253"/>
                <a:gd name="connsiteX10" fmla="*/ 7200900 w 7915275"/>
                <a:gd name="connsiteY10" fmla="*/ 757242 h 757253"/>
                <a:gd name="connsiteX11" fmla="*/ 7915275 w 7915275"/>
                <a:gd name="connsiteY11" fmla="*/ 14292 h 757253"/>
                <a:gd name="connsiteX0" fmla="*/ 0 w 7915275"/>
                <a:gd name="connsiteY0" fmla="*/ 779761 h 794054"/>
                <a:gd name="connsiteX1" fmla="*/ 714375 w 7915275"/>
                <a:gd name="connsiteY1" fmla="*/ 65386 h 794054"/>
                <a:gd name="connsiteX2" fmla="*/ 1443038 w 7915275"/>
                <a:gd name="connsiteY2" fmla="*/ 794049 h 794054"/>
                <a:gd name="connsiteX3" fmla="*/ 2157413 w 7915275"/>
                <a:gd name="connsiteY3" fmla="*/ 51099 h 794054"/>
                <a:gd name="connsiteX4" fmla="*/ 2871788 w 7915275"/>
                <a:gd name="connsiteY4" fmla="*/ 794049 h 794054"/>
                <a:gd name="connsiteX5" fmla="*/ 3600450 w 7915275"/>
                <a:gd name="connsiteY5" fmla="*/ 65386 h 794054"/>
                <a:gd name="connsiteX6" fmla="*/ 4329113 w 7915275"/>
                <a:gd name="connsiteY6" fmla="*/ 794049 h 794054"/>
                <a:gd name="connsiteX7" fmla="*/ 5043488 w 7915275"/>
                <a:gd name="connsiteY7" fmla="*/ 51099 h 794054"/>
                <a:gd name="connsiteX8" fmla="*/ 5757863 w 7915275"/>
                <a:gd name="connsiteY8" fmla="*/ 794049 h 794054"/>
                <a:gd name="connsiteX9" fmla="*/ 6457950 w 7915275"/>
                <a:gd name="connsiteY9" fmla="*/ 51099 h 794054"/>
                <a:gd name="connsiteX10" fmla="*/ 7915275 w 7915275"/>
                <a:gd name="connsiteY10" fmla="*/ 65386 h 794054"/>
                <a:gd name="connsiteX0" fmla="*/ 0 w 6457950"/>
                <a:gd name="connsiteY0" fmla="*/ 728662 h 742955"/>
                <a:gd name="connsiteX1" fmla="*/ 714375 w 6457950"/>
                <a:gd name="connsiteY1" fmla="*/ 14287 h 742955"/>
                <a:gd name="connsiteX2" fmla="*/ 1443038 w 6457950"/>
                <a:gd name="connsiteY2" fmla="*/ 742950 h 742955"/>
                <a:gd name="connsiteX3" fmla="*/ 2157413 w 6457950"/>
                <a:gd name="connsiteY3" fmla="*/ 0 h 742955"/>
                <a:gd name="connsiteX4" fmla="*/ 2871788 w 6457950"/>
                <a:gd name="connsiteY4" fmla="*/ 742950 h 742955"/>
                <a:gd name="connsiteX5" fmla="*/ 3600450 w 6457950"/>
                <a:gd name="connsiteY5" fmla="*/ 14287 h 742955"/>
                <a:gd name="connsiteX6" fmla="*/ 4329113 w 6457950"/>
                <a:gd name="connsiteY6" fmla="*/ 742950 h 742955"/>
                <a:gd name="connsiteX7" fmla="*/ 5043488 w 6457950"/>
                <a:gd name="connsiteY7" fmla="*/ 0 h 742955"/>
                <a:gd name="connsiteX8" fmla="*/ 5757863 w 6457950"/>
                <a:gd name="connsiteY8" fmla="*/ 742950 h 742955"/>
                <a:gd name="connsiteX9" fmla="*/ 6457950 w 6457950"/>
                <a:gd name="connsiteY9" fmla="*/ 0 h 742955"/>
                <a:gd name="connsiteX0" fmla="*/ 0 w 5757863"/>
                <a:gd name="connsiteY0" fmla="*/ 728662 h 742955"/>
                <a:gd name="connsiteX1" fmla="*/ 714375 w 5757863"/>
                <a:gd name="connsiteY1" fmla="*/ 14287 h 742955"/>
                <a:gd name="connsiteX2" fmla="*/ 1443038 w 5757863"/>
                <a:gd name="connsiteY2" fmla="*/ 742950 h 742955"/>
                <a:gd name="connsiteX3" fmla="*/ 2157413 w 5757863"/>
                <a:gd name="connsiteY3" fmla="*/ 0 h 742955"/>
                <a:gd name="connsiteX4" fmla="*/ 2871788 w 5757863"/>
                <a:gd name="connsiteY4" fmla="*/ 742950 h 742955"/>
                <a:gd name="connsiteX5" fmla="*/ 3600450 w 5757863"/>
                <a:gd name="connsiteY5" fmla="*/ 14287 h 742955"/>
                <a:gd name="connsiteX6" fmla="*/ 4329113 w 5757863"/>
                <a:gd name="connsiteY6" fmla="*/ 742950 h 742955"/>
                <a:gd name="connsiteX7" fmla="*/ 5043488 w 5757863"/>
                <a:gd name="connsiteY7" fmla="*/ 0 h 742955"/>
                <a:gd name="connsiteX8" fmla="*/ 5757863 w 5757863"/>
                <a:gd name="connsiteY8" fmla="*/ 742950 h 742955"/>
                <a:gd name="connsiteX0" fmla="*/ 0 w 5043488"/>
                <a:gd name="connsiteY0" fmla="*/ 728662 h 742955"/>
                <a:gd name="connsiteX1" fmla="*/ 714375 w 5043488"/>
                <a:gd name="connsiteY1" fmla="*/ 14287 h 742955"/>
                <a:gd name="connsiteX2" fmla="*/ 1443038 w 5043488"/>
                <a:gd name="connsiteY2" fmla="*/ 742950 h 742955"/>
                <a:gd name="connsiteX3" fmla="*/ 2157413 w 5043488"/>
                <a:gd name="connsiteY3" fmla="*/ 0 h 742955"/>
                <a:gd name="connsiteX4" fmla="*/ 2871788 w 5043488"/>
                <a:gd name="connsiteY4" fmla="*/ 742950 h 742955"/>
                <a:gd name="connsiteX5" fmla="*/ 3600450 w 5043488"/>
                <a:gd name="connsiteY5" fmla="*/ 14287 h 742955"/>
                <a:gd name="connsiteX6" fmla="*/ 4329113 w 5043488"/>
                <a:gd name="connsiteY6" fmla="*/ 742950 h 742955"/>
                <a:gd name="connsiteX7" fmla="*/ 5043488 w 5043488"/>
                <a:gd name="connsiteY7" fmla="*/ 0 h 742955"/>
                <a:gd name="connsiteX0" fmla="*/ 0 w 4329113"/>
                <a:gd name="connsiteY0" fmla="*/ 14287 h 742955"/>
                <a:gd name="connsiteX1" fmla="*/ 728663 w 4329113"/>
                <a:gd name="connsiteY1" fmla="*/ 742950 h 742955"/>
                <a:gd name="connsiteX2" fmla="*/ 1443038 w 4329113"/>
                <a:gd name="connsiteY2" fmla="*/ 0 h 742955"/>
                <a:gd name="connsiteX3" fmla="*/ 2157413 w 4329113"/>
                <a:gd name="connsiteY3" fmla="*/ 742950 h 742955"/>
                <a:gd name="connsiteX4" fmla="*/ 2886075 w 4329113"/>
                <a:gd name="connsiteY4" fmla="*/ 14287 h 742955"/>
                <a:gd name="connsiteX5" fmla="*/ 3614738 w 4329113"/>
                <a:gd name="connsiteY5" fmla="*/ 742950 h 742955"/>
                <a:gd name="connsiteX6" fmla="*/ 4329113 w 4329113"/>
                <a:gd name="connsiteY6" fmla="*/ 0 h 74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9113" h="742955">
                  <a:moveTo>
                    <a:pt x="0" y="14287"/>
                  </a:moveTo>
                  <a:cubicBezTo>
                    <a:pt x="240506" y="16668"/>
                    <a:pt x="488157" y="745331"/>
                    <a:pt x="728663" y="742950"/>
                  </a:cubicBezTo>
                  <a:cubicBezTo>
                    <a:pt x="969169" y="740569"/>
                    <a:pt x="1204913" y="0"/>
                    <a:pt x="1443038" y="0"/>
                  </a:cubicBezTo>
                  <a:cubicBezTo>
                    <a:pt x="1681163" y="0"/>
                    <a:pt x="1916907" y="740569"/>
                    <a:pt x="2157413" y="742950"/>
                  </a:cubicBezTo>
                  <a:cubicBezTo>
                    <a:pt x="2397919" y="745331"/>
                    <a:pt x="2643188" y="14287"/>
                    <a:pt x="2886075" y="14287"/>
                  </a:cubicBezTo>
                  <a:cubicBezTo>
                    <a:pt x="3128962" y="14287"/>
                    <a:pt x="3374232" y="745331"/>
                    <a:pt x="3614738" y="742950"/>
                  </a:cubicBezTo>
                  <a:cubicBezTo>
                    <a:pt x="3855244" y="740569"/>
                    <a:pt x="4090988" y="0"/>
                    <a:pt x="4329113" y="0"/>
                  </a:cubicBezTo>
                </a:path>
              </a:pathLst>
            </a:cu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0070C0"/>
                </a:solidFill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088111" y="1797066"/>
              <a:ext cx="6237026" cy="3903948"/>
              <a:chOff x="-13647" y="902875"/>
              <a:chExt cx="6237026" cy="5459474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V="1">
                <a:off x="3118314" y="1042679"/>
                <a:ext cx="0" cy="427215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-13647" y="5314830"/>
                <a:ext cx="623702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triangle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2441009" y="902875"/>
                <a:ext cx="491205" cy="1119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/>
                  <a:t>E</a:t>
                </a:r>
                <a:endParaRPr lang="en-IN" b="1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604464" y="4262232"/>
                <a:ext cx="539358" cy="1119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/>
                  <a:t>k</a:t>
                </a:r>
                <a:endParaRPr lang="en-IN" b="1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831751" y="5284366"/>
                <a:ext cx="565361" cy="1077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/>
                  <a:t>0</a:t>
                </a:r>
                <a:endParaRPr lang="en-IN" sz="2400" b="1" dirty="0"/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3153517" y="5069522"/>
              <a:ext cx="3988864" cy="707564"/>
              <a:chOff x="1051759" y="5401000"/>
              <a:chExt cx="3988864" cy="7075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3535424" y="5425835"/>
                    <a:ext cx="582333" cy="64793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  <a:scene3d>
                      <a:camera prst="orthographicFront"/>
                      <a:lightRig rig="threePt" dir="t"/>
                    </a:scene3d>
                    <a:sp3d extrusionH="57150">
                      <a:bevelT w="38100" h="38100"/>
                    </a:sp3d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1600" b="1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1600" b="1" i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𝛑</m:t>
                              </m:r>
                            </m:num>
                            <m:den>
                              <m:r>
                                <a:rPr lang="en-US" sz="1600" b="1" i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den>
                          </m:f>
                        </m:oMath>
                      </m:oMathPara>
                    </a14:m>
                    <a:endParaRPr lang="en-IN" sz="1600" b="1" dirty="0">
                      <a:solidFill>
                        <a:schemeClr val="accent3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TextBox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5424" y="5425835"/>
                    <a:ext cx="582333" cy="647938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42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1051759" y="5401000"/>
                    <a:ext cx="776175" cy="70756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  <a:scene3d>
                      <a:camera prst="orthographicFront"/>
                      <a:lightRig rig="threePt" dir="t"/>
                    </a:scene3d>
                    <a:sp3d extrusionH="57150">
                      <a:bevelT w="38100" h="38100"/>
                    </a:sp3d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1600" b="1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1" i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IN" sz="1600" b="1" i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𝛑</m:t>
                              </m:r>
                            </m:num>
                            <m:den>
                              <m:r>
                                <a:rPr lang="en-US" sz="1600" b="1" i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den>
                          </m:f>
                        </m:oMath>
                      </m:oMathPara>
                    </a14:m>
                    <a:endParaRPr lang="en-IN" sz="1600" b="1" dirty="0">
                      <a:solidFill>
                        <a:schemeClr val="accent3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1759" y="5401000"/>
                    <a:ext cx="776175" cy="70756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1915729" y="5425835"/>
                    <a:ext cx="582333" cy="64793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  <a:scene3d>
                      <a:camera prst="orthographicFront"/>
                      <a:lightRig rig="threePt" dir="t"/>
                    </a:scene3d>
                    <a:sp3d extrusionH="57150">
                      <a:bevelT w="38100" h="38100"/>
                    </a:sp3d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1600" b="1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1600" b="1" i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𝛑</m:t>
                              </m:r>
                            </m:num>
                            <m:den>
                              <m:r>
                                <a:rPr lang="en-US" sz="1600" b="1" i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den>
                          </m:f>
                        </m:oMath>
                      </m:oMathPara>
                    </a14:m>
                    <a:endParaRPr lang="en-IN" sz="1600" b="1" dirty="0">
                      <a:solidFill>
                        <a:schemeClr val="accent3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5729" y="5425835"/>
                    <a:ext cx="582333" cy="64793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2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4264448" y="5401000"/>
                    <a:ext cx="776175" cy="70756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  <a:scene3d>
                      <a:camera prst="orthographicFront"/>
                      <a:lightRig rig="threePt" dir="t"/>
                    </a:scene3d>
                    <a:sp3d extrusionH="57150">
                      <a:bevelT w="38100" h="38100"/>
                    </a:sp3d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1600" b="1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1" i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IN" sz="1600" b="1" i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𝛑</m:t>
                              </m:r>
                            </m:num>
                            <m:den>
                              <m:r>
                                <a:rPr lang="en-US" sz="1600" b="1" i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den>
                          </m:f>
                        </m:oMath>
                      </m:oMathPara>
                    </a14:m>
                    <a:endParaRPr lang="en-IN" sz="1600" b="1" dirty="0">
                      <a:solidFill>
                        <a:schemeClr val="accent3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4448" y="5401000"/>
                    <a:ext cx="776175" cy="70756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2" name="Freeform 81"/>
            <p:cNvSpPr/>
            <p:nvPr/>
          </p:nvSpPr>
          <p:spPr>
            <a:xfrm flipV="1">
              <a:off x="2963659" y="4306250"/>
              <a:ext cx="4512823" cy="540000"/>
            </a:xfrm>
            <a:custGeom>
              <a:avLst/>
              <a:gdLst>
                <a:gd name="connsiteX0" fmla="*/ 0 w 7915275"/>
                <a:gd name="connsiteY0" fmla="*/ 728667 h 757253"/>
                <a:gd name="connsiteX1" fmla="*/ 714375 w 7915275"/>
                <a:gd name="connsiteY1" fmla="*/ 14292 h 757253"/>
                <a:gd name="connsiteX2" fmla="*/ 1443038 w 7915275"/>
                <a:gd name="connsiteY2" fmla="*/ 742955 h 757253"/>
                <a:gd name="connsiteX3" fmla="*/ 2157413 w 7915275"/>
                <a:gd name="connsiteY3" fmla="*/ 5 h 757253"/>
                <a:gd name="connsiteX4" fmla="*/ 2871788 w 7915275"/>
                <a:gd name="connsiteY4" fmla="*/ 742955 h 757253"/>
                <a:gd name="connsiteX5" fmla="*/ 3600450 w 7915275"/>
                <a:gd name="connsiteY5" fmla="*/ 14292 h 757253"/>
                <a:gd name="connsiteX6" fmla="*/ 4329113 w 7915275"/>
                <a:gd name="connsiteY6" fmla="*/ 742955 h 757253"/>
                <a:gd name="connsiteX7" fmla="*/ 5043488 w 7915275"/>
                <a:gd name="connsiteY7" fmla="*/ 5 h 757253"/>
                <a:gd name="connsiteX8" fmla="*/ 5757863 w 7915275"/>
                <a:gd name="connsiteY8" fmla="*/ 742955 h 757253"/>
                <a:gd name="connsiteX9" fmla="*/ 6457950 w 7915275"/>
                <a:gd name="connsiteY9" fmla="*/ 5 h 757253"/>
                <a:gd name="connsiteX10" fmla="*/ 7200900 w 7915275"/>
                <a:gd name="connsiteY10" fmla="*/ 757242 h 757253"/>
                <a:gd name="connsiteX11" fmla="*/ 7915275 w 7915275"/>
                <a:gd name="connsiteY11" fmla="*/ 14292 h 757253"/>
                <a:gd name="connsiteX0" fmla="*/ 0 w 7915275"/>
                <a:gd name="connsiteY0" fmla="*/ 779761 h 794054"/>
                <a:gd name="connsiteX1" fmla="*/ 714375 w 7915275"/>
                <a:gd name="connsiteY1" fmla="*/ 65386 h 794054"/>
                <a:gd name="connsiteX2" fmla="*/ 1443038 w 7915275"/>
                <a:gd name="connsiteY2" fmla="*/ 794049 h 794054"/>
                <a:gd name="connsiteX3" fmla="*/ 2157413 w 7915275"/>
                <a:gd name="connsiteY3" fmla="*/ 51099 h 794054"/>
                <a:gd name="connsiteX4" fmla="*/ 2871788 w 7915275"/>
                <a:gd name="connsiteY4" fmla="*/ 794049 h 794054"/>
                <a:gd name="connsiteX5" fmla="*/ 3600450 w 7915275"/>
                <a:gd name="connsiteY5" fmla="*/ 65386 h 794054"/>
                <a:gd name="connsiteX6" fmla="*/ 4329113 w 7915275"/>
                <a:gd name="connsiteY6" fmla="*/ 794049 h 794054"/>
                <a:gd name="connsiteX7" fmla="*/ 5043488 w 7915275"/>
                <a:gd name="connsiteY7" fmla="*/ 51099 h 794054"/>
                <a:gd name="connsiteX8" fmla="*/ 5757863 w 7915275"/>
                <a:gd name="connsiteY8" fmla="*/ 794049 h 794054"/>
                <a:gd name="connsiteX9" fmla="*/ 6457950 w 7915275"/>
                <a:gd name="connsiteY9" fmla="*/ 51099 h 794054"/>
                <a:gd name="connsiteX10" fmla="*/ 7915275 w 7915275"/>
                <a:gd name="connsiteY10" fmla="*/ 65386 h 794054"/>
                <a:gd name="connsiteX0" fmla="*/ 0 w 6457950"/>
                <a:gd name="connsiteY0" fmla="*/ 728662 h 742955"/>
                <a:gd name="connsiteX1" fmla="*/ 714375 w 6457950"/>
                <a:gd name="connsiteY1" fmla="*/ 14287 h 742955"/>
                <a:gd name="connsiteX2" fmla="*/ 1443038 w 6457950"/>
                <a:gd name="connsiteY2" fmla="*/ 742950 h 742955"/>
                <a:gd name="connsiteX3" fmla="*/ 2157413 w 6457950"/>
                <a:gd name="connsiteY3" fmla="*/ 0 h 742955"/>
                <a:gd name="connsiteX4" fmla="*/ 2871788 w 6457950"/>
                <a:gd name="connsiteY4" fmla="*/ 742950 h 742955"/>
                <a:gd name="connsiteX5" fmla="*/ 3600450 w 6457950"/>
                <a:gd name="connsiteY5" fmla="*/ 14287 h 742955"/>
                <a:gd name="connsiteX6" fmla="*/ 4329113 w 6457950"/>
                <a:gd name="connsiteY6" fmla="*/ 742950 h 742955"/>
                <a:gd name="connsiteX7" fmla="*/ 5043488 w 6457950"/>
                <a:gd name="connsiteY7" fmla="*/ 0 h 742955"/>
                <a:gd name="connsiteX8" fmla="*/ 5757863 w 6457950"/>
                <a:gd name="connsiteY8" fmla="*/ 742950 h 742955"/>
                <a:gd name="connsiteX9" fmla="*/ 6457950 w 6457950"/>
                <a:gd name="connsiteY9" fmla="*/ 0 h 742955"/>
                <a:gd name="connsiteX0" fmla="*/ 0 w 5757863"/>
                <a:gd name="connsiteY0" fmla="*/ 728662 h 742955"/>
                <a:gd name="connsiteX1" fmla="*/ 714375 w 5757863"/>
                <a:gd name="connsiteY1" fmla="*/ 14287 h 742955"/>
                <a:gd name="connsiteX2" fmla="*/ 1443038 w 5757863"/>
                <a:gd name="connsiteY2" fmla="*/ 742950 h 742955"/>
                <a:gd name="connsiteX3" fmla="*/ 2157413 w 5757863"/>
                <a:gd name="connsiteY3" fmla="*/ 0 h 742955"/>
                <a:gd name="connsiteX4" fmla="*/ 2871788 w 5757863"/>
                <a:gd name="connsiteY4" fmla="*/ 742950 h 742955"/>
                <a:gd name="connsiteX5" fmla="*/ 3600450 w 5757863"/>
                <a:gd name="connsiteY5" fmla="*/ 14287 h 742955"/>
                <a:gd name="connsiteX6" fmla="*/ 4329113 w 5757863"/>
                <a:gd name="connsiteY6" fmla="*/ 742950 h 742955"/>
                <a:gd name="connsiteX7" fmla="*/ 5043488 w 5757863"/>
                <a:gd name="connsiteY7" fmla="*/ 0 h 742955"/>
                <a:gd name="connsiteX8" fmla="*/ 5757863 w 5757863"/>
                <a:gd name="connsiteY8" fmla="*/ 742950 h 742955"/>
                <a:gd name="connsiteX0" fmla="*/ 0 w 5043488"/>
                <a:gd name="connsiteY0" fmla="*/ 728662 h 742955"/>
                <a:gd name="connsiteX1" fmla="*/ 714375 w 5043488"/>
                <a:gd name="connsiteY1" fmla="*/ 14287 h 742955"/>
                <a:gd name="connsiteX2" fmla="*/ 1443038 w 5043488"/>
                <a:gd name="connsiteY2" fmla="*/ 742950 h 742955"/>
                <a:gd name="connsiteX3" fmla="*/ 2157413 w 5043488"/>
                <a:gd name="connsiteY3" fmla="*/ 0 h 742955"/>
                <a:gd name="connsiteX4" fmla="*/ 2871788 w 5043488"/>
                <a:gd name="connsiteY4" fmla="*/ 742950 h 742955"/>
                <a:gd name="connsiteX5" fmla="*/ 3600450 w 5043488"/>
                <a:gd name="connsiteY5" fmla="*/ 14287 h 742955"/>
                <a:gd name="connsiteX6" fmla="*/ 4329113 w 5043488"/>
                <a:gd name="connsiteY6" fmla="*/ 742950 h 742955"/>
                <a:gd name="connsiteX7" fmla="*/ 5043488 w 5043488"/>
                <a:gd name="connsiteY7" fmla="*/ 0 h 742955"/>
                <a:gd name="connsiteX0" fmla="*/ 0 w 4329113"/>
                <a:gd name="connsiteY0" fmla="*/ 14287 h 742955"/>
                <a:gd name="connsiteX1" fmla="*/ 728663 w 4329113"/>
                <a:gd name="connsiteY1" fmla="*/ 742950 h 742955"/>
                <a:gd name="connsiteX2" fmla="*/ 1443038 w 4329113"/>
                <a:gd name="connsiteY2" fmla="*/ 0 h 742955"/>
                <a:gd name="connsiteX3" fmla="*/ 2157413 w 4329113"/>
                <a:gd name="connsiteY3" fmla="*/ 742950 h 742955"/>
                <a:gd name="connsiteX4" fmla="*/ 2886075 w 4329113"/>
                <a:gd name="connsiteY4" fmla="*/ 14287 h 742955"/>
                <a:gd name="connsiteX5" fmla="*/ 3614738 w 4329113"/>
                <a:gd name="connsiteY5" fmla="*/ 742950 h 742955"/>
                <a:gd name="connsiteX6" fmla="*/ 4329113 w 4329113"/>
                <a:gd name="connsiteY6" fmla="*/ 0 h 74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9113" h="742955">
                  <a:moveTo>
                    <a:pt x="0" y="14287"/>
                  </a:moveTo>
                  <a:cubicBezTo>
                    <a:pt x="240506" y="16668"/>
                    <a:pt x="488157" y="745331"/>
                    <a:pt x="728663" y="742950"/>
                  </a:cubicBezTo>
                  <a:cubicBezTo>
                    <a:pt x="969169" y="740569"/>
                    <a:pt x="1204913" y="0"/>
                    <a:pt x="1443038" y="0"/>
                  </a:cubicBezTo>
                  <a:cubicBezTo>
                    <a:pt x="1681163" y="0"/>
                    <a:pt x="1916907" y="740569"/>
                    <a:pt x="2157413" y="742950"/>
                  </a:cubicBezTo>
                  <a:cubicBezTo>
                    <a:pt x="2397919" y="745331"/>
                    <a:pt x="2643188" y="14287"/>
                    <a:pt x="2886075" y="14287"/>
                  </a:cubicBezTo>
                  <a:cubicBezTo>
                    <a:pt x="3128962" y="14287"/>
                    <a:pt x="3374232" y="745331"/>
                    <a:pt x="3614738" y="742950"/>
                  </a:cubicBezTo>
                  <a:cubicBezTo>
                    <a:pt x="3855244" y="740569"/>
                    <a:pt x="4090988" y="0"/>
                    <a:pt x="4329113" y="0"/>
                  </a:cubicBezTo>
                </a:path>
              </a:pathLst>
            </a:cu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0070C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61491" y="3732877"/>
            <a:ext cx="2866030" cy="2090719"/>
            <a:chOff x="6385383" y="1064142"/>
            <a:chExt cx="3099811" cy="2090719"/>
          </a:xfrm>
        </p:grpSpPr>
        <p:sp>
          <p:nvSpPr>
            <p:cNvPr id="43" name="Freeform 42"/>
            <p:cNvSpPr/>
            <p:nvPr/>
          </p:nvSpPr>
          <p:spPr>
            <a:xfrm>
              <a:off x="7037250" y="1153938"/>
              <a:ext cx="1965476" cy="738518"/>
            </a:xfrm>
            <a:custGeom>
              <a:avLst/>
              <a:gdLst>
                <a:gd name="connsiteX0" fmla="*/ 0 w 2886075"/>
                <a:gd name="connsiteY0" fmla="*/ 14287 h 1457330"/>
                <a:gd name="connsiteX1" fmla="*/ 1471613 w 2886075"/>
                <a:gd name="connsiteY1" fmla="*/ 1457325 h 1457330"/>
                <a:gd name="connsiteX2" fmla="*/ 2886075 w 2886075"/>
                <a:gd name="connsiteY2" fmla="*/ 0 h 1457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6075" h="1457330">
                  <a:moveTo>
                    <a:pt x="0" y="14287"/>
                  </a:moveTo>
                  <a:cubicBezTo>
                    <a:pt x="495300" y="736996"/>
                    <a:pt x="990601" y="1459706"/>
                    <a:pt x="1471613" y="1457325"/>
                  </a:cubicBezTo>
                  <a:cubicBezTo>
                    <a:pt x="1952625" y="1454944"/>
                    <a:pt x="2419350" y="727472"/>
                    <a:pt x="2886075" y="0"/>
                  </a:cubicBezTo>
                </a:path>
              </a:pathLst>
            </a:custGeom>
            <a:noFill/>
            <a:ln w="57150"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Freeform 43"/>
            <p:cNvSpPr/>
            <p:nvPr/>
          </p:nvSpPr>
          <p:spPr>
            <a:xfrm flipV="1">
              <a:off x="7037250" y="2147488"/>
              <a:ext cx="1965476" cy="738518"/>
            </a:xfrm>
            <a:custGeom>
              <a:avLst/>
              <a:gdLst>
                <a:gd name="connsiteX0" fmla="*/ 0 w 2886075"/>
                <a:gd name="connsiteY0" fmla="*/ 14287 h 1457330"/>
                <a:gd name="connsiteX1" fmla="*/ 1471613 w 2886075"/>
                <a:gd name="connsiteY1" fmla="*/ 1457325 h 1457330"/>
                <a:gd name="connsiteX2" fmla="*/ 2886075 w 2886075"/>
                <a:gd name="connsiteY2" fmla="*/ 0 h 1457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6075" h="1457330">
                  <a:moveTo>
                    <a:pt x="0" y="14287"/>
                  </a:moveTo>
                  <a:cubicBezTo>
                    <a:pt x="495300" y="736996"/>
                    <a:pt x="990601" y="1459706"/>
                    <a:pt x="1471613" y="1457325"/>
                  </a:cubicBezTo>
                  <a:cubicBezTo>
                    <a:pt x="1952625" y="1454944"/>
                    <a:pt x="2419350" y="727472"/>
                    <a:pt x="2886075" y="0"/>
                  </a:cubicBezTo>
                </a:path>
              </a:pathLst>
            </a:custGeom>
            <a:noFill/>
            <a:ln w="57150"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6927422" y="3154861"/>
              <a:ext cx="255777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9195825" y="2639428"/>
              <a:ext cx="263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k</a:t>
              </a:r>
              <a:endParaRPr lang="en-IN" sz="1200" b="1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72147" y="1064142"/>
              <a:ext cx="17505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 smtClean="0">
                  <a:solidFill>
                    <a:schemeClr val="accent6">
                      <a:lumMod val="50000"/>
                    </a:schemeClr>
                  </a:solidFill>
                </a:rPr>
                <a:t>Conduction Band</a:t>
              </a:r>
              <a:endParaRPr lang="en-IN" sz="16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398082" y="2639428"/>
              <a:ext cx="15246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 smtClean="0">
                  <a:solidFill>
                    <a:schemeClr val="accent6">
                      <a:lumMod val="50000"/>
                    </a:schemeClr>
                  </a:solidFill>
                </a:rPr>
                <a:t>Valence Band</a:t>
              </a:r>
              <a:endParaRPr lang="en-IN" sz="16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V="1">
              <a:off x="6767151" y="1105264"/>
              <a:ext cx="1420" cy="78719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6385383" y="1198512"/>
              <a:ext cx="263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 smtClean="0"/>
                <a:t>E</a:t>
              </a:r>
              <a:endParaRPr lang="en-IN" sz="1200" b="1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464196" y="6118687"/>
            <a:ext cx="206768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IN" sz="2400" b="1" dirty="0" smtClean="0">
                <a:solidFill>
                  <a:srgbClr val="0070C0"/>
                </a:solidFill>
              </a:rPr>
              <a:t>Direct Bandgap</a:t>
            </a:r>
            <a:endParaRPr lang="en-IN" sz="2400" b="1" dirty="0">
              <a:solidFill>
                <a:srgbClr val="0070C0"/>
              </a:solidFill>
            </a:endParaRPr>
          </a:p>
        </p:txBody>
      </p:sp>
      <p:sp>
        <p:nvSpPr>
          <p:cNvPr id="73" name="Freeform 72"/>
          <p:cNvSpPr/>
          <p:nvPr/>
        </p:nvSpPr>
        <p:spPr>
          <a:xfrm>
            <a:off x="1656942" y="1950193"/>
            <a:ext cx="957864" cy="376607"/>
          </a:xfrm>
          <a:custGeom>
            <a:avLst/>
            <a:gdLst>
              <a:gd name="connsiteX0" fmla="*/ 0 w 7915275"/>
              <a:gd name="connsiteY0" fmla="*/ 728667 h 757253"/>
              <a:gd name="connsiteX1" fmla="*/ 714375 w 7915275"/>
              <a:gd name="connsiteY1" fmla="*/ 14292 h 757253"/>
              <a:gd name="connsiteX2" fmla="*/ 1443038 w 7915275"/>
              <a:gd name="connsiteY2" fmla="*/ 742955 h 757253"/>
              <a:gd name="connsiteX3" fmla="*/ 2157413 w 7915275"/>
              <a:gd name="connsiteY3" fmla="*/ 5 h 757253"/>
              <a:gd name="connsiteX4" fmla="*/ 2871788 w 7915275"/>
              <a:gd name="connsiteY4" fmla="*/ 742955 h 757253"/>
              <a:gd name="connsiteX5" fmla="*/ 3600450 w 7915275"/>
              <a:gd name="connsiteY5" fmla="*/ 14292 h 757253"/>
              <a:gd name="connsiteX6" fmla="*/ 4329113 w 7915275"/>
              <a:gd name="connsiteY6" fmla="*/ 742955 h 757253"/>
              <a:gd name="connsiteX7" fmla="*/ 5043488 w 7915275"/>
              <a:gd name="connsiteY7" fmla="*/ 5 h 757253"/>
              <a:gd name="connsiteX8" fmla="*/ 5757863 w 7915275"/>
              <a:gd name="connsiteY8" fmla="*/ 742955 h 757253"/>
              <a:gd name="connsiteX9" fmla="*/ 6457950 w 7915275"/>
              <a:gd name="connsiteY9" fmla="*/ 5 h 757253"/>
              <a:gd name="connsiteX10" fmla="*/ 7200900 w 7915275"/>
              <a:gd name="connsiteY10" fmla="*/ 757242 h 757253"/>
              <a:gd name="connsiteX11" fmla="*/ 7915275 w 7915275"/>
              <a:gd name="connsiteY11" fmla="*/ 14292 h 757253"/>
              <a:gd name="connsiteX0" fmla="*/ 0 w 7915275"/>
              <a:gd name="connsiteY0" fmla="*/ 779761 h 794054"/>
              <a:gd name="connsiteX1" fmla="*/ 714375 w 7915275"/>
              <a:gd name="connsiteY1" fmla="*/ 65386 h 794054"/>
              <a:gd name="connsiteX2" fmla="*/ 1443038 w 7915275"/>
              <a:gd name="connsiteY2" fmla="*/ 794049 h 794054"/>
              <a:gd name="connsiteX3" fmla="*/ 2157413 w 7915275"/>
              <a:gd name="connsiteY3" fmla="*/ 51099 h 794054"/>
              <a:gd name="connsiteX4" fmla="*/ 2871788 w 7915275"/>
              <a:gd name="connsiteY4" fmla="*/ 794049 h 794054"/>
              <a:gd name="connsiteX5" fmla="*/ 3600450 w 7915275"/>
              <a:gd name="connsiteY5" fmla="*/ 65386 h 794054"/>
              <a:gd name="connsiteX6" fmla="*/ 4329113 w 7915275"/>
              <a:gd name="connsiteY6" fmla="*/ 794049 h 794054"/>
              <a:gd name="connsiteX7" fmla="*/ 5043488 w 7915275"/>
              <a:gd name="connsiteY7" fmla="*/ 51099 h 794054"/>
              <a:gd name="connsiteX8" fmla="*/ 5757863 w 7915275"/>
              <a:gd name="connsiteY8" fmla="*/ 794049 h 794054"/>
              <a:gd name="connsiteX9" fmla="*/ 6457950 w 7915275"/>
              <a:gd name="connsiteY9" fmla="*/ 51099 h 794054"/>
              <a:gd name="connsiteX10" fmla="*/ 7915275 w 7915275"/>
              <a:gd name="connsiteY10" fmla="*/ 65386 h 794054"/>
              <a:gd name="connsiteX0" fmla="*/ 0 w 6457950"/>
              <a:gd name="connsiteY0" fmla="*/ 728662 h 742955"/>
              <a:gd name="connsiteX1" fmla="*/ 714375 w 6457950"/>
              <a:gd name="connsiteY1" fmla="*/ 14287 h 742955"/>
              <a:gd name="connsiteX2" fmla="*/ 1443038 w 6457950"/>
              <a:gd name="connsiteY2" fmla="*/ 742950 h 742955"/>
              <a:gd name="connsiteX3" fmla="*/ 2157413 w 6457950"/>
              <a:gd name="connsiteY3" fmla="*/ 0 h 742955"/>
              <a:gd name="connsiteX4" fmla="*/ 2871788 w 6457950"/>
              <a:gd name="connsiteY4" fmla="*/ 742950 h 742955"/>
              <a:gd name="connsiteX5" fmla="*/ 3600450 w 6457950"/>
              <a:gd name="connsiteY5" fmla="*/ 14287 h 742955"/>
              <a:gd name="connsiteX6" fmla="*/ 4329113 w 6457950"/>
              <a:gd name="connsiteY6" fmla="*/ 742950 h 742955"/>
              <a:gd name="connsiteX7" fmla="*/ 5043488 w 6457950"/>
              <a:gd name="connsiteY7" fmla="*/ 0 h 742955"/>
              <a:gd name="connsiteX8" fmla="*/ 5757863 w 6457950"/>
              <a:gd name="connsiteY8" fmla="*/ 742950 h 742955"/>
              <a:gd name="connsiteX9" fmla="*/ 6457950 w 6457950"/>
              <a:gd name="connsiteY9" fmla="*/ 0 h 742955"/>
              <a:gd name="connsiteX0" fmla="*/ 0 w 5743575"/>
              <a:gd name="connsiteY0" fmla="*/ 14287 h 742955"/>
              <a:gd name="connsiteX1" fmla="*/ 728663 w 5743575"/>
              <a:gd name="connsiteY1" fmla="*/ 742950 h 742955"/>
              <a:gd name="connsiteX2" fmla="*/ 1443038 w 5743575"/>
              <a:gd name="connsiteY2" fmla="*/ 0 h 742955"/>
              <a:gd name="connsiteX3" fmla="*/ 2157413 w 5743575"/>
              <a:gd name="connsiteY3" fmla="*/ 742950 h 742955"/>
              <a:gd name="connsiteX4" fmla="*/ 2886075 w 5743575"/>
              <a:gd name="connsiteY4" fmla="*/ 14287 h 742955"/>
              <a:gd name="connsiteX5" fmla="*/ 3614738 w 5743575"/>
              <a:gd name="connsiteY5" fmla="*/ 742950 h 742955"/>
              <a:gd name="connsiteX6" fmla="*/ 4329113 w 5743575"/>
              <a:gd name="connsiteY6" fmla="*/ 0 h 742955"/>
              <a:gd name="connsiteX7" fmla="*/ 5043488 w 5743575"/>
              <a:gd name="connsiteY7" fmla="*/ 742950 h 742955"/>
              <a:gd name="connsiteX8" fmla="*/ 5743575 w 5743575"/>
              <a:gd name="connsiteY8" fmla="*/ 0 h 742955"/>
              <a:gd name="connsiteX0" fmla="*/ 0 w 5014912"/>
              <a:gd name="connsiteY0" fmla="*/ 742950 h 742955"/>
              <a:gd name="connsiteX1" fmla="*/ 714375 w 5014912"/>
              <a:gd name="connsiteY1" fmla="*/ 0 h 742955"/>
              <a:gd name="connsiteX2" fmla="*/ 1428750 w 5014912"/>
              <a:gd name="connsiteY2" fmla="*/ 742950 h 742955"/>
              <a:gd name="connsiteX3" fmla="*/ 2157412 w 5014912"/>
              <a:gd name="connsiteY3" fmla="*/ 14287 h 742955"/>
              <a:gd name="connsiteX4" fmla="*/ 2886075 w 5014912"/>
              <a:gd name="connsiteY4" fmla="*/ 742950 h 742955"/>
              <a:gd name="connsiteX5" fmla="*/ 3600450 w 5014912"/>
              <a:gd name="connsiteY5" fmla="*/ 0 h 742955"/>
              <a:gd name="connsiteX6" fmla="*/ 4314825 w 5014912"/>
              <a:gd name="connsiteY6" fmla="*/ 742950 h 742955"/>
              <a:gd name="connsiteX7" fmla="*/ 5014912 w 5014912"/>
              <a:gd name="connsiteY7" fmla="*/ 0 h 742955"/>
              <a:gd name="connsiteX0" fmla="*/ 0 w 5014912"/>
              <a:gd name="connsiteY0" fmla="*/ 742949 h 742955"/>
              <a:gd name="connsiteX1" fmla="*/ 714375 w 5014912"/>
              <a:gd name="connsiteY1" fmla="*/ 0 h 742955"/>
              <a:gd name="connsiteX2" fmla="*/ 1428750 w 5014912"/>
              <a:gd name="connsiteY2" fmla="*/ 742950 h 742955"/>
              <a:gd name="connsiteX3" fmla="*/ 2157412 w 5014912"/>
              <a:gd name="connsiteY3" fmla="*/ 14287 h 742955"/>
              <a:gd name="connsiteX4" fmla="*/ 2886075 w 5014912"/>
              <a:gd name="connsiteY4" fmla="*/ 742950 h 742955"/>
              <a:gd name="connsiteX5" fmla="*/ 3600450 w 5014912"/>
              <a:gd name="connsiteY5" fmla="*/ 0 h 742955"/>
              <a:gd name="connsiteX6" fmla="*/ 4314825 w 5014912"/>
              <a:gd name="connsiteY6" fmla="*/ 742950 h 742955"/>
              <a:gd name="connsiteX7" fmla="*/ 5014912 w 5014912"/>
              <a:gd name="connsiteY7" fmla="*/ 0 h 742955"/>
              <a:gd name="connsiteX0" fmla="*/ 0 w 4300537"/>
              <a:gd name="connsiteY0" fmla="*/ 0 h 742955"/>
              <a:gd name="connsiteX1" fmla="*/ 714375 w 4300537"/>
              <a:gd name="connsiteY1" fmla="*/ 742950 h 742955"/>
              <a:gd name="connsiteX2" fmla="*/ 1443037 w 4300537"/>
              <a:gd name="connsiteY2" fmla="*/ 14287 h 742955"/>
              <a:gd name="connsiteX3" fmla="*/ 2171700 w 4300537"/>
              <a:gd name="connsiteY3" fmla="*/ 742950 h 742955"/>
              <a:gd name="connsiteX4" fmla="*/ 2886075 w 4300537"/>
              <a:gd name="connsiteY4" fmla="*/ 0 h 742955"/>
              <a:gd name="connsiteX5" fmla="*/ 3600450 w 4300537"/>
              <a:gd name="connsiteY5" fmla="*/ 742950 h 742955"/>
              <a:gd name="connsiteX6" fmla="*/ 4300537 w 4300537"/>
              <a:gd name="connsiteY6" fmla="*/ 0 h 742955"/>
              <a:gd name="connsiteX0" fmla="*/ 0 w 3586162"/>
              <a:gd name="connsiteY0" fmla="*/ 742950 h 742955"/>
              <a:gd name="connsiteX1" fmla="*/ 728662 w 3586162"/>
              <a:gd name="connsiteY1" fmla="*/ 14287 h 742955"/>
              <a:gd name="connsiteX2" fmla="*/ 1457325 w 3586162"/>
              <a:gd name="connsiteY2" fmla="*/ 742950 h 742955"/>
              <a:gd name="connsiteX3" fmla="*/ 2171700 w 3586162"/>
              <a:gd name="connsiteY3" fmla="*/ 0 h 742955"/>
              <a:gd name="connsiteX4" fmla="*/ 2886075 w 3586162"/>
              <a:gd name="connsiteY4" fmla="*/ 742950 h 742955"/>
              <a:gd name="connsiteX5" fmla="*/ 3586162 w 3586162"/>
              <a:gd name="connsiteY5" fmla="*/ 0 h 742955"/>
              <a:gd name="connsiteX0" fmla="*/ 0 w 2857500"/>
              <a:gd name="connsiteY0" fmla="*/ 14287 h 742955"/>
              <a:gd name="connsiteX1" fmla="*/ 728663 w 2857500"/>
              <a:gd name="connsiteY1" fmla="*/ 742950 h 742955"/>
              <a:gd name="connsiteX2" fmla="*/ 1443038 w 2857500"/>
              <a:gd name="connsiteY2" fmla="*/ 0 h 742955"/>
              <a:gd name="connsiteX3" fmla="*/ 2157413 w 2857500"/>
              <a:gd name="connsiteY3" fmla="*/ 742950 h 742955"/>
              <a:gd name="connsiteX4" fmla="*/ 2857500 w 2857500"/>
              <a:gd name="connsiteY4" fmla="*/ 0 h 742955"/>
              <a:gd name="connsiteX0" fmla="*/ 0 w 2157412"/>
              <a:gd name="connsiteY0" fmla="*/ 14287 h 742955"/>
              <a:gd name="connsiteX1" fmla="*/ 728663 w 2157412"/>
              <a:gd name="connsiteY1" fmla="*/ 742950 h 742955"/>
              <a:gd name="connsiteX2" fmla="*/ 1443038 w 2157412"/>
              <a:gd name="connsiteY2" fmla="*/ 0 h 742955"/>
              <a:gd name="connsiteX3" fmla="*/ 2157413 w 2157412"/>
              <a:gd name="connsiteY3" fmla="*/ 742950 h 742955"/>
              <a:gd name="connsiteX0" fmla="*/ 0 w 1443038"/>
              <a:gd name="connsiteY0" fmla="*/ 14287 h 742955"/>
              <a:gd name="connsiteX1" fmla="*/ 728663 w 1443038"/>
              <a:gd name="connsiteY1" fmla="*/ 742950 h 742955"/>
              <a:gd name="connsiteX2" fmla="*/ 1443038 w 1443038"/>
              <a:gd name="connsiteY2" fmla="*/ 0 h 74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3038" h="742955">
                <a:moveTo>
                  <a:pt x="0" y="14287"/>
                </a:moveTo>
                <a:cubicBezTo>
                  <a:pt x="242887" y="14287"/>
                  <a:pt x="488157" y="745331"/>
                  <a:pt x="728663" y="742950"/>
                </a:cubicBezTo>
                <a:cubicBezTo>
                  <a:pt x="969169" y="740569"/>
                  <a:pt x="1204913" y="0"/>
                  <a:pt x="1443038" y="0"/>
                </a:cubicBezTo>
              </a:path>
            </a:pathLst>
          </a:custGeom>
          <a:noFill/>
          <a:ln w="57150"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70C0"/>
              </a:solidFill>
            </a:endParaRPr>
          </a:p>
        </p:txBody>
      </p:sp>
      <p:sp>
        <p:nvSpPr>
          <p:cNvPr id="74" name="Freeform 73"/>
          <p:cNvSpPr/>
          <p:nvPr/>
        </p:nvSpPr>
        <p:spPr>
          <a:xfrm flipV="1">
            <a:off x="1662537" y="2450817"/>
            <a:ext cx="957864" cy="376607"/>
          </a:xfrm>
          <a:custGeom>
            <a:avLst/>
            <a:gdLst>
              <a:gd name="connsiteX0" fmla="*/ 0 w 7915275"/>
              <a:gd name="connsiteY0" fmla="*/ 728667 h 757253"/>
              <a:gd name="connsiteX1" fmla="*/ 714375 w 7915275"/>
              <a:gd name="connsiteY1" fmla="*/ 14292 h 757253"/>
              <a:gd name="connsiteX2" fmla="*/ 1443038 w 7915275"/>
              <a:gd name="connsiteY2" fmla="*/ 742955 h 757253"/>
              <a:gd name="connsiteX3" fmla="*/ 2157413 w 7915275"/>
              <a:gd name="connsiteY3" fmla="*/ 5 h 757253"/>
              <a:gd name="connsiteX4" fmla="*/ 2871788 w 7915275"/>
              <a:gd name="connsiteY4" fmla="*/ 742955 h 757253"/>
              <a:gd name="connsiteX5" fmla="*/ 3600450 w 7915275"/>
              <a:gd name="connsiteY5" fmla="*/ 14292 h 757253"/>
              <a:gd name="connsiteX6" fmla="*/ 4329113 w 7915275"/>
              <a:gd name="connsiteY6" fmla="*/ 742955 h 757253"/>
              <a:gd name="connsiteX7" fmla="*/ 5043488 w 7915275"/>
              <a:gd name="connsiteY7" fmla="*/ 5 h 757253"/>
              <a:gd name="connsiteX8" fmla="*/ 5757863 w 7915275"/>
              <a:gd name="connsiteY8" fmla="*/ 742955 h 757253"/>
              <a:gd name="connsiteX9" fmla="*/ 6457950 w 7915275"/>
              <a:gd name="connsiteY9" fmla="*/ 5 h 757253"/>
              <a:gd name="connsiteX10" fmla="*/ 7200900 w 7915275"/>
              <a:gd name="connsiteY10" fmla="*/ 757242 h 757253"/>
              <a:gd name="connsiteX11" fmla="*/ 7915275 w 7915275"/>
              <a:gd name="connsiteY11" fmla="*/ 14292 h 757253"/>
              <a:gd name="connsiteX0" fmla="*/ 0 w 7915275"/>
              <a:gd name="connsiteY0" fmla="*/ 779761 h 794054"/>
              <a:gd name="connsiteX1" fmla="*/ 714375 w 7915275"/>
              <a:gd name="connsiteY1" fmla="*/ 65386 h 794054"/>
              <a:gd name="connsiteX2" fmla="*/ 1443038 w 7915275"/>
              <a:gd name="connsiteY2" fmla="*/ 794049 h 794054"/>
              <a:gd name="connsiteX3" fmla="*/ 2157413 w 7915275"/>
              <a:gd name="connsiteY3" fmla="*/ 51099 h 794054"/>
              <a:gd name="connsiteX4" fmla="*/ 2871788 w 7915275"/>
              <a:gd name="connsiteY4" fmla="*/ 794049 h 794054"/>
              <a:gd name="connsiteX5" fmla="*/ 3600450 w 7915275"/>
              <a:gd name="connsiteY5" fmla="*/ 65386 h 794054"/>
              <a:gd name="connsiteX6" fmla="*/ 4329113 w 7915275"/>
              <a:gd name="connsiteY6" fmla="*/ 794049 h 794054"/>
              <a:gd name="connsiteX7" fmla="*/ 5043488 w 7915275"/>
              <a:gd name="connsiteY7" fmla="*/ 51099 h 794054"/>
              <a:gd name="connsiteX8" fmla="*/ 5757863 w 7915275"/>
              <a:gd name="connsiteY8" fmla="*/ 794049 h 794054"/>
              <a:gd name="connsiteX9" fmla="*/ 6457950 w 7915275"/>
              <a:gd name="connsiteY9" fmla="*/ 51099 h 794054"/>
              <a:gd name="connsiteX10" fmla="*/ 7915275 w 7915275"/>
              <a:gd name="connsiteY10" fmla="*/ 65386 h 794054"/>
              <a:gd name="connsiteX0" fmla="*/ 0 w 6457950"/>
              <a:gd name="connsiteY0" fmla="*/ 728662 h 742955"/>
              <a:gd name="connsiteX1" fmla="*/ 714375 w 6457950"/>
              <a:gd name="connsiteY1" fmla="*/ 14287 h 742955"/>
              <a:gd name="connsiteX2" fmla="*/ 1443038 w 6457950"/>
              <a:gd name="connsiteY2" fmla="*/ 742950 h 742955"/>
              <a:gd name="connsiteX3" fmla="*/ 2157413 w 6457950"/>
              <a:gd name="connsiteY3" fmla="*/ 0 h 742955"/>
              <a:gd name="connsiteX4" fmla="*/ 2871788 w 6457950"/>
              <a:gd name="connsiteY4" fmla="*/ 742950 h 742955"/>
              <a:gd name="connsiteX5" fmla="*/ 3600450 w 6457950"/>
              <a:gd name="connsiteY5" fmla="*/ 14287 h 742955"/>
              <a:gd name="connsiteX6" fmla="*/ 4329113 w 6457950"/>
              <a:gd name="connsiteY6" fmla="*/ 742950 h 742955"/>
              <a:gd name="connsiteX7" fmla="*/ 5043488 w 6457950"/>
              <a:gd name="connsiteY7" fmla="*/ 0 h 742955"/>
              <a:gd name="connsiteX8" fmla="*/ 5757863 w 6457950"/>
              <a:gd name="connsiteY8" fmla="*/ 742950 h 742955"/>
              <a:gd name="connsiteX9" fmla="*/ 6457950 w 6457950"/>
              <a:gd name="connsiteY9" fmla="*/ 0 h 742955"/>
              <a:gd name="connsiteX0" fmla="*/ 0 w 5743575"/>
              <a:gd name="connsiteY0" fmla="*/ 14287 h 742955"/>
              <a:gd name="connsiteX1" fmla="*/ 728663 w 5743575"/>
              <a:gd name="connsiteY1" fmla="*/ 742950 h 742955"/>
              <a:gd name="connsiteX2" fmla="*/ 1443038 w 5743575"/>
              <a:gd name="connsiteY2" fmla="*/ 0 h 742955"/>
              <a:gd name="connsiteX3" fmla="*/ 2157413 w 5743575"/>
              <a:gd name="connsiteY3" fmla="*/ 742950 h 742955"/>
              <a:gd name="connsiteX4" fmla="*/ 2886075 w 5743575"/>
              <a:gd name="connsiteY4" fmla="*/ 14287 h 742955"/>
              <a:gd name="connsiteX5" fmla="*/ 3614738 w 5743575"/>
              <a:gd name="connsiteY5" fmla="*/ 742950 h 742955"/>
              <a:gd name="connsiteX6" fmla="*/ 4329113 w 5743575"/>
              <a:gd name="connsiteY6" fmla="*/ 0 h 742955"/>
              <a:gd name="connsiteX7" fmla="*/ 5043488 w 5743575"/>
              <a:gd name="connsiteY7" fmla="*/ 742950 h 742955"/>
              <a:gd name="connsiteX8" fmla="*/ 5743575 w 5743575"/>
              <a:gd name="connsiteY8" fmla="*/ 0 h 742955"/>
              <a:gd name="connsiteX0" fmla="*/ 0 w 5014912"/>
              <a:gd name="connsiteY0" fmla="*/ 742950 h 742955"/>
              <a:gd name="connsiteX1" fmla="*/ 714375 w 5014912"/>
              <a:gd name="connsiteY1" fmla="*/ 0 h 742955"/>
              <a:gd name="connsiteX2" fmla="*/ 1428750 w 5014912"/>
              <a:gd name="connsiteY2" fmla="*/ 742950 h 742955"/>
              <a:gd name="connsiteX3" fmla="*/ 2157412 w 5014912"/>
              <a:gd name="connsiteY3" fmla="*/ 14287 h 742955"/>
              <a:gd name="connsiteX4" fmla="*/ 2886075 w 5014912"/>
              <a:gd name="connsiteY4" fmla="*/ 742950 h 742955"/>
              <a:gd name="connsiteX5" fmla="*/ 3600450 w 5014912"/>
              <a:gd name="connsiteY5" fmla="*/ 0 h 742955"/>
              <a:gd name="connsiteX6" fmla="*/ 4314825 w 5014912"/>
              <a:gd name="connsiteY6" fmla="*/ 742950 h 742955"/>
              <a:gd name="connsiteX7" fmla="*/ 5014912 w 5014912"/>
              <a:gd name="connsiteY7" fmla="*/ 0 h 742955"/>
              <a:gd name="connsiteX0" fmla="*/ 0 w 5014912"/>
              <a:gd name="connsiteY0" fmla="*/ 742949 h 742955"/>
              <a:gd name="connsiteX1" fmla="*/ 714375 w 5014912"/>
              <a:gd name="connsiteY1" fmla="*/ 0 h 742955"/>
              <a:gd name="connsiteX2" fmla="*/ 1428750 w 5014912"/>
              <a:gd name="connsiteY2" fmla="*/ 742950 h 742955"/>
              <a:gd name="connsiteX3" fmla="*/ 2157412 w 5014912"/>
              <a:gd name="connsiteY3" fmla="*/ 14287 h 742955"/>
              <a:gd name="connsiteX4" fmla="*/ 2886075 w 5014912"/>
              <a:gd name="connsiteY4" fmla="*/ 742950 h 742955"/>
              <a:gd name="connsiteX5" fmla="*/ 3600450 w 5014912"/>
              <a:gd name="connsiteY5" fmla="*/ 0 h 742955"/>
              <a:gd name="connsiteX6" fmla="*/ 4314825 w 5014912"/>
              <a:gd name="connsiteY6" fmla="*/ 742950 h 742955"/>
              <a:gd name="connsiteX7" fmla="*/ 5014912 w 5014912"/>
              <a:gd name="connsiteY7" fmla="*/ 0 h 742955"/>
              <a:gd name="connsiteX0" fmla="*/ 0 w 4300537"/>
              <a:gd name="connsiteY0" fmla="*/ 0 h 742955"/>
              <a:gd name="connsiteX1" fmla="*/ 714375 w 4300537"/>
              <a:gd name="connsiteY1" fmla="*/ 742950 h 742955"/>
              <a:gd name="connsiteX2" fmla="*/ 1443037 w 4300537"/>
              <a:gd name="connsiteY2" fmla="*/ 14287 h 742955"/>
              <a:gd name="connsiteX3" fmla="*/ 2171700 w 4300537"/>
              <a:gd name="connsiteY3" fmla="*/ 742950 h 742955"/>
              <a:gd name="connsiteX4" fmla="*/ 2886075 w 4300537"/>
              <a:gd name="connsiteY4" fmla="*/ 0 h 742955"/>
              <a:gd name="connsiteX5" fmla="*/ 3600450 w 4300537"/>
              <a:gd name="connsiteY5" fmla="*/ 742950 h 742955"/>
              <a:gd name="connsiteX6" fmla="*/ 4300537 w 4300537"/>
              <a:gd name="connsiteY6" fmla="*/ 0 h 742955"/>
              <a:gd name="connsiteX0" fmla="*/ 0 w 3586162"/>
              <a:gd name="connsiteY0" fmla="*/ 742950 h 742955"/>
              <a:gd name="connsiteX1" fmla="*/ 728662 w 3586162"/>
              <a:gd name="connsiteY1" fmla="*/ 14287 h 742955"/>
              <a:gd name="connsiteX2" fmla="*/ 1457325 w 3586162"/>
              <a:gd name="connsiteY2" fmla="*/ 742950 h 742955"/>
              <a:gd name="connsiteX3" fmla="*/ 2171700 w 3586162"/>
              <a:gd name="connsiteY3" fmla="*/ 0 h 742955"/>
              <a:gd name="connsiteX4" fmla="*/ 2886075 w 3586162"/>
              <a:gd name="connsiteY4" fmla="*/ 742950 h 742955"/>
              <a:gd name="connsiteX5" fmla="*/ 3586162 w 3586162"/>
              <a:gd name="connsiteY5" fmla="*/ 0 h 742955"/>
              <a:gd name="connsiteX0" fmla="*/ 0 w 2857500"/>
              <a:gd name="connsiteY0" fmla="*/ 14287 h 742955"/>
              <a:gd name="connsiteX1" fmla="*/ 728663 w 2857500"/>
              <a:gd name="connsiteY1" fmla="*/ 742950 h 742955"/>
              <a:gd name="connsiteX2" fmla="*/ 1443038 w 2857500"/>
              <a:gd name="connsiteY2" fmla="*/ 0 h 742955"/>
              <a:gd name="connsiteX3" fmla="*/ 2157413 w 2857500"/>
              <a:gd name="connsiteY3" fmla="*/ 742950 h 742955"/>
              <a:gd name="connsiteX4" fmla="*/ 2857500 w 2857500"/>
              <a:gd name="connsiteY4" fmla="*/ 0 h 742955"/>
              <a:gd name="connsiteX0" fmla="*/ 0 w 2157412"/>
              <a:gd name="connsiteY0" fmla="*/ 14287 h 742955"/>
              <a:gd name="connsiteX1" fmla="*/ 728663 w 2157412"/>
              <a:gd name="connsiteY1" fmla="*/ 742950 h 742955"/>
              <a:gd name="connsiteX2" fmla="*/ 1443038 w 2157412"/>
              <a:gd name="connsiteY2" fmla="*/ 0 h 742955"/>
              <a:gd name="connsiteX3" fmla="*/ 2157413 w 2157412"/>
              <a:gd name="connsiteY3" fmla="*/ 742950 h 742955"/>
              <a:gd name="connsiteX0" fmla="*/ 0 w 1443038"/>
              <a:gd name="connsiteY0" fmla="*/ 14287 h 742955"/>
              <a:gd name="connsiteX1" fmla="*/ 728663 w 1443038"/>
              <a:gd name="connsiteY1" fmla="*/ 742950 h 742955"/>
              <a:gd name="connsiteX2" fmla="*/ 1443038 w 1443038"/>
              <a:gd name="connsiteY2" fmla="*/ 0 h 74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3038" h="742955">
                <a:moveTo>
                  <a:pt x="0" y="14287"/>
                </a:moveTo>
                <a:cubicBezTo>
                  <a:pt x="242887" y="14287"/>
                  <a:pt x="488157" y="745331"/>
                  <a:pt x="728663" y="742950"/>
                </a:cubicBezTo>
                <a:cubicBezTo>
                  <a:pt x="969169" y="740569"/>
                  <a:pt x="1204913" y="0"/>
                  <a:pt x="1443038" y="0"/>
                </a:cubicBezTo>
              </a:path>
            </a:pathLst>
          </a:custGeom>
          <a:noFill/>
          <a:ln w="57150"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70C0"/>
              </a:solidFill>
            </a:endParaRPr>
          </a:p>
        </p:txBody>
      </p:sp>
      <p:sp>
        <p:nvSpPr>
          <p:cNvPr id="75" name="Freeform 74"/>
          <p:cNvSpPr/>
          <p:nvPr/>
        </p:nvSpPr>
        <p:spPr>
          <a:xfrm>
            <a:off x="1646482" y="1434755"/>
            <a:ext cx="957864" cy="376607"/>
          </a:xfrm>
          <a:custGeom>
            <a:avLst/>
            <a:gdLst>
              <a:gd name="connsiteX0" fmla="*/ 0 w 7915275"/>
              <a:gd name="connsiteY0" fmla="*/ 728667 h 757253"/>
              <a:gd name="connsiteX1" fmla="*/ 714375 w 7915275"/>
              <a:gd name="connsiteY1" fmla="*/ 14292 h 757253"/>
              <a:gd name="connsiteX2" fmla="*/ 1443038 w 7915275"/>
              <a:gd name="connsiteY2" fmla="*/ 742955 h 757253"/>
              <a:gd name="connsiteX3" fmla="*/ 2157413 w 7915275"/>
              <a:gd name="connsiteY3" fmla="*/ 5 h 757253"/>
              <a:gd name="connsiteX4" fmla="*/ 2871788 w 7915275"/>
              <a:gd name="connsiteY4" fmla="*/ 742955 h 757253"/>
              <a:gd name="connsiteX5" fmla="*/ 3600450 w 7915275"/>
              <a:gd name="connsiteY5" fmla="*/ 14292 h 757253"/>
              <a:gd name="connsiteX6" fmla="*/ 4329113 w 7915275"/>
              <a:gd name="connsiteY6" fmla="*/ 742955 h 757253"/>
              <a:gd name="connsiteX7" fmla="*/ 5043488 w 7915275"/>
              <a:gd name="connsiteY7" fmla="*/ 5 h 757253"/>
              <a:gd name="connsiteX8" fmla="*/ 5757863 w 7915275"/>
              <a:gd name="connsiteY8" fmla="*/ 742955 h 757253"/>
              <a:gd name="connsiteX9" fmla="*/ 6457950 w 7915275"/>
              <a:gd name="connsiteY9" fmla="*/ 5 h 757253"/>
              <a:gd name="connsiteX10" fmla="*/ 7200900 w 7915275"/>
              <a:gd name="connsiteY10" fmla="*/ 757242 h 757253"/>
              <a:gd name="connsiteX11" fmla="*/ 7915275 w 7915275"/>
              <a:gd name="connsiteY11" fmla="*/ 14292 h 757253"/>
              <a:gd name="connsiteX0" fmla="*/ 0 w 7915275"/>
              <a:gd name="connsiteY0" fmla="*/ 779761 h 794054"/>
              <a:gd name="connsiteX1" fmla="*/ 714375 w 7915275"/>
              <a:gd name="connsiteY1" fmla="*/ 65386 h 794054"/>
              <a:gd name="connsiteX2" fmla="*/ 1443038 w 7915275"/>
              <a:gd name="connsiteY2" fmla="*/ 794049 h 794054"/>
              <a:gd name="connsiteX3" fmla="*/ 2157413 w 7915275"/>
              <a:gd name="connsiteY3" fmla="*/ 51099 h 794054"/>
              <a:gd name="connsiteX4" fmla="*/ 2871788 w 7915275"/>
              <a:gd name="connsiteY4" fmla="*/ 794049 h 794054"/>
              <a:gd name="connsiteX5" fmla="*/ 3600450 w 7915275"/>
              <a:gd name="connsiteY5" fmla="*/ 65386 h 794054"/>
              <a:gd name="connsiteX6" fmla="*/ 4329113 w 7915275"/>
              <a:gd name="connsiteY6" fmla="*/ 794049 h 794054"/>
              <a:gd name="connsiteX7" fmla="*/ 5043488 w 7915275"/>
              <a:gd name="connsiteY7" fmla="*/ 51099 h 794054"/>
              <a:gd name="connsiteX8" fmla="*/ 5757863 w 7915275"/>
              <a:gd name="connsiteY8" fmla="*/ 794049 h 794054"/>
              <a:gd name="connsiteX9" fmla="*/ 6457950 w 7915275"/>
              <a:gd name="connsiteY9" fmla="*/ 51099 h 794054"/>
              <a:gd name="connsiteX10" fmla="*/ 7915275 w 7915275"/>
              <a:gd name="connsiteY10" fmla="*/ 65386 h 794054"/>
              <a:gd name="connsiteX0" fmla="*/ 0 w 6457950"/>
              <a:gd name="connsiteY0" fmla="*/ 728662 h 742955"/>
              <a:gd name="connsiteX1" fmla="*/ 714375 w 6457950"/>
              <a:gd name="connsiteY1" fmla="*/ 14287 h 742955"/>
              <a:gd name="connsiteX2" fmla="*/ 1443038 w 6457950"/>
              <a:gd name="connsiteY2" fmla="*/ 742950 h 742955"/>
              <a:gd name="connsiteX3" fmla="*/ 2157413 w 6457950"/>
              <a:gd name="connsiteY3" fmla="*/ 0 h 742955"/>
              <a:gd name="connsiteX4" fmla="*/ 2871788 w 6457950"/>
              <a:gd name="connsiteY4" fmla="*/ 742950 h 742955"/>
              <a:gd name="connsiteX5" fmla="*/ 3600450 w 6457950"/>
              <a:gd name="connsiteY5" fmla="*/ 14287 h 742955"/>
              <a:gd name="connsiteX6" fmla="*/ 4329113 w 6457950"/>
              <a:gd name="connsiteY6" fmla="*/ 742950 h 742955"/>
              <a:gd name="connsiteX7" fmla="*/ 5043488 w 6457950"/>
              <a:gd name="connsiteY7" fmla="*/ 0 h 742955"/>
              <a:gd name="connsiteX8" fmla="*/ 5757863 w 6457950"/>
              <a:gd name="connsiteY8" fmla="*/ 742950 h 742955"/>
              <a:gd name="connsiteX9" fmla="*/ 6457950 w 6457950"/>
              <a:gd name="connsiteY9" fmla="*/ 0 h 742955"/>
              <a:gd name="connsiteX0" fmla="*/ 0 w 5743575"/>
              <a:gd name="connsiteY0" fmla="*/ 14287 h 742955"/>
              <a:gd name="connsiteX1" fmla="*/ 728663 w 5743575"/>
              <a:gd name="connsiteY1" fmla="*/ 742950 h 742955"/>
              <a:gd name="connsiteX2" fmla="*/ 1443038 w 5743575"/>
              <a:gd name="connsiteY2" fmla="*/ 0 h 742955"/>
              <a:gd name="connsiteX3" fmla="*/ 2157413 w 5743575"/>
              <a:gd name="connsiteY3" fmla="*/ 742950 h 742955"/>
              <a:gd name="connsiteX4" fmla="*/ 2886075 w 5743575"/>
              <a:gd name="connsiteY4" fmla="*/ 14287 h 742955"/>
              <a:gd name="connsiteX5" fmla="*/ 3614738 w 5743575"/>
              <a:gd name="connsiteY5" fmla="*/ 742950 h 742955"/>
              <a:gd name="connsiteX6" fmla="*/ 4329113 w 5743575"/>
              <a:gd name="connsiteY6" fmla="*/ 0 h 742955"/>
              <a:gd name="connsiteX7" fmla="*/ 5043488 w 5743575"/>
              <a:gd name="connsiteY7" fmla="*/ 742950 h 742955"/>
              <a:gd name="connsiteX8" fmla="*/ 5743575 w 5743575"/>
              <a:gd name="connsiteY8" fmla="*/ 0 h 742955"/>
              <a:gd name="connsiteX0" fmla="*/ 0 w 5014912"/>
              <a:gd name="connsiteY0" fmla="*/ 742950 h 742955"/>
              <a:gd name="connsiteX1" fmla="*/ 714375 w 5014912"/>
              <a:gd name="connsiteY1" fmla="*/ 0 h 742955"/>
              <a:gd name="connsiteX2" fmla="*/ 1428750 w 5014912"/>
              <a:gd name="connsiteY2" fmla="*/ 742950 h 742955"/>
              <a:gd name="connsiteX3" fmla="*/ 2157412 w 5014912"/>
              <a:gd name="connsiteY3" fmla="*/ 14287 h 742955"/>
              <a:gd name="connsiteX4" fmla="*/ 2886075 w 5014912"/>
              <a:gd name="connsiteY4" fmla="*/ 742950 h 742955"/>
              <a:gd name="connsiteX5" fmla="*/ 3600450 w 5014912"/>
              <a:gd name="connsiteY5" fmla="*/ 0 h 742955"/>
              <a:gd name="connsiteX6" fmla="*/ 4314825 w 5014912"/>
              <a:gd name="connsiteY6" fmla="*/ 742950 h 742955"/>
              <a:gd name="connsiteX7" fmla="*/ 5014912 w 5014912"/>
              <a:gd name="connsiteY7" fmla="*/ 0 h 742955"/>
              <a:gd name="connsiteX0" fmla="*/ 0 w 5014912"/>
              <a:gd name="connsiteY0" fmla="*/ 742949 h 742955"/>
              <a:gd name="connsiteX1" fmla="*/ 714375 w 5014912"/>
              <a:gd name="connsiteY1" fmla="*/ 0 h 742955"/>
              <a:gd name="connsiteX2" fmla="*/ 1428750 w 5014912"/>
              <a:gd name="connsiteY2" fmla="*/ 742950 h 742955"/>
              <a:gd name="connsiteX3" fmla="*/ 2157412 w 5014912"/>
              <a:gd name="connsiteY3" fmla="*/ 14287 h 742955"/>
              <a:gd name="connsiteX4" fmla="*/ 2886075 w 5014912"/>
              <a:gd name="connsiteY4" fmla="*/ 742950 h 742955"/>
              <a:gd name="connsiteX5" fmla="*/ 3600450 w 5014912"/>
              <a:gd name="connsiteY5" fmla="*/ 0 h 742955"/>
              <a:gd name="connsiteX6" fmla="*/ 4314825 w 5014912"/>
              <a:gd name="connsiteY6" fmla="*/ 742950 h 742955"/>
              <a:gd name="connsiteX7" fmla="*/ 5014912 w 5014912"/>
              <a:gd name="connsiteY7" fmla="*/ 0 h 742955"/>
              <a:gd name="connsiteX0" fmla="*/ 0 w 4300537"/>
              <a:gd name="connsiteY0" fmla="*/ 0 h 742955"/>
              <a:gd name="connsiteX1" fmla="*/ 714375 w 4300537"/>
              <a:gd name="connsiteY1" fmla="*/ 742950 h 742955"/>
              <a:gd name="connsiteX2" fmla="*/ 1443037 w 4300537"/>
              <a:gd name="connsiteY2" fmla="*/ 14287 h 742955"/>
              <a:gd name="connsiteX3" fmla="*/ 2171700 w 4300537"/>
              <a:gd name="connsiteY3" fmla="*/ 742950 h 742955"/>
              <a:gd name="connsiteX4" fmla="*/ 2886075 w 4300537"/>
              <a:gd name="connsiteY4" fmla="*/ 0 h 742955"/>
              <a:gd name="connsiteX5" fmla="*/ 3600450 w 4300537"/>
              <a:gd name="connsiteY5" fmla="*/ 742950 h 742955"/>
              <a:gd name="connsiteX6" fmla="*/ 4300537 w 4300537"/>
              <a:gd name="connsiteY6" fmla="*/ 0 h 742955"/>
              <a:gd name="connsiteX0" fmla="*/ 0 w 3586162"/>
              <a:gd name="connsiteY0" fmla="*/ 742950 h 742955"/>
              <a:gd name="connsiteX1" fmla="*/ 728662 w 3586162"/>
              <a:gd name="connsiteY1" fmla="*/ 14287 h 742955"/>
              <a:gd name="connsiteX2" fmla="*/ 1457325 w 3586162"/>
              <a:gd name="connsiteY2" fmla="*/ 742950 h 742955"/>
              <a:gd name="connsiteX3" fmla="*/ 2171700 w 3586162"/>
              <a:gd name="connsiteY3" fmla="*/ 0 h 742955"/>
              <a:gd name="connsiteX4" fmla="*/ 2886075 w 3586162"/>
              <a:gd name="connsiteY4" fmla="*/ 742950 h 742955"/>
              <a:gd name="connsiteX5" fmla="*/ 3586162 w 3586162"/>
              <a:gd name="connsiteY5" fmla="*/ 0 h 742955"/>
              <a:gd name="connsiteX0" fmla="*/ 0 w 2857500"/>
              <a:gd name="connsiteY0" fmla="*/ 14287 h 742955"/>
              <a:gd name="connsiteX1" fmla="*/ 728663 w 2857500"/>
              <a:gd name="connsiteY1" fmla="*/ 742950 h 742955"/>
              <a:gd name="connsiteX2" fmla="*/ 1443038 w 2857500"/>
              <a:gd name="connsiteY2" fmla="*/ 0 h 742955"/>
              <a:gd name="connsiteX3" fmla="*/ 2157413 w 2857500"/>
              <a:gd name="connsiteY3" fmla="*/ 742950 h 742955"/>
              <a:gd name="connsiteX4" fmla="*/ 2857500 w 2857500"/>
              <a:gd name="connsiteY4" fmla="*/ 0 h 742955"/>
              <a:gd name="connsiteX0" fmla="*/ 0 w 2157412"/>
              <a:gd name="connsiteY0" fmla="*/ 14287 h 742955"/>
              <a:gd name="connsiteX1" fmla="*/ 728663 w 2157412"/>
              <a:gd name="connsiteY1" fmla="*/ 742950 h 742955"/>
              <a:gd name="connsiteX2" fmla="*/ 1443038 w 2157412"/>
              <a:gd name="connsiteY2" fmla="*/ 0 h 742955"/>
              <a:gd name="connsiteX3" fmla="*/ 2157413 w 2157412"/>
              <a:gd name="connsiteY3" fmla="*/ 742950 h 742955"/>
              <a:gd name="connsiteX0" fmla="*/ 0 w 1443038"/>
              <a:gd name="connsiteY0" fmla="*/ 14287 h 742955"/>
              <a:gd name="connsiteX1" fmla="*/ 728663 w 1443038"/>
              <a:gd name="connsiteY1" fmla="*/ 742950 h 742955"/>
              <a:gd name="connsiteX2" fmla="*/ 1443038 w 1443038"/>
              <a:gd name="connsiteY2" fmla="*/ 0 h 74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3038" h="742955">
                <a:moveTo>
                  <a:pt x="0" y="14287"/>
                </a:moveTo>
                <a:cubicBezTo>
                  <a:pt x="242887" y="14287"/>
                  <a:pt x="488157" y="745331"/>
                  <a:pt x="728663" y="742950"/>
                </a:cubicBezTo>
                <a:cubicBezTo>
                  <a:pt x="969169" y="740569"/>
                  <a:pt x="1204913" y="0"/>
                  <a:pt x="1443038" y="0"/>
                </a:cubicBezTo>
              </a:path>
            </a:pathLst>
          </a:custGeom>
          <a:noFill/>
          <a:ln w="57150"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70C0"/>
              </a:solidFill>
            </a:endParaRPr>
          </a:p>
        </p:txBody>
      </p:sp>
      <p:sp>
        <p:nvSpPr>
          <p:cNvPr id="81" name="Freeform 80"/>
          <p:cNvSpPr/>
          <p:nvPr/>
        </p:nvSpPr>
        <p:spPr>
          <a:xfrm flipV="1">
            <a:off x="1186572" y="1948301"/>
            <a:ext cx="957864" cy="376607"/>
          </a:xfrm>
          <a:custGeom>
            <a:avLst/>
            <a:gdLst>
              <a:gd name="connsiteX0" fmla="*/ 0 w 7915275"/>
              <a:gd name="connsiteY0" fmla="*/ 728667 h 757253"/>
              <a:gd name="connsiteX1" fmla="*/ 714375 w 7915275"/>
              <a:gd name="connsiteY1" fmla="*/ 14292 h 757253"/>
              <a:gd name="connsiteX2" fmla="*/ 1443038 w 7915275"/>
              <a:gd name="connsiteY2" fmla="*/ 742955 h 757253"/>
              <a:gd name="connsiteX3" fmla="*/ 2157413 w 7915275"/>
              <a:gd name="connsiteY3" fmla="*/ 5 h 757253"/>
              <a:gd name="connsiteX4" fmla="*/ 2871788 w 7915275"/>
              <a:gd name="connsiteY4" fmla="*/ 742955 h 757253"/>
              <a:gd name="connsiteX5" fmla="*/ 3600450 w 7915275"/>
              <a:gd name="connsiteY5" fmla="*/ 14292 h 757253"/>
              <a:gd name="connsiteX6" fmla="*/ 4329113 w 7915275"/>
              <a:gd name="connsiteY6" fmla="*/ 742955 h 757253"/>
              <a:gd name="connsiteX7" fmla="*/ 5043488 w 7915275"/>
              <a:gd name="connsiteY7" fmla="*/ 5 h 757253"/>
              <a:gd name="connsiteX8" fmla="*/ 5757863 w 7915275"/>
              <a:gd name="connsiteY8" fmla="*/ 742955 h 757253"/>
              <a:gd name="connsiteX9" fmla="*/ 6457950 w 7915275"/>
              <a:gd name="connsiteY9" fmla="*/ 5 h 757253"/>
              <a:gd name="connsiteX10" fmla="*/ 7200900 w 7915275"/>
              <a:gd name="connsiteY10" fmla="*/ 757242 h 757253"/>
              <a:gd name="connsiteX11" fmla="*/ 7915275 w 7915275"/>
              <a:gd name="connsiteY11" fmla="*/ 14292 h 757253"/>
              <a:gd name="connsiteX0" fmla="*/ 0 w 7915275"/>
              <a:gd name="connsiteY0" fmla="*/ 779761 h 794054"/>
              <a:gd name="connsiteX1" fmla="*/ 714375 w 7915275"/>
              <a:gd name="connsiteY1" fmla="*/ 65386 h 794054"/>
              <a:gd name="connsiteX2" fmla="*/ 1443038 w 7915275"/>
              <a:gd name="connsiteY2" fmla="*/ 794049 h 794054"/>
              <a:gd name="connsiteX3" fmla="*/ 2157413 w 7915275"/>
              <a:gd name="connsiteY3" fmla="*/ 51099 h 794054"/>
              <a:gd name="connsiteX4" fmla="*/ 2871788 w 7915275"/>
              <a:gd name="connsiteY4" fmla="*/ 794049 h 794054"/>
              <a:gd name="connsiteX5" fmla="*/ 3600450 w 7915275"/>
              <a:gd name="connsiteY5" fmla="*/ 65386 h 794054"/>
              <a:gd name="connsiteX6" fmla="*/ 4329113 w 7915275"/>
              <a:gd name="connsiteY6" fmla="*/ 794049 h 794054"/>
              <a:gd name="connsiteX7" fmla="*/ 5043488 w 7915275"/>
              <a:gd name="connsiteY7" fmla="*/ 51099 h 794054"/>
              <a:gd name="connsiteX8" fmla="*/ 5757863 w 7915275"/>
              <a:gd name="connsiteY8" fmla="*/ 794049 h 794054"/>
              <a:gd name="connsiteX9" fmla="*/ 6457950 w 7915275"/>
              <a:gd name="connsiteY9" fmla="*/ 51099 h 794054"/>
              <a:gd name="connsiteX10" fmla="*/ 7915275 w 7915275"/>
              <a:gd name="connsiteY10" fmla="*/ 65386 h 794054"/>
              <a:gd name="connsiteX0" fmla="*/ 0 w 6457950"/>
              <a:gd name="connsiteY0" fmla="*/ 728662 h 742955"/>
              <a:gd name="connsiteX1" fmla="*/ 714375 w 6457950"/>
              <a:gd name="connsiteY1" fmla="*/ 14287 h 742955"/>
              <a:gd name="connsiteX2" fmla="*/ 1443038 w 6457950"/>
              <a:gd name="connsiteY2" fmla="*/ 742950 h 742955"/>
              <a:gd name="connsiteX3" fmla="*/ 2157413 w 6457950"/>
              <a:gd name="connsiteY3" fmla="*/ 0 h 742955"/>
              <a:gd name="connsiteX4" fmla="*/ 2871788 w 6457950"/>
              <a:gd name="connsiteY4" fmla="*/ 742950 h 742955"/>
              <a:gd name="connsiteX5" fmla="*/ 3600450 w 6457950"/>
              <a:gd name="connsiteY5" fmla="*/ 14287 h 742955"/>
              <a:gd name="connsiteX6" fmla="*/ 4329113 w 6457950"/>
              <a:gd name="connsiteY6" fmla="*/ 742950 h 742955"/>
              <a:gd name="connsiteX7" fmla="*/ 5043488 w 6457950"/>
              <a:gd name="connsiteY7" fmla="*/ 0 h 742955"/>
              <a:gd name="connsiteX8" fmla="*/ 5757863 w 6457950"/>
              <a:gd name="connsiteY8" fmla="*/ 742950 h 742955"/>
              <a:gd name="connsiteX9" fmla="*/ 6457950 w 6457950"/>
              <a:gd name="connsiteY9" fmla="*/ 0 h 742955"/>
              <a:gd name="connsiteX0" fmla="*/ 0 w 5743575"/>
              <a:gd name="connsiteY0" fmla="*/ 14287 h 742955"/>
              <a:gd name="connsiteX1" fmla="*/ 728663 w 5743575"/>
              <a:gd name="connsiteY1" fmla="*/ 742950 h 742955"/>
              <a:gd name="connsiteX2" fmla="*/ 1443038 w 5743575"/>
              <a:gd name="connsiteY2" fmla="*/ 0 h 742955"/>
              <a:gd name="connsiteX3" fmla="*/ 2157413 w 5743575"/>
              <a:gd name="connsiteY3" fmla="*/ 742950 h 742955"/>
              <a:gd name="connsiteX4" fmla="*/ 2886075 w 5743575"/>
              <a:gd name="connsiteY4" fmla="*/ 14287 h 742955"/>
              <a:gd name="connsiteX5" fmla="*/ 3614738 w 5743575"/>
              <a:gd name="connsiteY5" fmla="*/ 742950 h 742955"/>
              <a:gd name="connsiteX6" fmla="*/ 4329113 w 5743575"/>
              <a:gd name="connsiteY6" fmla="*/ 0 h 742955"/>
              <a:gd name="connsiteX7" fmla="*/ 5043488 w 5743575"/>
              <a:gd name="connsiteY7" fmla="*/ 742950 h 742955"/>
              <a:gd name="connsiteX8" fmla="*/ 5743575 w 5743575"/>
              <a:gd name="connsiteY8" fmla="*/ 0 h 742955"/>
              <a:gd name="connsiteX0" fmla="*/ 0 w 5014912"/>
              <a:gd name="connsiteY0" fmla="*/ 742950 h 742955"/>
              <a:gd name="connsiteX1" fmla="*/ 714375 w 5014912"/>
              <a:gd name="connsiteY1" fmla="*/ 0 h 742955"/>
              <a:gd name="connsiteX2" fmla="*/ 1428750 w 5014912"/>
              <a:gd name="connsiteY2" fmla="*/ 742950 h 742955"/>
              <a:gd name="connsiteX3" fmla="*/ 2157412 w 5014912"/>
              <a:gd name="connsiteY3" fmla="*/ 14287 h 742955"/>
              <a:gd name="connsiteX4" fmla="*/ 2886075 w 5014912"/>
              <a:gd name="connsiteY4" fmla="*/ 742950 h 742955"/>
              <a:gd name="connsiteX5" fmla="*/ 3600450 w 5014912"/>
              <a:gd name="connsiteY5" fmla="*/ 0 h 742955"/>
              <a:gd name="connsiteX6" fmla="*/ 4314825 w 5014912"/>
              <a:gd name="connsiteY6" fmla="*/ 742950 h 742955"/>
              <a:gd name="connsiteX7" fmla="*/ 5014912 w 5014912"/>
              <a:gd name="connsiteY7" fmla="*/ 0 h 742955"/>
              <a:gd name="connsiteX0" fmla="*/ 0 w 5014912"/>
              <a:gd name="connsiteY0" fmla="*/ 742949 h 742955"/>
              <a:gd name="connsiteX1" fmla="*/ 714375 w 5014912"/>
              <a:gd name="connsiteY1" fmla="*/ 0 h 742955"/>
              <a:gd name="connsiteX2" fmla="*/ 1428750 w 5014912"/>
              <a:gd name="connsiteY2" fmla="*/ 742950 h 742955"/>
              <a:gd name="connsiteX3" fmla="*/ 2157412 w 5014912"/>
              <a:gd name="connsiteY3" fmla="*/ 14287 h 742955"/>
              <a:gd name="connsiteX4" fmla="*/ 2886075 w 5014912"/>
              <a:gd name="connsiteY4" fmla="*/ 742950 h 742955"/>
              <a:gd name="connsiteX5" fmla="*/ 3600450 w 5014912"/>
              <a:gd name="connsiteY5" fmla="*/ 0 h 742955"/>
              <a:gd name="connsiteX6" fmla="*/ 4314825 w 5014912"/>
              <a:gd name="connsiteY6" fmla="*/ 742950 h 742955"/>
              <a:gd name="connsiteX7" fmla="*/ 5014912 w 5014912"/>
              <a:gd name="connsiteY7" fmla="*/ 0 h 742955"/>
              <a:gd name="connsiteX0" fmla="*/ 0 w 4300537"/>
              <a:gd name="connsiteY0" fmla="*/ 0 h 742955"/>
              <a:gd name="connsiteX1" fmla="*/ 714375 w 4300537"/>
              <a:gd name="connsiteY1" fmla="*/ 742950 h 742955"/>
              <a:gd name="connsiteX2" fmla="*/ 1443037 w 4300537"/>
              <a:gd name="connsiteY2" fmla="*/ 14287 h 742955"/>
              <a:gd name="connsiteX3" fmla="*/ 2171700 w 4300537"/>
              <a:gd name="connsiteY3" fmla="*/ 742950 h 742955"/>
              <a:gd name="connsiteX4" fmla="*/ 2886075 w 4300537"/>
              <a:gd name="connsiteY4" fmla="*/ 0 h 742955"/>
              <a:gd name="connsiteX5" fmla="*/ 3600450 w 4300537"/>
              <a:gd name="connsiteY5" fmla="*/ 742950 h 742955"/>
              <a:gd name="connsiteX6" fmla="*/ 4300537 w 4300537"/>
              <a:gd name="connsiteY6" fmla="*/ 0 h 742955"/>
              <a:gd name="connsiteX0" fmla="*/ 0 w 3586162"/>
              <a:gd name="connsiteY0" fmla="*/ 742950 h 742955"/>
              <a:gd name="connsiteX1" fmla="*/ 728662 w 3586162"/>
              <a:gd name="connsiteY1" fmla="*/ 14287 h 742955"/>
              <a:gd name="connsiteX2" fmla="*/ 1457325 w 3586162"/>
              <a:gd name="connsiteY2" fmla="*/ 742950 h 742955"/>
              <a:gd name="connsiteX3" fmla="*/ 2171700 w 3586162"/>
              <a:gd name="connsiteY3" fmla="*/ 0 h 742955"/>
              <a:gd name="connsiteX4" fmla="*/ 2886075 w 3586162"/>
              <a:gd name="connsiteY4" fmla="*/ 742950 h 742955"/>
              <a:gd name="connsiteX5" fmla="*/ 3586162 w 3586162"/>
              <a:gd name="connsiteY5" fmla="*/ 0 h 742955"/>
              <a:gd name="connsiteX0" fmla="*/ 0 w 2857500"/>
              <a:gd name="connsiteY0" fmla="*/ 14287 h 742955"/>
              <a:gd name="connsiteX1" fmla="*/ 728663 w 2857500"/>
              <a:gd name="connsiteY1" fmla="*/ 742950 h 742955"/>
              <a:gd name="connsiteX2" fmla="*/ 1443038 w 2857500"/>
              <a:gd name="connsiteY2" fmla="*/ 0 h 742955"/>
              <a:gd name="connsiteX3" fmla="*/ 2157413 w 2857500"/>
              <a:gd name="connsiteY3" fmla="*/ 742950 h 742955"/>
              <a:gd name="connsiteX4" fmla="*/ 2857500 w 2857500"/>
              <a:gd name="connsiteY4" fmla="*/ 0 h 742955"/>
              <a:gd name="connsiteX0" fmla="*/ 0 w 2157412"/>
              <a:gd name="connsiteY0" fmla="*/ 14287 h 742955"/>
              <a:gd name="connsiteX1" fmla="*/ 728663 w 2157412"/>
              <a:gd name="connsiteY1" fmla="*/ 742950 h 742955"/>
              <a:gd name="connsiteX2" fmla="*/ 1443038 w 2157412"/>
              <a:gd name="connsiteY2" fmla="*/ 0 h 742955"/>
              <a:gd name="connsiteX3" fmla="*/ 2157413 w 2157412"/>
              <a:gd name="connsiteY3" fmla="*/ 742950 h 742955"/>
              <a:gd name="connsiteX0" fmla="*/ 0 w 1443038"/>
              <a:gd name="connsiteY0" fmla="*/ 14287 h 742955"/>
              <a:gd name="connsiteX1" fmla="*/ 728663 w 1443038"/>
              <a:gd name="connsiteY1" fmla="*/ 742950 h 742955"/>
              <a:gd name="connsiteX2" fmla="*/ 1443038 w 1443038"/>
              <a:gd name="connsiteY2" fmla="*/ 0 h 742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3038" h="742955">
                <a:moveTo>
                  <a:pt x="0" y="14287"/>
                </a:moveTo>
                <a:cubicBezTo>
                  <a:pt x="242887" y="14287"/>
                  <a:pt x="488157" y="745331"/>
                  <a:pt x="728663" y="742950"/>
                </a:cubicBezTo>
                <a:cubicBezTo>
                  <a:pt x="969169" y="740569"/>
                  <a:pt x="1204913" y="0"/>
                  <a:pt x="1443038" y="0"/>
                </a:cubicBezTo>
              </a:path>
            </a:pathLst>
          </a:custGeom>
          <a:noFill/>
          <a:ln w="57150"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70C0"/>
              </a:solidFill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5567956" y="1901695"/>
            <a:ext cx="5723200" cy="2890983"/>
            <a:chOff x="6256287" y="670814"/>
            <a:chExt cx="5404139" cy="2484047"/>
          </a:xfrm>
        </p:grpSpPr>
        <p:sp>
          <p:nvSpPr>
            <p:cNvPr id="92" name="Freeform 91"/>
            <p:cNvSpPr/>
            <p:nvPr/>
          </p:nvSpPr>
          <p:spPr>
            <a:xfrm>
              <a:off x="9192361" y="880978"/>
              <a:ext cx="1965475" cy="738518"/>
            </a:xfrm>
            <a:custGeom>
              <a:avLst/>
              <a:gdLst>
                <a:gd name="connsiteX0" fmla="*/ 0 w 2886075"/>
                <a:gd name="connsiteY0" fmla="*/ 14287 h 1457330"/>
                <a:gd name="connsiteX1" fmla="*/ 1471613 w 2886075"/>
                <a:gd name="connsiteY1" fmla="*/ 1457325 h 1457330"/>
                <a:gd name="connsiteX2" fmla="*/ 2886075 w 2886075"/>
                <a:gd name="connsiteY2" fmla="*/ 0 h 1457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6075" h="1457330">
                  <a:moveTo>
                    <a:pt x="0" y="14287"/>
                  </a:moveTo>
                  <a:cubicBezTo>
                    <a:pt x="495300" y="736996"/>
                    <a:pt x="990601" y="1459706"/>
                    <a:pt x="1471613" y="1457325"/>
                  </a:cubicBezTo>
                  <a:cubicBezTo>
                    <a:pt x="1952625" y="1454944"/>
                    <a:pt x="2419350" y="727472"/>
                    <a:pt x="2886075" y="0"/>
                  </a:cubicBezTo>
                </a:path>
              </a:pathLst>
            </a:custGeom>
            <a:noFill/>
            <a:ln w="57150"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3" name="Freeform 92"/>
            <p:cNvSpPr/>
            <p:nvPr/>
          </p:nvSpPr>
          <p:spPr>
            <a:xfrm flipV="1">
              <a:off x="7011476" y="2147488"/>
              <a:ext cx="1965476" cy="738518"/>
            </a:xfrm>
            <a:custGeom>
              <a:avLst/>
              <a:gdLst>
                <a:gd name="connsiteX0" fmla="*/ 0 w 2886075"/>
                <a:gd name="connsiteY0" fmla="*/ 14287 h 1457330"/>
                <a:gd name="connsiteX1" fmla="*/ 1471613 w 2886075"/>
                <a:gd name="connsiteY1" fmla="*/ 1457325 h 1457330"/>
                <a:gd name="connsiteX2" fmla="*/ 2886075 w 2886075"/>
                <a:gd name="connsiteY2" fmla="*/ 0 h 1457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6075" h="1457330">
                  <a:moveTo>
                    <a:pt x="0" y="14287"/>
                  </a:moveTo>
                  <a:cubicBezTo>
                    <a:pt x="495300" y="736996"/>
                    <a:pt x="990601" y="1459706"/>
                    <a:pt x="1471613" y="1457325"/>
                  </a:cubicBezTo>
                  <a:cubicBezTo>
                    <a:pt x="1952625" y="1454944"/>
                    <a:pt x="2419350" y="727472"/>
                    <a:pt x="2886075" y="0"/>
                  </a:cubicBezTo>
                </a:path>
              </a:pathLst>
            </a:custGeom>
            <a:noFill/>
            <a:ln w="57150"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6927422" y="3154861"/>
              <a:ext cx="473300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1303473" y="2659136"/>
              <a:ext cx="263266" cy="396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k</a:t>
              </a:r>
              <a:endParaRPr lang="en-IN" sz="1200" b="1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327255" y="791182"/>
              <a:ext cx="1750560" cy="317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>
                  <a:solidFill>
                    <a:schemeClr val="accent6">
                      <a:lumMod val="50000"/>
                    </a:schemeClr>
                  </a:solidFill>
                </a:rPr>
                <a:t>Conduction Band</a:t>
              </a:r>
              <a:endParaRPr lang="en-IN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282097" y="2698803"/>
              <a:ext cx="1524626" cy="317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>
                  <a:solidFill>
                    <a:schemeClr val="accent6">
                      <a:lumMod val="50000"/>
                    </a:schemeClr>
                  </a:solidFill>
                </a:rPr>
                <a:t>Valence Band</a:t>
              </a:r>
              <a:endParaRPr lang="en-IN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98" name="Straight Arrow Connector 97"/>
            <p:cNvCxnSpPr/>
            <p:nvPr/>
          </p:nvCxnSpPr>
          <p:spPr>
            <a:xfrm flipV="1">
              <a:off x="6665289" y="670814"/>
              <a:ext cx="0" cy="12661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6256287" y="842208"/>
              <a:ext cx="263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 smtClean="0"/>
                <a:t>E</a:t>
              </a:r>
              <a:endParaRPr lang="en-IN" sz="1200" b="1" dirty="0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9503500" y="2385206"/>
            <a:ext cx="56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rgbClr val="C00000"/>
                </a:solidFill>
              </a:rPr>
              <a:t>e</a:t>
            </a:r>
            <a:r>
              <a:rPr lang="en-IN" sz="3200" baseline="30000" dirty="0" smtClean="0">
                <a:solidFill>
                  <a:srgbClr val="C00000"/>
                </a:solidFill>
              </a:rPr>
              <a:t>-</a:t>
            </a:r>
            <a:endParaRPr lang="en-IN" baseline="30000" dirty="0">
              <a:solidFill>
                <a:srgbClr val="C00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180708" y="2795278"/>
            <a:ext cx="56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rgbClr val="C00000"/>
                </a:solidFill>
              </a:rPr>
              <a:t>e</a:t>
            </a:r>
            <a:r>
              <a:rPr lang="en-IN" sz="3200" baseline="30000" dirty="0" smtClean="0">
                <a:solidFill>
                  <a:srgbClr val="C00000"/>
                </a:solidFill>
              </a:rPr>
              <a:t>-</a:t>
            </a:r>
            <a:endParaRPr lang="en-IN" baseline="30000" dirty="0">
              <a:solidFill>
                <a:srgbClr val="C000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786393" y="5042040"/>
            <a:ext cx="247672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IN" sz="2400" b="1" dirty="0" smtClean="0">
                <a:solidFill>
                  <a:srgbClr val="0070C0"/>
                </a:solidFill>
              </a:rPr>
              <a:t>Indirect Bandgap</a:t>
            </a:r>
            <a:endParaRPr lang="en-IN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47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2.22222E-6 L -0.18893 0.05949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36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1.48148E-6 L -0.00234 0.11019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3" grpId="0" animBg="1"/>
      <p:bldP spid="73" grpId="1" animBg="1"/>
      <p:bldP spid="74" grpId="0" animBg="1"/>
      <p:bldP spid="74" grpId="1" animBg="1"/>
      <p:bldP spid="75" grpId="0" animBg="1"/>
      <p:bldP spid="81" grpId="0" animBg="1"/>
      <p:bldP spid="109" grpId="0"/>
      <p:bldP spid="109" grpId="1"/>
      <p:bldP spid="109" grpId="2"/>
      <p:bldP spid="110" grpId="0"/>
      <p:bldP spid="110" grpId="1"/>
      <p:bldP spid="11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 smtClean="0"/>
              <a:t>Indirect bandgap </a:t>
            </a:r>
            <a:r>
              <a:rPr lang="en-IN" sz="3600" dirty="0"/>
              <a:t>semiconductor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3220541" y="850816"/>
            <a:ext cx="5723200" cy="2775715"/>
            <a:chOff x="6256287" y="670814"/>
            <a:chExt cx="5404139" cy="2385003"/>
          </a:xfrm>
        </p:grpSpPr>
        <p:sp>
          <p:nvSpPr>
            <p:cNvPr id="92" name="Freeform 91"/>
            <p:cNvSpPr/>
            <p:nvPr/>
          </p:nvSpPr>
          <p:spPr>
            <a:xfrm>
              <a:off x="9192361" y="880978"/>
              <a:ext cx="1965475" cy="738518"/>
            </a:xfrm>
            <a:custGeom>
              <a:avLst/>
              <a:gdLst>
                <a:gd name="connsiteX0" fmla="*/ 0 w 2886075"/>
                <a:gd name="connsiteY0" fmla="*/ 14287 h 1457330"/>
                <a:gd name="connsiteX1" fmla="*/ 1471613 w 2886075"/>
                <a:gd name="connsiteY1" fmla="*/ 1457325 h 1457330"/>
                <a:gd name="connsiteX2" fmla="*/ 2886075 w 2886075"/>
                <a:gd name="connsiteY2" fmla="*/ 0 h 1457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6075" h="1457330">
                  <a:moveTo>
                    <a:pt x="0" y="14287"/>
                  </a:moveTo>
                  <a:cubicBezTo>
                    <a:pt x="495300" y="736996"/>
                    <a:pt x="990601" y="1459706"/>
                    <a:pt x="1471613" y="1457325"/>
                  </a:cubicBezTo>
                  <a:cubicBezTo>
                    <a:pt x="1952625" y="1454944"/>
                    <a:pt x="2419350" y="727472"/>
                    <a:pt x="2886075" y="0"/>
                  </a:cubicBezTo>
                </a:path>
              </a:pathLst>
            </a:custGeom>
            <a:noFill/>
            <a:ln w="57150"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3" name="Freeform 92"/>
            <p:cNvSpPr/>
            <p:nvPr/>
          </p:nvSpPr>
          <p:spPr>
            <a:xfrm flipV="1">
              <a:off x="7011476" y="2147488"/>
              <a:ext cx="1965476" cy="738518"/>
            </a:xfrm>
            <a:custGeom>
              <a:avLst/>
              <a:gdLst>
                <a:gd name="connsiteX0" fmla="*/ 0 w 2886075"/>
                <a:gd name="connsiteY0" fmla="*/ 14287 h 1457330"/>
                <a:gd name="connsiteX1" fmla="*/ 1471613 w 2886075"/>
                <a:gd name="connsiteY1" fmla="*/ 1457325 h 1457330"/>
                <a:gd name="connsiteX2" fmla="*/ 2886075 w 2886075"/>
                <a:gd name="connsiteY2" fmla="*/ 0 h 1457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6075" h="1457330">
                  <a:moveTo>
                    <a:pt x="0" y="14287"/>
                  </a:moveTo>
                  <a:cubicBezTo>
                    <a:pt x="495300" y="736996"/>
                    <a:pt x="990601" y="1459706"/>
                    <a:pt x="1471613" y="1457325"/>
                  </a:cubicBezTo>
                  <a:cubicBezTo>
                    <a:pt x="1952625" y="1454944"/>
                    <a:pt x="2419350" y="727472"/>
                    <a:pt x="2886075" y="0"/>
                  </a:cubicBezTo>
                </a:path>
              </a:pathLst>
            </a:custGeom>
            <a:noFill/>
            <a:ln w="57150"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6927422" y="3049318"/>
              <a:ext cx="473300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1303473" y="2659136"/>
              <a:ext cx="263266" cy="396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k</a:t>
              </a:r>
              <a:endParaRPr lang="en-IN" sz="1200" b="1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327255" y="791182"/>
              <a:ext cx="1750560" cy="317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>
                  <a:solidFill>
                    <a:schemeClr val="accent6">
                      <a:lumMod val="50000"/>
                    </a:schemeClr>
                  </a:solidFill>
                </a:rPr>
                <a:t>Conduction Band</a:t>
              </a:r>
              <a:endParaRPr lang="en-IN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282097" y="2698803"/>
              <a:ext cx="1524626" cy="317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>
                  <a:solidFill>
                    <a:schemeClr val="accent6">
                      <a:lumMod val="50000"/>
                    </a:schemeClr>
                  </a:solidFill>
                </a:rPr>
                <a:t>Valence Band</a:t>
              </a:r>
              <a:endParaRPr lang="en-IN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98" name="Straight Arrow Connector 97"/>
            <p:cNvCxnSpPr/>
            <p:nvPr/>
          </p:nvCxnSpPr>
          <p:spPr>
            <a:xfrm flipV="1">
              <a:off x="6665289" y="670814"/>
              <a:ext cx="0" cy="12661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6256287" y="842208"/>
              <a:ext cx="263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 smtClean="0"/>
                <a:t>E</a:t>
              </a:r>
              <a:endParaRPr lang="en-IN" sz="1200" b="1" dirty="0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7156085" y="1402567"/>
            <a:ext cx="56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rgbClr val="C00000"/>
                </a:solidFill>
              </a:rPr>
              <a:t>e</a:t>
            </a:r>
            <a:r>
              <a:rPr lang="en-IN" sz="3200" baseline="30000" dirty="0" smtClean="0">
                <a:solidFill>
                  <a:srgbClr val="C00000"/>
                </a:solidFill>
              </a:rPr>
              <a:t>-</a:t>
            </a:r>
            <a:endParaRPr lang="en-IN" baseline="30000" dirty="0">
              <a:solidFill>
                <a:srgbClr val="C00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833293" y="1812639"/>
            <a:ext cx="56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rgbClr val="C00000"/>
                </a:solidFill>
              </a:rPr>
              <a:t>e</a:t>
            </a:r>
            <a:r>
              <a:rPr lang="en-IN" sz="3200" baseline="30000" dirty="0" smtClean="0">
                <a:solidFill>
                  <a:srgbClr val="C00000"/>
                </a:solidFill>
              </a:rPr>
              <a:t>-</a:t>
            </a:r>
            <a:endParaRPr lang="en-IN" baseline="30000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3779978"/>
            <a:ext cx="12191999" cy="30080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An indirect bandgap semiconductor is the one in which maximum energy level of valence band </a:t>
            </a:r>
            <a:endParaRPr lang="en-US" sz="2400" dirty="0" smtClean="0"/>
          </a:p>
          <a:p>
            <a:pPr marL="273050" algn="just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and minimum </a:t>
            </a:r>
            <a:r>
              <a:rPr lang="en-US" sz="2400" dirty="0"/>
              <a:t>energy level of valence band and minimum energy level of conduction band are not </a:t>
            </a:r>
            <a:endParaRPr lang="en-US" sz="2400" dirty="0" smtClean="0"/>
          </a:p>
          <a:p>
            <a:pPr marL="273050" algn="just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aligned </a:t>
            </a:r>
            <a:r>
              <a:rPr lang="en-US" sz="2400" dirty="0"/>
              <a:t>with respect to momentum. e.g., Si, Ge</a:t>
            </a:r>
            <a:r>
              <a:rPr lang="en-US" sz="2400" dirty="0" smtClean="0"/>
              <a:t>.</a:t>
            </a:r>
          </a:p>
          <a:p>
            <a: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In </a:t>
            </a:r>
            <a:r>
              <a:rPr lang="en-US" sz="2400" dirty="0"/>
              <a:t>an indirect bandgap semiconductor, the k-vectors are different for conduction band minima </a:t>
            </a:r>
            <a:r>
              <a:rPr lang="en-US" sz="2400" dirty="0" smtClean="0"/>
              <a:t>and</a:t>
            </a:r>
          </a:p>
          <a:p>
            <a:pPr marL="273050" algn="just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valence </a:t>
            </a:r>
            <a:r>
              <a:rPr lang="en-US" sz="2400" dirty="0"/>
              <a:t>band maxima.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2459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2.22222E-6 L -0.18894 0.05949 " pathEditMode="relative" rAng="0" ptsTypes="AA">
                                      <p:cBhvr>
                                        <p:cTn id="29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36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4.44444E-6 L -0.00234 0.11019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09" grpId="1"/>
      <p:bldP spid="109" grpId="2"/>
      <p:bldP spid="110" grpId="0"/>
      <p:bldP spid="110" grpId="1"/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 smtClean="0"/>
              <a:t>Indirect bandgap </a:t>
            </a:r>
            <a:r>
              <a:rPr lang="en-IN" sz="3600" dirty="0"/>
              <a:t>semiconductor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354503" y="809872"/>
            <a:ext cx="5723200" cy="2775715"/>
            <a:chOff x="6256287" y="670814"/>
            <a:chExt cx="5404139" cy="2385003"/>
          </a:xfrm>
        </p:grpSpPr>
        <p:sp>
          <p:nvSpPr>
            <p:cNvPr id="92" name="Freeform 91"/>
            <p:cNvSpPr/>
            <p:nvPr/>
          </p:nvSpPr>
          <p:spPr>
            <a:xfrm>
              <a:off x="9192361" y="880978"/>
              <a:ext cx="1965475" cy="738518"/>
            </a:xfrm>
            <a:custGeom>
              <a:avLst/>
              <a:gdLst>
                <a:gd name="connsiteX0" fmla="*/ 0 w 2886075"/>
                <a:gd name="connsiteY0" fmla="*/ 14287 h 1457330"/>
                <a:gd name="connsiteX1" fmla="*/ 1471613 w 2886075"/>
                <a:gd name="connsiteY1" fmla="*/ 1457325 h 1457330"/>
                <a:gd name="connsiteX2" fmla="*/ 2886075 w 2886075"/>
                <a:gd name="connsiteY2" fmla="*/ 0 h 1457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6075" h="1457330">
                  <a:moveTo>
                    <a:pt x="0" y="14287"/>
                  </a:moveTo>
                  <a:cubicBezTo>
                    <a:pt x="495300" y="736996"/>
                    <a:pt x="990601" y="1459706"/>
                    <a:pt x="1471613" y="1457325"/>
                  </a:cubicBezTo>
                  <a:cubicBezTo>
                    <a:pt x="1952625" y="1454944"/>
                    <a:pt x="2419350" y="727472"/>
                    <a:pt x="2886075" y="0"/>
                  </a:cubicBezTo>
                </a:path>
              </a:pathLst>
            </a:custGeom>
            <a:noFill/>
            <a:ln w="57150"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3" name="Freeform 92"/>
            <p:cNvSpPr/>
            <p:nvPr/>
          </p:nvSpPr>
          <p:spPr>
            <a:xfrm flipV="1">
              <a:off x="7011476" y="2147488"/>
              <a:ext cx="1965476" cy="738518"/>
            </a:xfrm>
            <a:custGeom>
              <a:avLst/>
              <a:gdLst>
                <a:gd name="connsiteX0" fmla="*/ 0 w 2886075"/>
                <a:gd name="connsiteY0" fmla="*/ 14287 h 1457330"/>
                <a:gd name="connsiteX1" fmla="*/ 1471613 w 2886075"/>
                <a:gd name="connsiteY1" fmla="*/ 1457325 h 1457330"/>
                <a:gd name="connsiteX2" fmla="*/ 2886075 w 2886075"/>
                <a:gd name="connsiteY2" fmla="*/ 0 h 1457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6075" h="1457330">
                  <a:moveTo>
                    <a:pt x="0" y="14287"/>
                  </a:moveTo>
                  <a:cubicBezTo>
                    <a:pt x="495300" y="736996"/>
                    <a:pt x="990601" y="1459706"/>
                    <a:pt x="1471613" y="1457325"/>
                  </a:cubicBezTo>
                  <a:cubicBezTo>
                    <a:pt x="1952625" y="1454944"/>
                    <a:pt x="2419350" y="727472"/>
                    <a:pt x="2886075" y="0"/>
                  </a:cubicBezTo>
                </a:path>
              </a:pathLst>
            </a:custGeom>
            <a:noFill/>
            <a:ln w="57150"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>
              <a:off x="6927422" y="3049318"/>
              <a:ext cx="473300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1303473" y="2659136"/>
              <a:ext cx="263266" cy="396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k</a:t>
              </a:r>
              <a:endParaRPr lang="en-IN" sz="1200" b="1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327255" y="791182"/>
              <a:ext cx="1750560" cy="317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>
                  <a:solidFill>
                    <a:schemeClr val="accent6">
                      <a:lumMod val="50000"/>
                    </a:schemeClr>
                  </a:solidFill>
                </a:rPr>
                <a:t>Conduction Band</a:t>
              </a:r>
              <a:endParaRPr lang="en-IN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282097" y="2698803"/>
              <a:ext cx="1524626" cy="317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 smtClean="0">
                  <a:solidFill>
                    <a:schemeClr val="accent6">
                      <a:lumMod val="50000"/>
                    </a:schemeClr>
                  </a:solidFill>
                </a:rPr>
                <a:t>Valence Band</a:t>
              </a:r>
              <a:endParaRPr lang="en-IN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98" name="Straight Arrow Connector 97"/>
            <p:cNvCxnSpPr/>
            <p:nvPr/>
          </p:nvCxnSpPr>
          <p:spPr>
            <a:xfrm flipV="1">
              <a:off x="6665289" y="670814"/>
              <a:ext cx="0" cy="126611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6256287" y="842208"/>
              <a:ext cx="263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 smtClean="0"/>
                <a:t>E</a:t>
              </a:r>
              <a:endParaRPr lang="en-IN" sz="1200" b="1" dirty="0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4290047" y="1361623"/>
            <a:ext cx="56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rgbClr val="C00000"/>
                </a:solidFill>
              </a:rPr>
              <a:t>e</a:t>
            </a:r>
            <a:r>
              <a:rPr lang="en-IN" sz="3200" baseline="30000" dirty="0" smtClean="0">
                <a:solidFill>
                  <a:srgbClr val="C00000"/>
                </a:solidFill>
              </a:rPr>
              <a:t>-</a:t>
            </a:r>
            <a:endParaRPr lang="en-IN" baseline="30000" dirty="0">
              <a:solidFill>
                <a:srgbClr val="C0000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67255" y="1771695"/>
            <a:ext cx="561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rgbClr val="C00000"/>
                </a:solidFill>
              </a:rPr>
              <a:t>e</a:t>
            </a:r>
            <a:r>
              <a:rPr lang="en-IN" sz="3200" baseline="30000" dirty="0" smtClean="0">
                <a:solidFill>
                  <a:srgbClr val="C00000"/>
                </a:solidFill>
              </a:rPr>
              <a:t>-</a:t>
            </a:r>
            <a:endParaRPr lang="en-IN" baseline="30000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3766330"/>
            <a:ext cx="12191999" cy="1856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In an indirect bandgap semiconductor, there is a difference in momentum. The recombination </a:t>
            </a:r>
            <a:endParaRPr lang="en-US" sz="2400" dirty="0" smtClean="0"/>
          </a:p>
          <a:p>
            <a:pPr marL="273050" algn="just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process can </a:t>
            </a:r>
            <a:r>
              <a:rPr lang="en-US" sz="2400" dirty="0"/>
              <a:t>occur only after the momentum align</a:t>
            </a:r>
            <a:r>
              <a:rPr lang="en-US" sz="2400" dirty="0" smtClean="0"/>
              <a:t>.</a:t>
            </a:r>
          </a:p>
          <a:p>
            <a: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Due </a:t>
            </a:r>
            <a:r>
              <a:rPr lang="en-US" sz="2400" dirty="0"/>
              <a:t>to crystal imperfections in certain semiconductors, the electron in the conduction band </a:t>
            </a:r>
            <a:r>
              <a:rPr lang="en-US" sz="2400" dirty="0" smtClean="0"/>
              <a:t>loses </a:t>
            </a:r>
          </a:p>
          <a:p>
            <a:pPr marL="273050" algn="just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energy </a:t>
            </a:r>
            <a:r>
              <a:rPr lang="en-US" sz="2400" dirty="0"/>
              <a:t>and momentum at the same time. </a:t>
            </a:r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-1" y="5690871"/>
            <a:ext cx="9498843" cy="9446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The electron actually passes through an intermediate state and transfers </a:t>
            </a:r>
            <a:endParaRPr lang="en-US" sz="2400" dirty="0" smtClean="0"/>
          </a:p>
          <a:p>
            <a:pPr marL="273050" algn="just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its </a:t>
            </a:r>
            <a:r>
              <a:rPr lang="en-US" sz="2400" dirty="0"/>
              <a:t>momentum to the </a:t>
            </a:r>
            <a:r>
              <a:rPr lang="en-US" sz="2400" dirty="0" smtClean="0"/>
              <a:t>crystal </a:t>
            </a:r>
            <a:r>
              <a:rPr lang="en-US" sz="2400" dirty="0"/>
              <a:t>lattice.</a:t>
            </a:r>
            <a:endParaRPr lang="en-IN" sz="2400" dirty="0"/>
          </a:p>
        </p:txBody>
      </p:sp>
      <p:sp>
        <p:nvSpPr>
          <p:cNvPr id="16" name="Rectangle 15"/>
          <p:cNvSpPr/>
          <p:nvPr/>
        </p:nvSpPr>
        <p:spPr>
          <a:xfrm>
            <a:off x="6946710" y="805680"/>
            <a:ext cx="5245289" cy="23644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In this case, the energy is </a:t>
            </a:r>
            <a:r>
              <a:rPr lang="en-US" sz="2400" dirty="0" smtClean="0"/>
              <a:t>emitted </a:t>
            </a:r>
            <a:r>
              <a:rPr lang="en-US" sz="2400" dirty="0"/>
              <a:t>in </a:t>
            </a:r>
            <a:r>
              <a:rPr lang="en-US" sz="2400" dirty="0" smtClean="0"/>
              <a:t>the </a:t>
            </a:r>
          </a:p>
          <a:p>
            <a:pPr marL="273050" algn="just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form </a:t>
            </a:r>
            <a:r>
              <a:rPr lang="en-US" sz="2400" dirty="0"/>
              <a:t>of heat. </a:t>
            </a:r>
            <a:endParaRPr lang="en-US" sz="2400" dirty="0" smtClean="0"/>
          </a:p>
          <a:p>
            <a:pPr marL="273050" algn="just">
              <a:spcBef>
                <a:spcPts val="1000"/>
              </a:spcBef>
              <a:buClr>
                <a:schemeClr val="accent6"/>
              </a:buClr>
            </a:pPr>
            <a:endParaRPr lang="en-US" sz="2400" dirty="0"/>
          </a:p>
          <a:p>
            <a: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The </a:t>
            </a:r>
            <a:r>
              <a:rPr lang="en-US" sz="2400" dirty="0"/>
              <a:t>transition is non-radiative in </a:t>
            </a:r>
            <a:r>
              <a:rPr lang="en-US" sz="2400" dirty="0" smtClean="0"/>
              <a:t>nature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3184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3.7037E-6 L -0.18893 0.05949 " pathEditMode="relative" rAng="0" ptsTypes="AA">
                                      <p:cBhvr>
                                        <p:cTn id="25" dur="3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36" y="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4.07407E-6 L -0.00234 0.1101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09" grpId="1"/>
      <p:bldP spid="109" grpId="2"/>
      <p:bldP spid="110" grpId="0"/>
      <p:bldP spid="110" grpId="1"/>
      <p:bldP spid="3" grpId="0" uiExpand="1" build="p"/>
      <p:bldP spid="4" grpId="0" uiExpand="1" build="p"/>
      <p:bldP spid="16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direct </a:t>
            </a:r>
            <a:r>
              <a:rPr lang="en-US" dirty="0"/>
              <a:t>and Indirect bandgap semiconductors </a:t>
            </a:r>
            <a:endParaRPr lang="en-IN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261428"/>
              </p:ext>
            </p:extLst>
          </p:nvPr>
        </p:nvGraphicFramePr>
        <p:xfrm>
          <a:off x="0" y="734474"/>
          <a:ext cx="12192000" cy="516946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868046431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2687234527"/>
                    </a:ext>
                  </a:extLst>
                </a:gridCol>
              </a:tblGrid>
              <a:tr h="68890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IN" sz="2800" b="1">
                          <a:solidFill>
                            <a:srgbClr val="002060"/>
                          </a:solidFill>
                          <a:effectLst/>
                        </a:rPr>
                        <a:t>DBG semiconductor </a:t>
                      </a:r>
                      <a:endParaRPr lang="en-IN" sz="2800" b="1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IN" sz="2800" b="1" dirty="0">
                          <a:solidFill>
                            <a:srgbClr val="002060"/>
                          </a:solidFill>
                          <a:effectLst/>
                        </a:rPr>
                        <a:t>IBG semiconductor</a:t>
                      </a:r>
                      <a:endParaRPr lang="en-IN" sz="2800" b="1" dirty="0">
                        <a:solidFill>
                          <a:srgbClr val="002060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6966461"/>
                  </a:ext>
                </a:extLst>
              </a:tr>
              <a:tr h="1485438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</a:rPr>
                        <a:t>It is one in which maximum energy level </a:t>
                      </a:r>
                      <a:r>
                        <a:rPr lang="en-US" sz="2000" dirty="0" smtClean="0">
                          <a:solidFill>
                            <a:srgbClr val="C00000"/>
                          </a:solidFill>
                          <a:effectLst/>
                        </a:rPr>
                        <a:t>of</a:t>
                      </a:r>
                      <a:r>
                        <a:rPr lang="en-US" sz="2000" baseline="0" dirty="0" smtClean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US" sz="2000" dirty="0" smtClean="0">
                          <a:solidFill>
                            <a:srgbClr val="C00000"/>
                          </a:solidFill>
                          <a:effectLst/>
                        </a:rPr>
                        <a:t>valence 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</a:rPr>
                        <a:t>band aligns with the minimum </a:t>
                      </a:r>
                      <a:r>
                        <a:rPr lang="en-US" sz="2000" dirty="0" smtClean="0">
                          <a:solidFill>
                            <a:srgbClr val="C00000"/>
                          </a:solidFill>
                          <a:effectLst/>
                        </a:rPr>
                        <a:t>energy</a:t>
                      </a:r>
                      <a:r>
                        <a:rPr lang="en-US" sz="2000" baseline="0" dirty="0" smtClean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US" sz="2000" dirty="0" smtClean="0">
                          <a:solidFill>
                            <a:srgbClr val="C00000"/>
                          </a:solidFill>
                          <a:effectLst/>
                        </a:rPr>
                        <a:t>level 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</a:rPr>
                        <a:t>of conduction band with respect </a:t>
                      </a:r>
                      <a:r>
                        <a:rPr lang="en-US" sz="2000" dirty="0" smtClean="0">
                          <a:solidFill>
                            <a:srgbClr val="C00000"/>
                          </a:solidFill>
                          <a:effectLst/>
                        </a:rPr>
                        <a:t>to</a:t>
                      </a:r>
                      <a:r>
                        <a:rPr lang="en-US" sz="2000" baseline="0" dirty="0" smtClean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US" sz="2000" dirty="0" smtClean="0">
                          <a:solidFill>
                            <a:srgbClr val="C00000"/>
                          </a:solidFill>
                          <a:effectLst/>
                        </a:rPr>
                        <a:t>momentum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rgbClr val="C00000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</a:rPr>
                        <a:t>It is the one in which maximum energy level </a:t>
                      </a:r>
                      <a:r>
                        <a:rPr lang="en-US" sz="2000" dirty="0" smtClean="0">
                          <a:solidFill>
                            <a:srgbClr val="C00000"/>
                          </a:solidFill>
                          <a:effectLst/>
                        </a:rPr>
                        <a:t>of</a:t>
                      </a:r>
                      <a:r>
                        <a:rPr lang="en-US" sz="2000" baseline="0" dirty="0" smtClean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US" sz="2000" dirty="0" smtClean="0">
                          <a:solidFill>
                            <a:srgbClr val="C00000"/>
                          </a:solidFill>
                          <a:effectLst/>
                        </a:rPr>
                        <a:t>valence 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</a:rPr>
                        <a:t>band and minimum energy level </a:t>
                      </a:r>
                      <a:r>
                        <a:rPr lang="en-US" sz="2000" dirty="0" smtClean="0">
                          <a:solidFill>
                            <a:srgbClr val="C00000"/>
                          </a:solidFill>
                          <a:effectLst/>
                        </a:rPr>
                        <a:t>of</a:t>
                      </a:r>
                      <a:r>
                        <a:rPr lang="en-US" sz="2000" baseline="0" dirty="0" smtClean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US" sz="2000" dirty="0" smtClean="0">
                          <a:solidFill>
                            <a:srgbClr val="C00000"/>
                          </a:solidFill>
                          <a:effectLst/>
                        </a:rPr>
                        <a:t>valence 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</a:rPr>
                        <a:t>band and minimum energy level </a:t>
                      </a:r>
                      <a:r>
                        <a:rPr lang="en-US" sz="2000" dirty="0" smtClean="0">
                          <a:solidFill>
                            <a:srgbClr val="C00000"/>
                          </a:solidFill>
                          <a:effectLst/>
                        </a:rPr>
                        <a:t>of</a:t>
                      </a:r>
                      <a:r>
                        <a:rPr lang="en-US" sz="2000" baseline="0" dirty="0" smtClean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US" sz="2000" dirty="0" smtClean="0">
                          <a:solidFill>
                            <a:srgbClr val="C00000"/>
                          </a:solidFill>
                          <a:effectLst/>
                        </a:rPr>
                        <a:t>conduction 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</a:rPr>
                        <a:t>band are not aligned with respect </a:t>
                      </a:r>
                      <a:r>
                        <a:rPr lang="en-US" sz="2000" dirty="0" smtClean="0">
                          <a:solidFill>
                            <a:srgbClr val="C00000"/>
                          </a:solidFill>
                          <a:effectLst/>
                        </a:rPr>
                        <a:t>to</a:t>
                      </a:r>
                      <a:r>
                        <a:rPr lang="en-US" sz="2000" baseline="0" dirty="0" smtClean="0">
                          <a:solidFill>
                            <a:srgbClr val="C00000"/>
                          </a:solidFill>
                          <a:effectLst/>
                        </a:rPr>
                        <a:t> </a:t>
                      </a:r>
                      <a:r>
                        <a:rPr lang="en-US" sz="2000" dirty="0" smtClean="0">
                          <a:solidFill>
                            <a:srgbClr val="C00000"/>
                          </a:solidFill>
                          <a:effectLst/>
                        </a:rPr>
                        <a:t>momentum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rgbClr val="C00000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02248"/>
                  </a:ext>
                </a:extLst>
              </a:tr>
              <a:tr h="1129526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0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In this direct recombination takes place </a:t>
                      </a:r>
                      <a:r>
                        <a:rPr lang="en-US" sz="20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with</a:t>
                      </a:r>
                      <a:r>
                        <a:rPr lang="en-US" sz="2000" baseline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20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energy </a:t>
                      </a:r>
                      <a:r>
                        <a:rPr lang="en-US" sz="20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equal to the difference between </a:t>
                      </a:r>
                      <a:r>
                        <a:rPr lang="en-US" sz="20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energy</a:t>
                      </a:r>
                      <a:r>
                        <a:rPr lang="en-US" sz="2000" baseline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20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of </a:t>
                      </a:r>
                      <a:r>
                        <a:rPr lang="en-US" sz="20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recombining particles.</a:t>
                      </a:r>
                      <a:endParaRPr lang="en-US" sz="2000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0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In this due to a difference in momentum, </a:t>
                      </a:r>
                      <a:r>
                        <a:rPr lang="en-US" sz="20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first</a:t>
                      </a:r>
                      <a:r>
                        <a:rPr lang="en-US" sz="2000" baseline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20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momentum </a:t>
                      </a:r>
                      <a:r>
                        <a:rPr lang="en-US" sz="20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is conserved by release of </a:t>
                      </a:r>
                      <a:r>
                        <a:rPr lang="en-US" sz="20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energy</a:t>
                      </a:r>
                      <a:r>
                        <a:rPr lang="en-US" sz="2000" baseline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20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and </a:t>
                      </a:r>
                      <a:r>
                        <a:rPr lang="en-US" sz="20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only when the two momenta are </a:t>
                      </a:r>
                      <a:r>
                        <a:rPr lang="en-US" sz="20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aligned,</a:t>
                      </a:r>
                      <a:r>
                        <a:rPr lang="en-US" sz="2000" baseline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20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recombination </a:t>
                      </a:r>
                      <a:r>
                        <a:rPr lang="en-US" sz="2000" dirty="0">
                          <a:solidFill>
                            <a:schemeClr val="accent4">
                              <a:lumMod val="50000"/>
                            </a:schemeClr>
                          </a:solidFill>
                          <a:effectLst/>
                        </a:rPr>
                        <a:t>occurs.</a:t>
                      </a:r>
                      <a:endParaRPr lang="en-US" sz="2000" dirty="0">
                        <a:solidFill>
                          <a:schemeClr val="accent4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221314"/>
                  </a:ext>
                </a:extLst>
              </a:tr>
              <a:tr h="773614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The probability of radiative recombination </a:t>
                      </a:r>
                      <a:r>
                        <a:rPr lang="en-US" sz="20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is</a:t>
                      </a:r>
                      <a:r>
                        <a:rPr lang="en-US" sz="200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20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very </a:t>
                      </a:r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high.</a:t>
                      </a:r>
                      <a:endParaRPr lang="en-US" sz="20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The probability of radiative recombination </a:t>
                      </a:r>
                      <a:r>
                        <a:rPr lang="en-US" sz="20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is</a:t>
                      </a:r>
                      <a:r>
                        <a:rPr lang="en-US" sz="200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20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almost</a:t>
                      </a:r>
                      <a:r>
                        <a:rPr lang="en-US" sz="200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20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negligible</a:t>
                      </a:r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.</a:t>
                      </a:r>
                      <a:endParaRPr lang="en-US" sz="20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233947"/>
                  </a:ext>
                </a:extLst>
              </a:tr>
              <a:tr h="425931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IN" sz="2000" dirty="0">
                          <a:solidFill>
                            <a:srgbClr val="0070C0"/>
                          </a:solidFill>
                          <a:effectLst/>
                        </a:rPr>
                        <a:t>Efficiency factor is high. </a:t>
                      </a:r>
                      <a:endParaRPr lang="en-IN" sz="2000" dirty="0">
                        <a:solidFill>
                          <a:srgbClr val="0070C0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IN" sz="2000" dirty="0">
                          <a:solidFill>
                            <a:srgbClr val="0070C0"/>
                          </a:solidFill>
                          <a:effectLst/>
                        </a:rPr>
                        <a:t>Efficiency factor is low.</a:t>
                      </a:r>
                      <a:endParaRPr lang="en-IN" sz="2000" dirty="0">
                        <a:solidFill>
                          <a:srgbClr val="0070C0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114708"/>
                  </a:ext>
                </a:extLst>
              </a:tr>
              <a:tr h="425931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0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</a:rPr>
                        <a:t>They are preferred for making optical </a:t>
                      </a:r>
                      <a:r>
                        <a:rPr lang="en-US" sz="2000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</a:rPr>
                        <a:t>devices</a:t>
                      </a:r>
                      <a:r>
                        <a:rPr lang="en-US" sz="2000" baseline="0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2000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</a:rPr>
                        <a:t>like </a:t>
                      </a:r>
                      <a:r>
                        <a:rPr lang="en-US" sz="20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</a:rPr>
                        <a:t>LED’s</a:t>
                      </a:r>
                      <a:endParaRPr lang="en-US" sz="2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20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effectLst/>
                        </a:rPr>
                        <a:t>Cannot be used to make optical device.</a:t>
                      </a:r>
                      <a:endParaRPr lang="en-US" sz="20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8219075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238500" y="23860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20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1064525" y="2265528"/>
            <a:ext cx="9962866" cy="2470245"/>
          </a:xfrm>
          <a:prstGeom prst="horizontalScroll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5400" b="1" dirty="0">
                <a:solidFill>
                  <a:srgbClr val="002060"/>
                </a:solidFill>
                <a:cs typeface="Times New Roman" panose="02020603050405020304" pitchFamily="18" charset="0"/>
              </a:rPr>
              <a:t>Density of states</a:t>
            </a:r>
          </a:p>
        </p:txBody>
      </p:sp>
    </p:spTree>
    <p:extLst>
      <p:ext uri="{BB962C8B-B14F-4D97-AF65-F5344CB8AC3E}">
        <p14:creationId xmlns:p14="http://schemas.microsoft.com/office/powerpoint/2010/main" val="101945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/>
          <p:cNvGrpSpPr/>
          <p:nvPr/>
        </p:nvGrpSpPr>
        <p:grpSpPr>
          <a:xfrm>
            <a:off x="1799516" y="2721565"/>
            <a:ext cx="591118" cy="792746"/>
            <a:chOff x="1799516" y="2721565"/>
            <a:chExt cx="591118" cy="792746"/>
          </a:xfrm>
        </p:grpSpPr>
        <p:cxnSp>
          <p:nvCxnSpPr>
            <p:cNvPr id="76" name="Straight Connector 75"/>
            <p:cNvCxnSpPr/>
            <p:nvPr/>
          </p:nvCxnSpPr>
          <p:spPr>
            <a:xfrm flipH="1">
              <a:off x="1799516" y="2735772"/>
              <a:ext cx="591118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390634" y="2721565"/>
              <a:ext cx="0" cy="792746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1799516" y="2107500"/>
            <a:ext cx="1237112" cy="1406811"/>
            <a:chOff x="1799516" y="2107500"/>
            <a:chExt cx="1237112" cy="1406811"/>
          </a:xfrm>
        </p:grpSpPr>
        <p:cxnSp>
          <p:nvCxnSpPr>
            <p:cNvPr id="79" name="Straight Connector 78"/>
            <p:cNvCxnSpPr/>
            <p:nvPr/>
          </p:nvCxnSpPr>
          <p:spPr>
            <a:xfrm flipH="1">
              <a:off x="1799516" y="2107501"/>
              <a:ext cx="1224008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3036628" y="2107500"/>
              <a:ext cx="0" cy="1406811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/>
          <p:cNvCxnSpPr/>
          <p:nvPr/>
        </p:nvCxnSpPr>
        <p:spPr>
          <a:xfrm>
            <a:off x="1091537" y="4356926"/>
            <a:ext cx="14674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12126" y="4521958"/>
            <a:ext cx="17969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11523" y="4709493"/>
            <a:ext cx="21954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70496" y="4901820"/>
            <a:ext cx="24866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82908" y="5101988"/>
            <a:ext cx="2815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96101" y="5309994"/>
            <a:ext cx="31748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336463" y="4188402"/>
            <a:ext cx="9836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Density of states 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69091" y="773661"/>
            <a:ext cx="7522909" cy="196211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</a:rPr>
              <a:t>Density of </a:t>
            </a:r>
            <a:r>
              <a:rPr lang="en-US" sz="2400" dirty="0" smtClean="0">
                <a:solidFill>
                  <a:schemeClr val="tx1"/>
                </a:solidFill>
              </a:rPr>
              <a:t>states: The </a:t>
            </a:r>
            <a:r>
              <a:rPr lang="en-US" sz="2400" dirty="0">
                <a:solidFill>
                  <a:srgbClr val="0070C0"/>
                </a:solidFill>
              </a:rPr>
              <a:t>number of energy </a:t>
            </a:r>
            <a:r>
              <a:rPr lang="en-US" sz="2400" dirty="0" smtClean="0">
                <a:solidFill>
                  <a:srgbClr val="0070C0"/>
                </a:solidFill>
              </a:rPr>
              <a:t>states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per </a:t>
            </a:r>
            <a:r>
              <a:rPr lang="en-US" sz="2400" dirty="0" smtClean="0">
                <a:solidFill>
                  <a:srgbClr val="0070C0"/>
                </a:solidFill>
              </a:rPr>
              <a:t>unit </a:t>
            </a:r>
          </a:p>
          <a:p>
            <a:pPr marL="273050" indent="0">
              <a:lnSpc>
                <a:spcPct val="100000"/>
              </a:lnSpc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volume</a:t>
            </a:r>
            <a:r>
              <a:rPr lang="en-US" sz="2400" dirty="0" smtClean="0">
                <a:solidFill>
                  <a:schemeClr val="tx1"/>
                </a:solidFill>
              </a:rPr>
              <a:t> of </a:t>
            </a:r>
            <a:r>
              <a:rPr lang="en-US" sz="2400" dirty="0">
                <a:solidFill>
                  <a:schemeClr val="tx1"/>
                </a:solidFill>
              </a:rPr>
              <a:t>a </a:t>
            </a:r>
            <a:r>
              <a:rPr lang="en-US" sz="2400" dirty="0" smtClean="0">
                <a:solidFill>
                  <a:schemeClr val="tx1"/>
                </a:solidFill>
              </a:rPr>
              <a:t>metal.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1"/>
                </a:solidFill>
              </a:rPr>
              <a:t>is </a:t>
            </a:r>
            <a:r>
              <a:rPr lang="en-US" sz="2400" dirty="0" smtClean="0">
                <a:solidFill>
                  <a:schemeClr val="tx1"/>
                </a:solidFill>
              </a:rPr>
              <a:t>use </a:t>
            </a:r>
            <a:r>
              <a:rPr lang="en-US" sz="2400" dirty="0">
                <a:solidFill>
                  <a:schemeClr val="tx1"/>
                </a:solidFill>
              </a:rPr>
              <a:t>to calculate the </a:t>
            </a:r>
            <a:r>
              <a:rPr lang="en-US" sz="2400" dirty="0" smtClean="0">
                <a:solidFill>
                  <a:schemeClr val="tx1"/>
                </a:solidFill>
              </a:rPr>
              <a:t>number of </a:t>
            </a:r>
            <a:r>
              <a:rPr lang="en-US" sz="2400" dirty="0">
                <a:solidFill>
                  <a:srgbClr val="0070C0"/>
                </a:solidFill>
              </a:rPr>
              <a:t>charge carriers</a:t>
            </a:r>
            <a:r>
              <a:rPr lang="en-US" sz="2400" dirty="0">
                <a:solidFill>
                  <a:schemeClr val="tx1"/>
                </a:solidFill>
              </a:rPr>
              <a:t> per </a:t>
            </a:r>
            <a:r>
              <a:rPr lang="en-US" sz="2400" dirty="0" smtClean="0">
                <a:solidFill>
                  <a:srgbClr val="0070C0"/>
                </a:solidFill>
              </a:rPr>
              <a:t>unit </a:t>
            </a:r>
          </a:p>
          <a:p>
            <a:pPr marL="273050" indent="0">
              <a:lnSpc>
                <a:spcPct val="100000"/>
              </a:lnSpc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volume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of any </a:t>
            </a:r>
            <a:r>
              <a:rPr lang="en-US" sz="2400" dirty="0" smtClean="0">
                <a:solidFill>
                  <a:schemeClr val="tx1"/>
                </a:solidFill>
              </a:rPr>
              <a:t>solid.</a:t>
            </a:r>
            <a:endParaRPr lang="en-IN" sz="2400" dirty="0">
              <a:solidFill>
                <a:schemeClr val="tx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50125" y="949029"/>
            <a:ext cx="4278214" cy="4755734"/>
            <a:chOff x="7037250" y="817075"/>
            <a:chExt cx="2549039" cy="2546502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8022055" y="867659"/>
              <a:ext cx="0" cy="249591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 27"/>
            <p:cNvSpPr/>
            <p:nvPr/>
          </p:nvSpPr>
          <p:spPr>
            <a:xfrm>
              <a:off x="7037250" y="1153938"/>
              <a:ext cx="1965476" cy="738518"/>
            </a:xfrm>
            <a:custGeom>
              <a:avLst/>
              <a:gdLst>
                <a:gd name="connsiteX0" fmla="*/ 0 w 2886075"/>
                <a:gd name="connsiteY0" fmla="*/ 14287 h 1457330"/>
                <a:gd name="connsiteX1" fmla="*/ 1471613 w 2886075"/>
                <a:gd name="connsiteY1" fmla="*/ 1457325 h 1457330"/>
                <a:gd name="connsiteX2" fmla="*/ 2886075 w 2886075"/>
                <a:gd name="connsiteY2" fmla="*/ 0 h 1457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6075" h="1457330">
                  <a:moveTo>
                    <a:pt x="0" y="14287"/>
                  </a:moveTo>
                  <a:cubicBezTo>
                    <a:pt x="495300" y="736996"/>
                    <a:pt x="990601" y="1459706"/>
                    <a:pt x="1471613" y="1457325"/>
                  </a:cubicBezTo>
                  <a:cubicBezTo>
                    <a:pt x="1952625" y="1454944"/>
                    <a:pt x="2419350" y="727472"/>
                    <a:pt x="2886075" y="0"/>
                  </a:cubicBezTo>
                </a:path>
              </a:pathLst>
            </a:custGeom>
            <a:noFill/>
            <a:ln w="57150"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8011255" y="2190679"/>
              <a:ext cx="157503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9383401" y="1892456"/>
              <a:ext cx="193045" cy="212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k</a:t>
              </a:r>
              <a:endParaRPr lang="en-IN" sz="12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772052" y="817075"/>
              <a:ext cx="263266" cy="289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 smtClean="0"/>
                <a:t>E</a:t>
              </a:r>
              <a:endParaRPr lang="en-IN" sz="1200" b="1" dirty="0"/>
            </a:p>
          </p:txBody>
        </p:sp>
        <p:sp>
          <p:nvSpPr>
            <p:cNvPr id="29" name="Freeform 28"/>
            <p:cNvSpPr/>
            <p:nvPr/>
          </p:nvSpPr>
          <p:spPr>
            <a:xfrm flipV="1">
              <a:off x="7037250" y="2461391"/>
              <a:ext cx="1965476" cy="738518"/>
            </a:xfrm>
            <a:custGeom>
              <a:avLst/>
              <a:gdLst>
                <a:gd name="connsiteX0" fmla="*/ 0 w 2886075"/>
                <a:gd name="connsiteY0" fmla="*/ 14287 h 1457330"/>
                <a:gd name="connsiteX1" fmla="*/ 1471613 w 2886075"/>
                <a:gd name="connsiteY1" fmla="*/ 1457325 h 1457330"/>
                <a:gd name="connsiteX2" fmla="*/ 2886075 w 2886075"/>
                <a:gd name="connsiteY2" fmla="*/ 0 h 1457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6075" h="1457330">
                  <a:moveTo>
                    <a:pt x="0" y="14287"/>
                  </a:moveTo>
                  <a:cubicBezTo>
                    <a:pt x="495300" y="736996"/>
                    <a:pt x="990601" y="1459706"/>
                    <a:pt x="1471613" y="1457325"/>
                  </a:cubicBezTo>
                  <a:cubicBezTo>
                    <a:pt x="1952625" y="1454944"/>
                    <a:pt x="2419350" y="727472"/>
                    <a:pt x="2886075" y="0"/>
                  </a:cubicBezTo>
                </a:path>
              </a:pathLst>
            </a:custGeom>
            <a:noFill/>
            <a:ln w="57150">
              <a:solidFill>
                <a:schemeClr val="accent4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724346" y="504653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rgbClr val="002060"/>
                </a:solidFill>
              </a:rPr>
              <a:t>e</a:t>
            </a:r>
            <a:r>
              <a:rPr lang="en-IN" sz="2400" b="1" baseline="30000" dirty="0" smtClean="0">
                <a:solidFill>
                  <a:srgbClr val="002060"/>
                </a:solidFill>
              </a:rPr>
              <a:t>-</a:t>
            </a:r>
            <a:endParaRPr lang="en-IN" sz="2400" b="1" baseline="30000" dirty="0">
              <a:solidFill>
                <a:srgbClr val="00206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379419" y="409124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rgbClr val="002060"/>
                </a:solidFill>
              </a:rPr>
              <a:t>e</a:t>
            </a:r>
            <a:r>
              <a:rPr lang="en-IN" sz="2400" b="1" baseline="30000" dirty="0" smtClean="0">
                <a:solidFill>
                  <a:srgbClr val="002060"/>
                </a:solidFill>
              </a:rPr>
              <a:t>-</a:t>
            </a:r>
            <a:endParaRPr lang="en-IN" sz="2400" b="1" baseline="30000" dirty="0">
              <a:solidFill>
                <a:srgbClr val="00206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159513" y="4269615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rgbClr val="002060"/>
                </a:solidFill>
              </a:rPr>
              <a:t>e</a:t>
            </a:r>
            <a:r>
              <a:rPr lang="en-IN" sz="2400" b="1" baseline="30000" dirty="0" smtClean="0">
                <a:solidFill>
                  <a:srgbClr val="002060"/>
                </a:solidFill>
              </a:rPr>
              <a:t>-</a:t>
            </a:r>
            <a:endParaRPr lang="en-IN" sz="2400" b="1" baseline="30000" dirty="0">
              <a:solidFill>
                <a:srgbClr val="00206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381697" y="4669426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rgbClr val="002060"/>
                </a:solidFill>
              </a:rPr>
              <a:t>e</a:t>
            </a:r>
            <a:r>
              <a:rPr lang="en-IN" sz="2400" b="1" baseline="30000" dirty="0" smtClean="0">
                <a:solidFill>
                  <a:srgbClr val="002060"/>
                </a:solidFill>
              </a:rPr>
              <a:t>-</a:t>
            </a:r>
            <a:endParaRPr lang="en-IN" sz="2400" b="1" baseline="30000" dirty="0">
              <a:solidFill>
                <a:srgbClr val="00206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209593" y="485817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rgbClr val="002060"/>
                </a:solidFill>
              </a:rPr>
              <a:t>e</a:t>
            </a:r>
            <a:r>
              <a:rPr lang="en-IN" sz="2400" b="1" baseline="30000" dirty="0" smtClean="0">
                <a:solidFill>
                  <a:srgbClr val="002060"/>
                </a:solidFill>
              </a:rPr>
              <a:t>-</a:t>
            </a:r>
            <a:endParaRPr lang="en-IN" sz="2400" b="1" baseline="30000" dirty="0">
              <a:solidFill>
                <a:srgbClr val="00206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829580" y="3939131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rgbClr val="002060"/>
                </a:solidFill>
              </a:rPr>
              <a:t>e</a:t>
            </a:r>
            <a:r>
              <a:rPr lang="en-IN" sz="2400" b="1" baseline="30000" dirty="0" smtClean="0">
                <a:solidFill>
                  <a:srgbClr val="002060"/>
                </a:solidFill>
              </a:rPr>
              <a:t>-</a:t>
            </a:r>
            <a:endParaRPr lang="en-IN" sz="2400" b="1" baseline="30000" dirty="0">
              <a:solidFill>
                <a:srgbClr val="00206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51350" y="4459457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rgbClr val="002060"/>
                </a:solidFill>
              </a:rPr>
              <a:t>e</a:t>
            </a:r>
            <a:r>
              <a:rPr lang="en-IN" sz="2400" b="1" baseline="30000" dirty="0" smtClean="0">
                <a:solidFill>
                  <a:srgbClr val="002060"/>
                </a:solidFill>
              </a:rPr>
              <a:t>-</a:t>
            </a:r>
            <a:endParaRPr lang="en-IN" sz="2400" b="1" baseline="30000" dirty="0">
              <a:solidFill>
                <a:srgbClr val="00206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830483" y="3611470"/>
            <a:ext cx="2838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number of </a:t>
            </a:r>
            <a:r>
              <a:rPr lang="en-US" sz="2000" dirty="0" smtClean="0"/>
              <a:t>energy states</a:t>
            </a:r>
            <a:endParaRPr lang="en-IN" sz="2000" dirty="0"/>
          </a:p>
        </p:txBody>
      </p:sp>
      <p:sp>
        <p:nvSpPr>
          <p:cNvPr id="73" name="Rectangle 72"/>
          <p:cNvSpPr/>
          <p:nvPr/>
        </p:nvSpPr>
        <p:spPr>
          <a:xfrm>
            <a:off x="2221250" y="4908881"/>
            <a:ext cx="360000" cy="360000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ectangle 73"/>
          <p:cNvSpPr/>
          <p:nvPr/>
        </p:nvSpPr>
        <p:spPr>
          <a:xfrm>
            <a:off x="1799516" y="5319578"/>
            <a:ext cx="1908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unit </a:t>
            </a:r>
            <a:r>
              <a:rPr lang="en-US" sz="2400" dirty="0" smtClean="0"/>
              <a:t>volume</a:t>
            </a:r>
            <a:endParaRPr lang="en-IN" sz="2400" dirty="0"/>
          </a:p>
        </p:txBody>
      </p:sp>
      <p:sp>
        <p:nvSpPr>
          <p:cNvPr id="85" name="TextBox 84"/>
          <p:cNvSpPr txBox="1"/>
          <p:nvPr/>
        </p:nvSpPr>
        <p:spPr>
          <a:xfrm>
            <a:off x="3049733" y="3157529"/>
            <a:ext cx="7560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k + </a:t>
            </a:r>
            <a:r>
              <a:rPr lang="en-IN" b="1" dirty="0" err="1" smtClean="0">
                <a:solidFill>
                  <a:srgbClr val="002060"/>
                </a:solidFill>
              </a:rPr>
              <a:t>dk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133362" y="3165367"/>
            <a:ext cx="2160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k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506706" y="2547297"/>
            <a:ext cx="216000" cy="2880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E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78151" y="1923924"/>
            <a:ext cx="756000" cy="3240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IN" b="1" dirty="0" smtClean="0">
                <a:solidFill>
                  <a:srgbClr val="002060"/>
                </a:solidFill>
              </a:rPr>
              <a:t>E + </a:t>
            </a:r>
            <a:r>
              <a:rPr lang="en-IN" b="1" dirty="0" err="1" smtClean="0">
                <a:solidFill>
                  <a:srgbClr val="002060"/>
                </a:solidFill>
              </a:rPr>
              <a:t>dE</a:t>
            </a:r>
            <a:endParaRPr lang="en-IN" b="1" dirty="0">
              <a:solidFill>
                <a:srgbClr val="002060"/>
              </a:solidFill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1917027" y="2178658"/>
            <a:ext cx="422499" cy="504688"/>
            <a:chOff x="1917027" y="2178658"/>
            <a:chExt cx="422499" cy="504688"/>
          </a:xfrm>
        </p:grpSpPr>
        <p:cxnSp>
          <p:nvCxnSpPr>
            <p:cNvPr id="90" name="Straight Arrow Connector 89"/>
            <p:cNvCxnSpPr/>
            <p:nvPr/>
          </p:nvCxnSpPr>
          <p:spPr>
            <a:xfrm>
              <a:off x="1940118" y="2178658"/>
              <a:ext cx="0" cy="50468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1917027" y="2247924"/>
              <a:ext cx="422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 err="1" smtClean="0"/>
                <a:t>dE</a:t>
              </a:r>
              <a:endParaRPr lang="en-IN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4966107" y="2965264"/>
                <a:ext cx="7208705" cy="7209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400" dirty="0">
                              <a:latin typeface="+mj-lt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+mj-lt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+mj-lt"/>
                            </a:rPr>
                            <m:t>energy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+mj-lt"/>
                            </a:rPr>
                            <m:t>states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+mj-lt"/>
                            </a:rPr>
                            <m:t>between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dirty="0" smtClean="0">
                              <a:solidFill>
                                <a:srgbClr val="0070C0"/>
                              </a:solidFill>
                              <a:latin typeface="+mj-lt"/>
                            </a:rPr>
                            <m:t>E</m:t>
                          </m:r>
                          <m:r>
                            <m:rPr>
                              <m:nor/>
                            </m:rPr>
                            <a:rPr lang="en-US" sz="2400" dirty="0" smtClean="0">
                              <a:solidFill>
                                <a:srgbClr val="0070C0"/>
                              </a:solidFill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dirty="0" smtClean="0">
                              <a:solidFill>
                                <a:srgbClr val="0070C0"/>
                              </a:solidFill>
                              <a:latin typeface="+mj-lt"/>
                            </a:rPr>
                            <m:t>and</m:t>
                          </m:r>
                          <m:r>
                            <m:rPr>
                              <m:nor/>
                            </m:rPr>
                            <a:rPr lang="en-US" sz="2400" dirty="0" smtClean="0">
                              <a:solidFill>
                                <a:srgbClr val="0070C0"/>
                              </a:solidFill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dirty="0" smtClean="0">
                              <a:solidFill>
                                <a:srgbClr val="0070C0"/>
                              </a:solidFill>
                              <a:latin typeface="+mj-lt"/>
                            </a:rPr>
                            <m:t>E</m:t>
                          </m:r>
                          <m:r>
                            <m:rPr>
                              <m:nor/>
                            </m:rPr>
                            <a:rPr lang="en-US" sz="2400" dirty="0" smtClean="0">
                              <a:solidFill>
                                <a:srgbClr val="0070C0"/>
                              </a:solidFill>
                              <a:latin typeface="+mj-lt"/>
                            </a:rPr>
                            <m:t> + </m:t>
                          </m:r>
                          <m:r>
                            <m:rPr>
                              <m:nor/>
                            </m:rPr>
                            <a:rPr lang="en-US" sz="2400" smtClean="0">
                              <a:solidFill>
                                <a:srgbClr val="0070C0"/>
                              </a:solidFill>
                              <a:latin typeface="+mj-lt"/>
                            </a:rPr>
                            <m:t>dE</m:t>
                          </m:r>
                          <m:r>
                            <m:rPr>
                              <m:nor/>
                            </m:rPr>
                            <a:rPr lang="en-US" sz="2400" dirty="0" smtClean="0">
                              <a:solidFill>
                                <a:srgbClr val="0070C0"/>
                              </a:solidFill>
                              <a:latin typeface="+mj-lt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400" dirty="0">
                              <a:latin typeface="+mj-lt"/>
                            </a:rPr>
                            <m:t>Volume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+mj-lt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+mj-lt"/>
                            </a:rPr>
                            <m:t>the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+mj-l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dirty="0">
                              <a:latin typeface="+mj-lt"/>
                            </a:rPr>
                            <m:t>metal</m:t>
                          </m:r>
                          <m:r>
                            <m:rPr>
                              <m:nor/>
                            </m:rPr>
                            <a:rPr lang="en-IN" sz="2400" dirty="0">
                              <a:latin typeface="+mj-lt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107" y="2965264"/>
                <a:ext cx="7208705" cy="7209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4966107" y="3862692"/>
                <a:ext cx="3765454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IN" sz="2400" b="0" dirty="0" smtClean="0">
                              <a:solidFill>
                                <a:srgbClr val="0070C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m:t>dE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IN" sz="2400" b="0" i="0" dirty="0" smtClean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m:t>V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………(1)</m:t>
                      </m:r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107" y="3862692"/>
                <a:ext cx="3765454" cy="703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4669091" y="4669426"/>
            <a:ext cx="7215942" cy="15696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Density of states </a:t>
            </a:r>
            <a:r>
              <a:rPr lang="en-US" sz="2400" dirty="0" smtClean="0">
                <a:solidFill>
                  <a:srgbClr val="0070C0"/>
                </a:solidFill>
              </a:rPr>
              <a:t>N(E)dE</a:t>
            </a:r>
            <a:r>
              <a:rPr lang="en-US" sz="2400" dirty="0" smtClean="0"/>
              <a:t> </a:t>
            </a:r>
            <a:r>
              <a:rPr lang="en-US" sz="2400" dirty="0"/>
              <a:t>is defined as the number </a:t>
            </a:r>
            <a:r>
              <a:rPr lang="en-US" sz="2400" dirty="0" smtClean="0"/>
              <a:t>of </a:t>
            </a:r>
          </a:p>
          <a:p>
            <a:pPr marL="273050" algn="just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available </a:t>
            </a:r>
            <a:r>
              <a:rPr lang="en-US" sz="2400" dirty="0"/>
              <a:t>electron states per </a:t>
            </a:r>
            <a:r>
              <a:rPr lang="en-US" sz="2400" dirty="0">
                <a:solidFill>
                  <a:srgbClr val="0070C0"/>
                </a:solidFill>
              </a:rPr>
              <a:t>unit volume</a:t>
            </a:r>
            <a:r>
              <a:rPr lang="en-US" sz="2400" dirty="0"/>
              <a:t> </a:t>
            </a:r>
            <a:r>
              <a:rPr lang="en-US" sz="2400" dirty="0" smtClean="0"/>
              <a:t>in an </a:t>
            </a:r>
            <a:r>
              <a:rPr lang="en-US" sz="2400" dirty="0"/>
              <a:t>energy </a:t>
            </a:r>
            <a:endParaRPr lang="en-US" sz="2400" dirty="0" smtClean="0"/>
          </a:p>
          <a:p>
            <a:pPr marL="273050" algn="just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interval </a:t>
            </a:r>
            <a:r>
              <a:rPr lang="en-US" sz="2400" dirty="0" smtClean="0">
                <a:solidFill>
                  <a:srgbClr val="0070C0"/>
                </a:solidFill>
              </a:rPr>
              <a:t>(dE)</a:t>
            </a:r>
            <a:r>
              <a:rPr lang="en-US" sz="2400" dirty="0" smtClean="0"/>
              <a:t>.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3823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mph" presetSubtype="2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9200"/>
                                      </p:to>
                                    </p:animClr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 animBg="1"/>
      <p:bldP spid="73" grpId="1" animBg="1"/>
      <p:bldP spid="74" grpId="0"/>
      <p:bldP spid="85" grpId="0"/>
      <p:bldP spid="86" grpId="0"/>
      <p:bldP spid="87" grpId="0"/>
      <p:bldP spid="88" grpId="0"/>
      <p:bldP spid="104" grpId="0"/>
      <p:bldP spid="10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Terms related to electricity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80" y="863444"/>
            <a:ext cx="11929641" cy="9654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0" indent="-2286000" algn="l">
              <a:buFont typeface="Wingdings 3" panose="05040102010807070707" pitchFamily="18" charset="2"/>
              <a:buNone/>
            </a:pPr>
            <a:r>
              <a:rPr lang="en-US" dirty="0" smtClean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Current density: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The amount of electric current flowing per unit cross – sectional</a:t>
            </a:r>
          </a:p>
          <a:p>
            <a:pPr marL="2286000" indent="-2286000" algn="l">
              <a:buFont typeface="Wingdings 3" panose="05040102010807070707" pitchFamily="18" charset="2"/>
              <a:buNone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	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Times New Roman" panose="02020603050405020304" pitchFamily="18" charset="0"/>
              </a:rPr>
              <a:t>area of a material.</a:t>
            </a:r>
          </a:p>
          <a:p>
            <a:pPr algn="l"/>
            <a:endParaRPr lang="en-US" dirty="0">
              <a:latin typeface="+mj-lt"/>
            </a:endParaRPr>
          </a:p>
        </p:txBody>
      </p:sp>
      <p:pic>
        <p:nvPicPr>
          <p:cNvPr id="5" name="Picture 2" descr="C:\Users\Vishal\Downloads\Current+Density+Consider+the+current+per+area.++Current+density+J.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53645" y="1981137"/>
            <a:ext cx="4841015" cy="4339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4" descr="Current Density Formula With Solved Numericals"/>
          <p:cNvPicPr>
            <a:picLocks noChangeAspect="1" noChangeArrowheads="1"/>
          </p:cNvPicPr>
          <p:nvPr/>
        </p:nvPicPr>
        <p:blipFill>
          <a:blip r:embed="rId3"/>
          <a:srcRect b="17750"/>
          <a:stretch>
            <a:fillRect/>
          </a:stretch>
        </p:blipFill>
        <p:spPr bwMode="auto">
          <a:xfrm>
            <a:off x="310616" y="3539614"/>
            <a:ext cx="4030984" cy="27807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0616" y="1981136"/>
                <a:ext cx="2856808" cy="1129476"/>
              </a:xfrm>
              <a:prstGeom prst="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J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3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I</m:t>
                          </m:r>
                          <m: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</m:t>
                          </m:r>
                          <m:r>
                            <a:rPr lang="en-US" sz="36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3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n-US" sz="36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40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6" y="1981136"/>
                <a:ext cx="2856808" cy="11294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706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98440" y="2294233"/>
            <a:ext cx="2606129" cy="2340000"/>
            <a:chOff x="5936776" y="1240872"/>
            <a:chExt cx="1980000" cy="1980000"/>
          </a:xfrm>
        </p:grpSpPr>
        <p:sp>
          <p:nvSpPr>
            <p:cNvPr id="17" name="Oval 16"/>
            <p:cNvSpPr/>
            <p:nvPr/>
          </p:nvSpPr>
          <p:spPr>
            <a:xfrm>
              <a:off x="5936776" y="1240872"/>
              <a:ext cx="1980000" cy="19800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65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/>
            <p:cNvSpPr/>
            <p:nvPr/>
          </p:nvSpPr>
          <p:spPr>
            <a:xfrm>
              <a:off x="5995011" y="1846420"/>
              <a:ext cx="1863529" cy="7920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Density of states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27933" y="1038750"/>
            <a:ext cx="3779836" cy="4134721"/>
            <a:chOff x="-67647" y="727149"/>
            <a:chExt cx="3779836" cy="4134721"/>
          </a:xfrm>
        </p:grpSpPr>
        <p:grpSp>
          <p:nvGrpSpPr>
            <p:cNvPr id="16" name="Group 15"/>
            <p:cNvGrpSpPr/>
            <p:nvPr/>
          </p:nvGrpSpPr>
          <p:grpSpPr>
            <a:xfrm>
              <a:off x="268406" y="832513"/>
              <a:ext cx="3443783" cy="4029357"/>
              <a:chOff x="1032681" y="900752"/>
              <a:chExt cx="3443783" cy="4029357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>
                <a:off x="2156346" y="3220872"/>
                <a:ext cx="2320118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V="1">
                <a:off x="2156346" y="900752"/>
                <a:ext cx="0" cy="232012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H="1">
                <a:off x="1032681" y="3220872"/>
                <a:ext cx="1123666" cy="170923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3220867" y="2535969"/>
              <a:ext cx="4913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err="1" smtClean="0"/>
                <a:t>n</a:t>
              </a:r>
              <a:r>
                <a:rPr lang="en-IN" sz="2800" b="1" baseline="-25000" dirty="0" err="1" smtClean="0"/>
                <a:t>x</a:t>
              </a:r>
              <a:endParaRPr lang="en-IN" sz="2800" b="1" baseline="-25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67647" y="4136764"/>
              <a:ext cx="4913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err="1" smtClean="0"/>
                <a:t>n</a:t>
              </a:r>
              <a:r>
                <a:rPr lang="en-IN" sz="2800" b="1" baseline="-25000" dirty="0" err="1"/>
                <a:t>z</a:t>
              </a:r>
              <a:endParaRPr lang="en-IN" sz="2800" b="1" baseline="-25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00751" y="727149"/>
              <a:ext cx="4913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err="1" smtClean="0"/>
                <a:t>n</a:t>
              </a:r>
              <a:r>
                <a:rPr lang="en-IN" sz="2800" b="1" baseline="-25000" dirty="0" err="1" smtClean="0"/>
                <a:t>y</a:t>
              </a:r>
              <a:endParaRPr lang="en-IN" sz="2800" b="1" baseline="-25000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59900" y="5349881"/>
            <a:ext cx="3985147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Sphere called </a:t>
            </a:r>
            <a:r>
              <a:rPr lang="en-IN" sz="2400" dirty="0" smtClean="0">
                <a:solidFill>
                  <a:srgbClr val="0070C0"/>
                </a:solidFill>
              </a:rPr>
              <a:t>octant</a:t>
            </a:r>
            <a:r>
              <a:rPr lang="en-IN" sz="2400" dirty="0" smtClean="0"/>
              <a:t> of </a:t>
            </a:r>
            <a:r>
              <a:rPr lang="en-IN" sz="2400" dirty="0" smtClean="0">
                <a:solidFill>
                  <a:srgbClr val="0070C0"/>
                </a:solidFill>
              </a:rPr>
              <a:t>n</a:t>
            </a:r>
            <a:r>
              <a:rPr lang="en-IN" sz="2400" dirty="0" smtClean="0"/>
              <a:t> </a:t>
            </a:r>
            <a:r>
              <a:rPr lang="en-IN" sz="2400" dirty="0" smtClean="0">
                <a:solidFill>
                  <a:srgbClr val="0070C0"/>
                </a:solidFill>
              </a:rPr>
              <a:t>space </a:t>
            </a:r>
            <a:endParaRPr lang="en-IN" sz="2400" dirty="0">
              <a:solidFill>
                <a:srgbClr val="0070C0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834679" y="2480101"/>
            <a:ext cx="468000" cy="9402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1912522" y="2297465"/>
            <a:ext cx="783509" cy="329206"/>
          </a:xfrm>
          <a:custGeom>
            <a:avLst/>
            <a:gdLst>
              <a:gd name="connsiteX0" fmla="*/ 0 w 421419"/>
              <a:gd name="connsiteY0" fmla="*/ 0 h 222637"/>
              <a:gd name="connsiteX1" fmla="*/ 421419 w 421419"/>
              <a:gd name="connsiteY1" fmla="*/ 222637 h 222637"/>
              <a:gd name="connsiteX2" fmla="*/ 421419 w 421419"/>
              <a:gd name="connsiteY2" fmla="*/ 222637 h 222637"/>
              <a:gd name="connsiteX3" fmla="*/ 421419 w 421419"/>
              <a:gd name="connsiteY3" fmla="*/ 222637 h 222637"/>
              <a:gd name="connsiteX0" fmla="*/ 0 w 453224"/>
              <a:gd name="connsiteY0" fmla="*/ 0 h 373712"/>
              <a:gd name="connsiteX1" fmla="*/ 421419 w 453224"/>
              <a:gd name="connsiteY1" fmla="*/ 222637 h 373712"/>
              <a:gd name="connsiteX2" fmla="*/ 421419 w 453224"/>
              <a:gd name="connsiteY2" fmla="*/ 222637 h 373712"/>
              <a:gd name="connsiteX3" fmla="*/ 453224 w 453224"/>
              <a:gd name="connsiteY3" fmla="*/ 373712 h 373712"/>
              <a:gd name="connsiteX0" fmla="*/ 0 w 421419"/>
              <a:gd name="connsiteY0" fmla="*/ 0 h 222637"/>
              <a:gd name="connsiteX1" fmla="*/ 421419 w 421419"/>
              <a:gd name="connsiteY1" fmla="*/ 222637 h 222637"/>
              <a:gd name="connsiteX2" fmla="*/ 421419 w 421419"/>
              <a:gd name="connsiteY2" fmla="*/ 222637 h 222637"/>
              <a:gd name="connsiteX0" fmla="*/ 0 w 445437"/>
              <a:gd name="connsiteY0" fmla="*/ 0 h 357809"/>
              <a:gd name="connsiteX1" fmla="*/ 421419 w 445437"/>
              <a:gd name="connsiteY1" fmla="*/ 222637 h 357809"/>
              <a:gd name="connsiteX2" fmla="*/ 389614 w 445437"/>
              <a:gd name="connsiteY2" fmla="*/ 357809 h 357809"/>
              <a:gd name="connsiteX0" fmla="*/ 0 w 519436"/>
              <a:gd name="connsiteY0" fmla="*/ 0 h 389614"/>
              <a:gd name="connsiteX1" fmla="*/ 421419 w 519436"/>
              <a:gd name="connsiteY1" fmla="*/ 222637 h 389614"/>
              <a:gd name="connsiteX2" fmla="*/ 516835 w 519436"/>
              <a:gd name="connsiteY2" fmla="*/ 389614 h 389614"/>
              <a:gd name="connsiteX0" fmla="*/ 0 w 421419"/>
              <a:gd name="connsiteY0" fmla="*/ 0 h 222637"/>
              <a:gd name="connsiteX1" fmla="*/ 421419 w 421419"/>
              <a:gd name="connsiteY1" fmla="*/ 222637 h 222637"/>
              <a:gd name="connsiteX0" fmla="*/ 0 w 445273"/>
              <a:gd name="connsiteY0" fmla="*/ 0 h 294199"/>
              <a:gd name="connsiteX1" fmla="*/ 445273 w 445273"/>
              <a:gd name="connsiteY1" fmla="*/ 294199 h 294199"/>
              <a:gd name="connsiteX0" fmla="*/ 0 w 445273"/>
              <a:gd name="connsiteY0" fmla="*/ 0 h 294199"/>
              <a:gd name="connsiteX1" fmla="*/ 445273 w 445273"/>
              <a:gd name="connsiteY1" fmla="*/ 294199 h 294199"/>
              <a:gd name="connsiteX0" fmla="*/ 0 w 469126"/>
              <a:gd name="connsiteY0" fmla="*/ 0 h 278297"/>
              <a:gd name="connsiteX1" fmla="*/ 469126 w 469126"/>
              <a:gd name="connsiteY1" fmla="*/ 278297 h 278297"/>
              <a:gd name="connsiteX0" fmla="*/ 0 w 469126"/>
              <a:gd name="connsiteY0" fmla="*/ 0 h 278297"/>
              <a:gd name="connsiteX1" fmla="*/ 469126 w 469126"/>
              <a:gd name="connsiteY1" fmla="*/ 278297 h 278297"/>
              <a:gd name="connsiteX0" fmla="*/ 0 w 469126"/>
              <a:gd name="connsiteY0" fmla="*/ 0 h 270346"/>
              <a:gd name="connsiteX1" fmla="*/ 469126 w 469126"/>
              <a:gd name="connsiteY1" fmla="*/ 270346 h 270346"/>
              <a:gd name="connsiteX0" fmla="*/ 0 w 469126"/>
              <a:gd name="connsiteY0" fmla="*/ 0 h 270346"/>
              <a:gd name="connsiteX1" fmla="*/ 469126 w 469126"/>
              <a:gd name="connsiteY1" fmla="*/ 270346 h 270346"/>
              <a:gd name="connsiteX0" fmla="*/ 0 w 469126"/>
              <a:gd name="connsiteY0" fmla="*/ 0 h 260664"/>
              <a:gd name="connsiteX1" fmla="*/ 469126 w 469126"/>
              <a:gd name="connsiteY1" fmla="*/ 260664 h 260664"/>
              <a:gd name="connsiteX0" fmla="*/ 0 w 469126"/>
              <a:gd name="connsiteY0" fmla="*/ 0 h 260664"/>
              <a:gd name="connsiteX1" fmla="*/ 469126 w 469126"/>
              <a:gd name="connsiteY1" fmla="*/ 260664 h 260664"/>
              <a:gd name="connsiteX0" fmla="*/ 0 w 469126"/>
              <a:gd name="connsiteY0" fmla="*/ 0 h 241299"/>
              <a:gd name="connsiteX1" fmla="*/ 469126 w 469126"/>
              <a:gd name="connsiteY1" fmla="*/ 241299 h 241299"/>
              <a:gd name="connsiteX0" fmla="*/ 0 w 469126"/>
              <a:gd name="connsiteY0" fmla="*/ 0 h 250981"/>
              <a:gd name="connsiteX1" fmla="*/ 469126 w 469126"/>
              <a:gd name="connsiteY1" fmla="*/ 250981 h 250981"/>
              <a:gd name="connsiteX0" fmla="*/ 0 w 469126"/>
              <a:gd name="connsiteY0" fmla="*/ 0 h 250981"/>
              <a:gd name="connsiteX1" fmla="*/ 469126 w 469126"/>
              <a:gd name="connsiteY1" fmla="*/ 250981 h 25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126" h="250981">
                <a:moveTo>
                  <a:pt x="0" y="0"/>
                </a:moveTo>
                <a:cubicBezTo>
                  <a:pt x="148424" y="5058"/>
                  <a:pt x="398889" y="154240"/>
                  <a:pt x="469126" y="250981"/>
                </a:cubicBezTo>
              </a:path>
            </a:pathLst>
          </a:custGeom>
          <a:noFill/>
          <a:ln w="190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 rot="1376503">
            <a:off x="1862378" y="2368324"/>
            <a:ext cx="310100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IN" sz="2400" b="1" dirty="0" smtClean="0">
                <a:solidFill>
                  <a:schemeClr val="accent6">
                    <a:lumMod val="50000"/>
                  </a:schemeClr>
                </a:solidFill>
              </a:rPr>
              <a:t>E</a:t>
            </a:r>
            <a:endParaRPr lang="en-IN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 rot="2096944">
            <a:off x="2327521" y="2167693"/>
            <a:ext cx="995746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IN" sz="2400" b="1" dirty="0" err="1" smtClean="0">
                <a:solidFill>
                  <a:schemeClr val="accent6">
                    <a:lumMod val="50000"/>
                  </a:schemeClr>
                </a:solidFill>
              </a:rPr>
              <a:t>E+dE</a:t>
            </a:r>
            <a:endParaRPr lang="en-IN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 rot="1563870">
            <a:off x="2109579" y="221883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FFFF00"/>
                </a:solidFill>
              </a:rPr>
              <a:t>dE</a:t>
            </a:r>
            <a:endParaRPr lang="en-IN" b="1" dirty="0">
              <a:solidFill>
                <a:srgbClr val="FFFF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 rot="17581473">
            <a:off x="2786559" y="3574323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l-GR" sz="2000" b="1" dirty="0" smtClean="0"/>
              <a:t>Δ</a:t>
            </a:r>
            <a:r>
              <a:rPr lang="en-IN" sz="2000" b="1" dirty="0" smtClean="0"/>
              <a:t>n</a:t>
            </a:r>
            <a:endParaRPr lang="en-IN" sz="2000" b="1" dirty="0"/>
          </a:p>
        </p:txBody>
      </p:sp>
      <p:sp>
        <p:nvSpPr>
          <p:cNvPr id="3" name="Rectangle 2"/>
          <p:cNvSpPr/>
          <p:nvPr/>
        </p:nvSpPr>
        <p:spPr>
          <a:xfrm>
            <a:off x="4516582" y="732486"/>
            <a:ext cx="7675418" cy="99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IN" sz="2400" dirty="0"/>
              <a:t>Let us consider a sphere of radius “n” in space with </a:t>
            </a:r>
            <a:endParaRPr lang="en-IN" sz="2400" dirty="0" smtClean="0"/>
          </a:p>
          <a:p>
            <a:pPr marL="263525" algn="just">
              <a:spcBef>
                <a:spcPts val="1000"/>
              </a:spcBef>
              <a:buClr>
                <a:schemeClr val="accent6"/>
              </a:buClr>
            </a:pPr>
            <a:r>
              <a:rPr lang="en-IN" sz="2400" dirty="0" smtClean="0"/>
              <a:t>quantum numbers </a:t>
            </a:r>
            <a:r>
              <a:rPr lang="en-IN" sz="2400" dirty="0" err="1" smtClean="0"/>
              <a:t>n</a:t>
            </a:r>
            <a:r>
              <a:rPr lang="en-IN" sz="2400" baseline="-25000" dirty="0" err="1" smtClean="0"/>
              <a:t>x</a:t>
            </a:r>
            <a:r>
              <a:rPr lang="en-IN" sz="2400" dirty="0" smtClean="0"/>
              <a:t>, </a:t>
            </a:r>
            <a:r>
              <a:rPr lang="en-IN" sz="2400" dirty="0" err="1" smtClean="0"/>
              <a:t>n</a:t>
            </a:r>
            <a:r>
              <a:rPr lang="en-IN" sz="2400" baseline="-25000" dirty="0" err="1" smtClean="0"/>
              <a:t>y</a:t>
            </a:r>
            <a:r>
              <a:rPr lang="en-IN" sz="2400" dirty="0" smtClean="0"/>
              <a:t>, </a:t>
            </a:r>
            <a:r>
              <a:rPr lang="en-IN" sz="2400" dirty="0" err="1" smtClean="0"/>
              <a:t>n</a:t>
            </a:r>
            <a:r>
              <a:rPr lang="en-IN" sz="2400" baseline="-25000" dirty="0" err="1" smtClean="0"/>
              <a:t>z</a:t>
            </a:r>
            <a:r>
              <a:rPr lang="en-IN" sz="2400" dirty="0" smtClean="0"/>
              <a:t>.</a:t>
            </a:r>
            <a:endParaRPr lang="en-IN" sz="2400" baseline="-25000" dirty="0"/>
          </a:p>
        </p:txBody>
      </p:sp>
      <p:sp>
        <p:nvSpPr>
          <p:cNvPr id="4" name="Rectangle 3"/>
          <p:cNvSpPr/>
          <p:nvPr/>
        </p:nvSpPr>
        <p:spPr>
          <a:xfrm>
            <a:off x="4516582" y="1829481"/>
            <a:ext cx="7675417" cy="14679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The sphere is further divided into many shells represents a </a:t>
            </a:r>
            <a:endParaRPr lang="en-US" sz="2400" dirty="0" smtClean="0"/>
          </a:p>
          <a:p>
            <a:pPr marL="263525" algn="just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particular combination of </a:t>
            </a:r>
            <a:r>
              <a:rPr lang="en-US" sz="2400" dirty="0"/>
              <a:t>quantum numbers </a:t>
            </a:r>
            <a:r>
              <a:rPr lang="en-US" sz="2400" dirty="0" smtClean="0"/>
              <a:t>and represents </a:t>
            </a:r>
          </a:p>
          <a:p>
            <a:pPr marL="263525" algn="just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particular </a:t>
            </a:r>
            <a:r>
              <a:rPr lang="en-US" sz="2400" dirty="0"/>
              <a:t>energy value. </a:t>
            </a:r>
            <a:endParaRPr lang="en-IN" sz="2400" dirty="0"/>
          </a:p>
        </p:txBody>
      </p:sp>
      <p:sp>
        <p:nvSpPr>
          <p:cNvPr id="25" name="Freeform 24"/>
          <p:cNvSpPr/>
          <p:nvPr/>
        </p:nvSpPr>
        <p:spPr>
          <a:xfrm flipH="1">
            <a:off x="972179" y="2448775"/>
            <a:ext cx="783509" cy="329206"/>
          </a:xfrm>
          <a:custGeom>
            <a:avLst/>
            <a:gdLst>
              <a:gd name="connsiteX0" fmla="*/ 0 w 421419"/>
              <a:gd name="connsiteY0" fmla="*/ 0 h 222637"/>
              <a:gd name="connsiteX1" fmla="*/ 421419 w 421419"/>
              <a:gd name="connsiteY1" fmla="*/ 222637 h 222637"/>
              <a:gd name="connsiteX2" fmla="*/ 421419 w 421419"/>
              <a:gd name="connsiteY2" fmla="*/ 222637 h 222637"/>
              <a:gd name="connsiteX3" fmla="*/ 421419 w 421419"/>
              <a:gd name="connsiteY3" fmla="*/ 222637 h 222637"/>
              <a:gd name="connsiteX0" fmla="*/ 0 w 453224"/>
              <a:gd name="connsiteY0" fmla="*/ 0 h 373712"/>
              <a:gd name="connsiteX1" fmla="*/ 421419 w 453224"/>
              <a:gd name="connsiteY1" fmla="*/ 222637 h 373712"/>
              <a:gd name="connsiteX2" fmla="*/ 421419 w 453224"/>
              <a:gd name="connsiteY2" fmla="*/ 222637 h 373712"/>
              <a:gd name="connsiteX3" fmla="*/ 453224 w 453224"/>
              <a:gd name="connsiteY3" fmla="*/ 373712 h 373712"/>
              <a:gd name="connsiteX0" fmla="*/ 0 w 421419"/>
              <a:gd name="connsiteY0" fmla="*/ 0 h 222637"/>
              <a:gd name="connsiteX1" fmla="*/ 421419 w 421419"/>
              <a:gd name="connsiteY1" fmla="*/ 222637 h 222637"/>
              <a:gd name="connsiteX2" fmla="*/ 421419 w 421419"/>
              <a:gd name="connsiteY2" fmla="*/ 222637 h 222637"/>
              <a:gd name="connsiteX0" fmla="*/ 0 w 445437"/>
              <a:gd name="connsiteY0" fmla="*/ 0 h 357809"/>
              <a:gd name="connsiteX1" fmla="*/ 421419 w 445437"/>
              <a:gd name="connsiteY1" fmla="*/ 222637 h 357809"/>
              <a:gd name="connsiteX2" fmla="*/ 389614 w 445437"/>
              <a:gd name="connsiteY2" fmla="*/ 357809 h 357809"/>
              <a:gd name="connsiteX0" fmla="*/ 0 w 519436"/>
              <a:gd name="connsiteY0" fmla="*/ 0 h 389614"/>
              <a:gd name="connsiteX1" fmla="*/ 421419 w 519436"/>
              <a:gd name="connsiteY1" fmla="*/ 222637 h 389614"/>
              <a:gd name="connsiteX2" fmla="*/ 516835 w 519436"/>
              <a:gd name="connsiteY2" fmla="*/ 389614 h 389614"/>
              <a:gd name="connsiteX0" fmla="*/ 0 w 421419"/>
              <a:gd name="connsiteY0" fmla="*/ 0 h 222637"/>
              <a:gd name="connsiteX1" fmla="*/ 421419 w 421419"/>
              <a:gd name="connsiteY1" fmla="*/ 222637 h 222637"/>
              <a:gd name="connsiteX0" fmla="*/ 0 w 445273"/>
              <a:gd name="connsiteY0" fmla="*/ 0 h 294199"/>
              <a:gd name="connsiteX1" fmla="*/ 445273 w 445273"/>
              <a:gd name="connsiteY1" fmla="*/ 294199 h 294199"/>
              <a:gd name="connsiteX0" fmla="*/ 0 w 445273"/>
              <a:gd name="connsiteY0" fmla="*/ 0 h 294199"/>
              <a:gd name="connsiteX1" fmla="*/ 445273 w 445273"/>
              <a:gd name="connsiteY1" fmla="*/ 294199 h 294199"/>
              <a:gd name="connsiteX0" fmla="*/ 0 w 469126"/>
              <a:gd name="connsiteY0" fmla="*/ 0 h 278297"/>
              <a:gd name="connsiteX1" fmla="*/ 469126 w 469126"/>
              <a:gd name="connsiteY1" fmla="*/ 278297 h 278297"/>
              <a:gd name="connsiteX0" fmla="*/ 0 w 469126"/>
              <a:gd name="connsiteY0" fmla="*/ 0 h 278297"/>
              <a:gd name="connsiteX1" fmla="*/ 469126 w 469126"/>
              <a:gd name="connsiteY1" fmla="*/ 278297 h 278297"/>
              <a:gd name="connsiteX0" fmla="*/ 0 w 469126"/>
              <a:gd name="connsiteY0" fmla="*/ 0 h 270346"/>
              <a:gd name="connsiteX1" fmla="*/ 469126 w 469126"/>
              <a:gd name="connsiteY1" fmla="*/ 270346 h 270346"/>
              <a:gd name="connsiteX0" fmla="*/ 0 w 469126"/>
              <a:gd name="connsiteY0" fmla="*/ 0 h 270346"/>
              <a:gd name="connsiteX1" fmla="*/ 469126 w 469126"/>
              <a:gd name="connsiteY1" fmla="*/ 270346 h 270346"/>
              <a:gd name="connsiteX0" fmla="*/ 0 w 469126"/>
              <a:gd name="connsiteY0" fmla="*/ 0 h 260664"/>
              <a:gd name="connsiteX1" fmla="*/ 469126 w 469126"/>
              <a:gd name="connsiteY1" fmla="*/ 260664 h 260664"/>
              <a:gd name="connsiteX0" fmla="*/ 0 w 469126"/>
              <a:gd name="connsiteY0" fmla="*/ 0 h 260664"/>
              <a:gd name="connsiteX1" fmla="*/ 469126 w 469126"/>
              <a:gd name="connsiteY1" fmla="*/ 260664 h 260664"/>
              <a:gd name="connsiteX0" fmla="*/ 0 w 469126"/>
              <a:gd name="connsiteY0" fmla="*/ 0 h 241299"/>
              <a:gd name="connsiteX1" fmla="*/ 469126 w 469126"/>
              <a:gd name="connsiteY1" fmla="*/ 241299 h 241299"/>
              <a:gd name="connsiteX0" fmla="*/ 0 w 469126"/>
              <a:gd name="connsiteY0" fmla="*/ 0 h 250981"/>
              <a:gd name="connsiteX1" fmla="*/ 469126 w 469126"/>
              <a:gd name="connsiteY1" fmla="*/ 250981 h 250981"/>
              <a:gd name="connsiteX0" fmla="*/ 0 w 469126"/>
              <a:gd name="connsiteY0" fmla="*/ 0 h 250981"/>
              <a:gd name="connsiteX1" fmla="*/ 469126 w 469126"/>
              <a:gd name="connsiteY1" fmla="*/ 250981 h 25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126" h="250981">
                <a:moveTo>
                  <a:pt x="0" y="0"/>
                </a:moveTo>
                <a:cubicBezTo>
                  <a:pt x="148424" y="5058"/>
                  <a:pt x="398889" y="154240"/>
                  <a:pt x="469126" y="250981"/>
                </a:cubicBezTo>
              </a:path>
            </a:pathLst>
          </a:custGeom>
          <a:noFill/>
          <a:ln w="1905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Freeform 25"/>
          <p:cNvSpPr/>
          <p:nvPr/>
        </p:nvSpPr>
        <p:spPr>
          <a:xfrm rot="20822331" flipH="1">
            <a:off x="767644" y="2771680"/>
            <a:ext cx="783509" cy="329206"/>
          </a:xfrm>
          <a:custGeom>
            <a:avLst/>
            <a:gdLst>
              <a:gd name="connsiteX0" fmla="*/ 0 w 421419"/>
              <a:gd name="connsiteY0" fmla="*/ 0 h 222637"/>
              <a:gd name="connsiteX1" fmla="*/ 421419 w 421419"/>
              <a:gd name="connsiteY1" fmla="*/ 222637 h 222637"/>
              <a:gd name="connsiteX2" fmla="*/ 421419 w 421419"/>
              <a:gd name="connsiteY2" fmla="*/ 222637 h 222637"/>
              <a:gd name="connsiteX3" fmla="*/ 421419 w 421419"/>
              <a:gd name="connsiteY3" fmla="*/ 222637 h 222637"/>
              <a:gd name="connsiteX0" fmla="*/ 0 w 453224"/>
              <a:gd name="connsiteY0" fmla="*/ 0 h 373712"/>
              <a:gd name="connsiteX1" fmla="*/ 421419 w 453224"/>
              <a:gd name="connsiteY1" fmla="*/ 222637 h 373712"/>
              <a:gd name="connsiteX2" fmla="*/ 421419 w 453224"/>
              <a:gd name="connsiteY2" fmla="*/ 222637 h 373712"/>
              <a:gd name="connsiteX3" fmla="*/ 453224 w 453224"/>
              <a:gd name="connsiteY3" fmla="*/ 373712 h 373712"/>
              <a:gd name="connsiteX0" fmla="*/ 0 w 421419"/>
              <a:gd name="connsiteY0" fmla="*/ 0 h 222637"/>
              <a:gd name="connsiteX1" fmla="*/ 421419 w 421419"/>
              <a:gd name="connsiteY1" fmla="*/ 222637 h 222637"/>
              <a:gd name="connsiteX2" fmla="*/ 421419 w 421419"/>
              <a:gd name="connsiteY2" fmla="*/ 222637 h 222637"/>
              <a:gd name="connsiteX0" fmla="*/ 0 w 445437"/>
              <a:gd name="connsiteY0" fmla="*/ 0 h 357809"/>
              <a:gd name="connsiteX1" fmla="*/ 421419 w 445437"/>
              <a:gd name="connsiteY1" fmla="*/ 222637 h 357809"/>
              <a:gd name="connsiteX2" fmla="*/ 389614 w 445437"/>
              <a:gd name="connsiteY2" fmla="*/ 357809 h 357809"/>
              <a:gd name="connsiteX0" fmla="*/ 0 w 519436"/>
              <a:gd name="connsiteY0" fmla="*/ 0 h 389614"/>
              <a:gd name="connsiteX1" fmla="*/ 421419 w 519436"/>
              <a:gd name="connsiteY1" fmla="*/ 222637 h 389614"/>
              <a:gd name="connsiteX2" fmla="*/ 516835 w 519436"/>
              <a:gd name="connsiteY2" fmla="*/ 389614 h 389614"/>
              <a:gd name="connsiteX0" fmla="*/ 0 w 421419"/>
              <a:gd name="connsiteY0" fmla="*/ 0 h 222637"/>
              <a:gd name="connsiteX1" fmla="*/ 421419 w 421419"/>
              <a:gd name="connsiteY1" fmla="*/ 222637 h 222637"/>
              <a:gd name="connsiteX0" fmla="*/ 0 w 445273"/>
              <a:gd name="connsiteY0" fmla="*/ 0 h 294199"/>
              <a:gd name="connsiteX1" fmla="*/ 445273 w 445273"/>
              <a:gd name="connsiteY1" fmla="*/ 294199 h 294199"/>
              <a:gd name="connsiteX0" fmla="*/ 0 w 445273"/>
              <a:gd name="connsiteY0" fmla="*/ 0 h 294199"/>
              <a:gd name="connsiteX1" fmla="*/ 445273 w 445273"/>
              <a:gd name="connsiteY1" fmla="*/ 294199 h 294199"/>
              <a:gd name="connsiteX0" fmla="*/ 0 w 469126"/>
              <a:gd name="connsiteY0" fmla="*/ 0 h 278297"/>
              <a:gd name="connsiteX1" fmla="*/ 469126 w 469126"/>
              <a:gd name="connsiteY1" fmla="*/ 278297 h 278297"/>
              <a:gd name="connsiteX0" fmla="*/ 0 w 469126"/>
              <a:gd name="connsiteY0" fmla="*/ 0 h 278297"/>
              <a:gd name="connsiteX1" fmla="*/ 469126 w 469126"/>
              <a:gd name="connsiteY1" fmla="*/ 278297 h 278297"/>
              <a:gd name="connsiteX0" fmla="*/ 0 w 469126"/>
              <a:gd name="connsiteY0" fmla="*/ 0 h 270346"/>
              <a:gd name="connsiteX1" fmla="*/ 469126 w 469126"/>
              <a:gd name="connsiteY1" fmla="*/ 270346 h 270346"/>
              <a:gd name="connsiteX0" fmla="*/ 0 w 469126"/>
              <a:gd name="connsiteY0" fmla="*/ 0 h 270346"/>
              <a:gd name="connsiteX1" fmla="*/ 469126 w 469126"/>
              <a:gd name="connsiteY1" fmla="*/ 270346 h 270346"/>
              <a:gd name="connsiteX0" fmla="*/ 0 w 469126"/>
              <a:gd name="connsiteY0" fmla="*/ 0 h 260664"/>
              <a:gd name="connsiteX1" fmla="*/ 469126 w 469126"/>
              <a:gd name="connsiteY1" fmla="*/ 260664 h 260664"/>
              <a:gd name="connsiteX0" fmla="*/ 0 w 469126"/>
              <a:gd name="connsiteY0" fmla="*/ 0 h 260664"/>
              <a:gd name="connsiteX1" fmla="*/ 469126 w 469126"/>
              <a:gd name="connsiteY1" fmla="*/ 260664 h 260664"/>
              <a:gd name="connsiteX0" fmla="*/ 0 w 469126"/>
              <a:gd name="connsiteY0" fmla="*/ 0 h 241299"/>
              <a:gd name="connsiteX1" fmla="*/ 469126 w 469126"/>
              <a:gd name="connsiteY1" fmla="*/ 241299 h 241299"/>
              <a:gd name="connsiteX0" fmla="*/ 0 w 469126"/>
              <a:gd name="connsiteY0" fmla="*/ 0 h 250981"/>
              <a:gd name="connsiteX1" fmla="*/ 469126 w 469126"/>
              <a:gd name="connsiteY1" fmla="*/ 250981 h 250981"/>
              <a:gd name="connsiteX0" fmla="*/ 0 w 469126"/>
              <a:gd name="connsiteY0" fmla="*/ 0 h 250981"/>
              <a:gd name="connsiteX1" fmla="*/ 469126 w 469126"/>
              <a:gd name="connsiteY1" fmla="*/ 250981 h 25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126" h="250981">
                <a:moveTo>
                  <a:pt x="0" y="0"/>
                </a:moveTo>
                <a:cubicBezTo>
                  <a:pt x="148424" y="5058"/>
                  <a:pt x="398889" y="154240"/>
                  <a:pt x="469126" y="250981"/>
                </a:cubicBezTo>
              </a:path>
            </a:pathLst>
          </a:custGeom>
          <a:noFill/>
          <a:ln w="190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 rot="20366780" flipH="1">
            <a:off x="716307" y="3058592"/>
            <a:ext cx="783509" cy="329206"/>
          </a:xfrm>
          <a:custGeom>
            <a:avLst/>
            <a:gdLst>
              <a:gd name="connsiteX0" fmla="*/ 0 w 421419"/>
              <a:gd name="connsiteY0" fmla="*/ 0 h 222637"/>
              <a:gd name="connsiteX1" fmla="*/ 421419 w 421419"/>
              <a:gd name="connsiteY1" fmla="*/ 222637 h 222637"/>
              <a:gd name="connsiteX2" fmla="*/ 421419 w 421419"/>
              <a:gd name="connsiteY2" fmla="*/ 222637 h 222637"/>
              <a:gd name="connsiteX3" fmla="*/ 421419 w 421419"/>
              <a:gd name="connsiteY3" fmla="*/ 222637 h 222637"/>
              <a:gd name="connsiteX0" fmla="*/ 0 w 453224"/>
              <a:gd name="connsiteY0" fmla="*/ 0 h 373712"/>
              <a:gd name="connsiteX1" fmla="*/ 421419 w 453224"/>
              <a:gd name="connsiteY1" fmla="*/ 222637 h 373712"/>
              <a:gd name="connsiteX2" fmla="*/ 421419 w 453224"/>
              <a:gd name="connsiteY2" fmla="*/ 222637 h 373712"/>
              <a:gd name="connsiteX3" fmla="*/ 453224 w 453224"/>
              <a:gd name="connsiteY3" fmla="*/ 373712 h 373712"/>
              <a:gd name="connsiteX0" fmla="*/ 0 w 421419"/>
              <a:gd name="connsiteY0" fmla="*/ 0 h 222637"/>
              <a:gd name="connsiteX1" fmla="*/ 421419 w 421419"/>
              <a:gd name="connsiteY1" fmla="*/ 222637 h 222637"/>
              <a:gd name="connsiteX2" fmla="*/ 421419 w 421419"/>
              <a:gd name="connsiteY2" fmla="*/ 222637 h 222637"/>
              <a:gd name="connsiteX0" fmla="*/ 0 w 445437"/>
              <a:gd name="connsiteY0" fmla="*/ 0 h 357809"/>
              <a:gd name="connsiteX1" fmla="*/ 421419 w 445437"/>
              <a:gd name="connsiteY1" fmla="*/ 222637 h 357809"/>
              <a:gd name="connsiteX2" fmla="*/ 389614 w 445437"/>
              <a:gd name="connsiteY2" fmla="*/ 357809 h 357809"/>
              <a:gd name="connsiteX0" fmla="*/ 0 w 519436"/>
              <a:gd name="connsiteY0" fmla="*/ 0 h 389614"/>
              <a:gd name="connsiteX1" fmla="*/ 421419 w 519436"/>
              <a:gd name="connsiteY1" fmla="*/ 222637 h 389614"/>
              <a:gd name="connsiteX2" fmla="*/ 516835 w 519436"/>
              <a:gd name="connsiteY2" fmla="*/ 389614 h 389614"/>
              <a:gd name="connsiteX0" fmla="*/ 0 w 421419"/>
              <a:gd name="connsiteY0" fmla="*/ 0 h 222637"/>
              <a:gd name="connsiteX1" fmla="*/ 421419 w 421419"/>
              <a:gd name="connsiteY1" fmla="*/ 222637 h 222637"/>
              <a:gd name="connsiteX0" fmla="*/ 0 w 445273"/>
              <a:gd name="connsiteY0" fmla="*/ 0 h 294199"/>
              <a:gd name="connsiteX1" fmla="*/ 445273 w 445273"/>
              <a:gd name="connsiteY1" fmla="*/ 294199 h 294199"/>
              <a:gd name="connsiteX0" fmla="*/ 0 w 445273"/>
              <a:gd name="connsiteY0" fmla="*/ 0 h 294199"/>
              <a:gd name="connsiteX1" fmla="*/ 445273 w 445273"/>
              <a:gd name="connsiteY1" fmla="*/ 294199 h 294199"/>
              <a:gd name="connsiteX0" fmla="*/ 0 w 469126"/>
              <a:gd name="connsiteY0" fmla="*/ 0 h 278297"/>
              <a:gd name="connsiteX1" fmla="*/ 469126 w 469126"/>
              <a:gd name="connsiteY1" fmla="*/ 278297 h 278297"/>
              <a:gd name="connsiteX0" fmla="*/ 0 w 469126"/>
              <a:gd name="connsiteY0" fmla="*/ 0 h 278297"/>
              <a:gd name="connsiteX1" fmla="*/ 469126 w 469126"/>
              <a:gd name="connsiteY1" fmla="*/ 278297 h 278297"/>
              <a:gd name="connsiteX0" fmla="*/ 0 w 469126"/>
              <a:gd name="connsiteY0" fmla="*/ 0 h 270346"/>
              <a:gd name="connsiteX1" fmla="*/ 469126 w 469126"/>
              <a:gd name="connsiteY1" fmla="*/ 270346 h 270346"/>
              <a:gd name="connsiteX0" fmla="*/ 0 w 469126"/>
              <a:gd name="connsiteY0" fmla="*/ 0 h 270346"/>
              <a:gd name="connsiteX1" fmla="*/ 469126 w 469126"/>
              <a:gd name="connsiteY1" fmla="*/ 270346 h 270346"/>
              <a:gd name="connsiteX0" fmla="*/ 0 w 469126"/>
              <a:gd name="connsiteY0" fmla="*/ 0 h 260664"/>
              <a:gd name="connsiteX1" fmla="*/ 469126 w 469126"/>
              <a:gd name="connsiteY1" fmla="*/ 260664 h 260664"/>
              <a:gd name="connsiteX0" fmla="*/ 0 w 469126"/>
              <a:gd name="connsiteY0" fmla="*/ 0 h 260664"/>
              <a:gd name="connsiteX1" fmla="*/ 469126 w 469126"/>
              <a:gd name="connsiteY1" fmla="*/ 260664 h 260664"/>
              <a:gd name="connsiteX0" fmla="*/ 0 w 469126"/>
              <a:gd name="connsiteY0" fmla="*/ 0 h 241299"/>
              <a:gd name="connsiteX1" fmla="*/ 469126 w 469126"/>
              <a:gd name="connsiteY1" fmla="*/ 241299 h 241299"/>
              <a:gd name="connsiteX0" fmla="*/ 0 w 469126"/>
              <a:gd name="connsiteY0" fmla="*/ 0 h 250981"/>
              <a:gd name="connsiteX1" fmla="*/ 469126 w 469126"/>
              <a:gd name="connsiteY1" fmla="*/ 250981 h 250981"/>
              <a:gd name="connsiteX0" fmla="*/ 0 w 469126"/>
              <a:gd name="connsiteY0" fmla="*/ 0 h 250981"/>
              <a:gd name="connsiteX1" fmla="*/ 469126 w 469126"/>
              <a:gd name="connsiteY1" fmla="*/ 250981 h 25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9126" h="250981">
                <a:moveTo>
                  <a:pt x="0" y="0"/>
                </a:moveTo>
                <a:cubicBezTo>
                  <a:pt x="148424" y="5058"/>
                  <a:pt x="398889" y="154240"/>
                  <a:pt x="469126" y="250981"/>
                </a:cubicBezTo>
              </a:path>
            </a:pathLst>
          </a:custGeom>
          <a:noFill/>
          <a:ln w="1905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584440" y="1233597"/>
                <a:ext cx="2910477" cy="4456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  <m:sup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I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  <m:sup>
                          <m:r>
                            <a:rPr lang="en-I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I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sub>
                        <m:sup>
                          <m:r>
                            <a:rPr lang="en-I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4440" y="1233597"/>
                <a:ext cx="2910477" cy="4456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13556" y="3415590"/>
            <a:ext cx="368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n</a:t>
            </a:r>
            <a:endParaRPr lang="en-IN" b="1" dirty="0"/>
          </a:p>
        </p:txBody>
      </p:sp>
      <p:sp>
        <p:nvSpPr>
          <p:cNvPr id="9" name="Rectangle 8"/>
          <p:cNvSpPr/>
          <p:nvPr/>
        </p:nvSpPr>
        <p:spPr>
          <a:xfrm>
            <a:off x="4516582" y="3399260"/>
            <a:ext cx="7675418" cy="24122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Let us consider two energy values E and </a:t>
            </a:r>
            <a:r>
              <a:rPr lang="en-US" sz="2400" dirty="0" err="1" smtClean="0"/>
              <a:t>E+dE</a:t>
            </a:r>
            <a:r>
              <a:rPr lang="en-US" sz="2400" dirty="0" smtClean="0"/>
              <a:t> </a:t>
            </a:r>
            <a:r>
              <a:rPr lang="en-US" sz="2400" dirty="0"/>
              <a:t>can be found </a:t>
            </a:r>
            <a:endParaRPr lang="en-US" sz="2400" dirty="0" smtClean="0"/>
          </a:p>
          <a:p>
            <a:pPr marL="273050" algn="just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by </a:t>
            </a:r>
            <a:r>
              <a:rPr lang="en-US" sz="2400" dirty="0"/>
              <a:t>finding the number of energy states between the shells </a:t>
            </a:r>
            <a:endParaRPr lang="en-US" sz="2400" dirty="0" smtClean="0"/>
          </a:p>
          <a:p>
            <a:pPr marL="273050" algn="just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of </a:t>
            </a:r>
            <a:r>
              <a:rPr lang="en-US" sz="2400" dirty="0"/>
              <a:t>radius n and n+ </a:t>
            </a:r>
            <a:r>
              <a:rPr lang="en-US" sz="2400" dirty="0" err="1"/>
              <a:t>dn</a:t>
            </a:r>
            <a:r>
              <a:rPr lang="en-US" sz="2400" dirty="0"/>
              <a:t> from the origin</a:t>
            </a:r>
            <a:r>
              <a:rPr lang="en-US" sz="2400" dirty="0" smtClean="0"/>
              <a:t>.</a:t>
            </a:r>
            <a:endParaRPr lang="en-US" sz="2400" dirty="0"/>
          </a:p>
          <a:p>
            <a: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Since the quantum numbers are positive integers, n values </a:t>
            </a:r>
            <a:endParaRPr lang="en-US" sz="2400" dirty="0" smtClean="0"/>
          </a:p>
          <a:p>
            <a:pPr marL="273050" algn="just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can </a:t>
            </a:r>
            <a:r>
              <a:rPr lang="en-US" sz="2400" dirty="0"/>
              <a:t>be defined only in the positive octant of the </a:t>
            </a:r>
            <a:r>
              <a:rPr lang="en-US" sz="2400" dirty="0" smtClean="0"/>
              <a:t>n-space</a:t>
            </a:r>
            <a:r>
              <a:rPr lang="en-US" sz="2400" dirty="0"/>
              <a:t>.</a:t>
            </a:r>
            <a:endParaRPr lang="en-IN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3169028" y="3424847"/>
            <a:ext cx="995746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IN" sz="2400" dirty="0" err="1" smtClean="0"/>
              <a:t>n+dn</a:t>
            </a:r>
            <a:endParaRPr lang="en-IN" sz="2400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1829097" y="2448775"/>
            <a:ext cx="752948" cy="9760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32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9" grpId="0" animBg="1"/>
      <p:bldP spid="40" grpId="0"/>
      <p:bldP spid="41" grpId="0"/>
      <p:bldP spid="42" grpId="0"/>
      <p:bldP spid="43" grpId="0"/>
      <p:bldP spid="3" grpId="0" build="p"/>
      <p:bldP spid="4" grpId="0" uiExpand="1" build="p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5" grpId="0"/>
      <p:bldP spid="7" grpId="0"/>
      <p:bldP spid="9" grpId="0" uiExpand="1" build="p"/>
      <p:bldP spid="3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Density of states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561194" y="737198"/>
                <a:ext cx="7197294" cy="6548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265113" indent="-265113" algn="just"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</a:pPr>
                <a:r>
                  <a:rPr lang="en-US" sz="2400" dirty="0" smtClean="0"/>
                  <a:t>The number of energy states within a sphere: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IN" sz="240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IN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194" y="737198"/>
                <a:ext cx="7197294" cy="654871"/>
              </a:xfrm>
              <a:prstGeom prst="rect">
                <a:avLst/>
              </a:prstGeom>
              <a:blipFill>
                <a:blip r:embed="rId2"/>
                <a:stretch>
                  <a:fillRect l="-1185" b="-28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3561195" y="1462723"/>
            <a:ext cx="8630805" cy="97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The number of available energy states within the sphere of radius </a:t>
            </a:r>
            <a:endParaRPr lang="en-US" sz="2400" dirty="0" smtClean="0"/>
          </a:p>
          <a:p>
            <a:pPr marL="273050" algn="just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“</a:t>
            </a:r>
            <a:r>
              <a:rPr lang="en-US" sz="2400" dirty="0"/>
              <a:t>n” due to </a:t>
            </a:r>
            <a:r>
              <a:rPr lang="en-US" sz="2400" dirty="0" smtClean="0"/>
              <a:t>one octant</a:t>
            </a:r>
            <a:r>
              <a:rPr lang="en-US" sz="2400" dirty="0"/>
              <a:t>. </a:t>
            </a:r>
            <a:endParaRPr lang="en-IN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106674" y="709390"/>
            <a:ext cx="3264323" cy="4263838"/>
            <a:chOff x="106674" y="709390"/>
            <a:chExt cx="3264323" cy="4263838"/>
          </a:xfrm>
        </p:grpSpPr>
        <p:grpSp>
          <p:nvGrpSpPr>
            <p:cNvPr id="11" name="Group 10"/>
            <p:cNvGrpSpPr/>
            <p:nvPr/>
          </p:nvGrpSpPr>
          <p:grpSpPr>
            <a:xfrm>
              <a:off x="106674" y="709390"/>
              <a:ext cx="3264323" cy="3603303"/>
              <a:chOff x="236785" y="1038750"/>
              <a:chExt cx="3870984" cy="4134721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98440" y="2294233"/>
                <a:ext cx="2606129" cy="2340000"/>
                <a:chOff x="5936776" y="1240872"/>
                <a:chExt cx="1980000" cy="1980000"/>
              </a:xfrm>
            </p:grpSpPr>
            <p:sp>
              <p:nvSpPr>
                <p:cNvPr id="17" name="Oval 16"/>
                <p:cNvSpPr/>
                <p:nvPr/>
              </p:nvSpPr>
              <p:spPr>
                <a:xfrm>
                  <a:off x="5936776" y="1240872"/>
                  <a:ext cx="1980000" cy="1980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651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5995011" y="1846420"/>
                  <a:ext cx="1863529" cy="792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236785" y="1038750"/>
                <a:ext cx="3870984" cy="4134721"/>
                <a:chOff x="-158795" y="727149"/>
                <a:chExt cx="3870984" cy="4134721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268406" y="832513"/>
                  <a:ext cx="3443783" cy="4029357"/>
                  <a:chOff x="1032681" y="900752"/>
                  <a:chExt cx="3443783" cy="4029357"/>
                </a:xfrm>
              </p:grpSpPr>
              <p:cxnSp>
                <p:nvCxnSpPr>
                  <p:cNvPr id="6" name="Straight Arrow Connector 5"/>
                  <p:cNvCxnSpPr/>
                  <p:nvPr/>
                </p:nvCxnSpPr>
                <p:spPr>
                  <a:xfrm>
                    <a:off x="2156346" y="3220872"/>
                    <a:ext cx="2320118" cy="0"/>
                  </a:xfrm>
                  <a:prstGeom prst="straightConnector1">
                    <a:avLst/>
                  </a:prstGeom>
                  <a:ln w="571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Arrow Connector 7"/>
                  <p:cNvCxnSpPr/>
                  <p:nvPr/>
                </p:nvCxnSpPr>
                <p:spPr>
                  <a:xfrm flipV="1">
                    <a:off x="2156346" y="900752"/>
                    <a:ext cx="0" cy="2320121"/>
                  </a:xfrm>
                  <a:prstGeom prst="straightConnector1">
                    <a:avLst/>
                  </a:prstGeom>
                  <a:ln w="571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Arrow Connector 9"/>
                  <p:cNvCxnSpPr/>
                  <p:nvPr/>
                </p:nvCxnSpPr>
                <p:spPr>
                  <a:xfrm flipH="1">
                    <a:off x="1032681" y="3220872"/>
                    <a:ext cx="1123666" cy="1709237"/>
                  </a:xfrm>
                  <a:prstGeom prst="straightConnector1">
                    <a:avLst/>
                  </a:prstGeom>
                  <a:ln w="571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" name="TextBox 19"/>
                <p:cNvSpPr txBox="1"/>
                <p:nvPr/>
              </p:nvSpPr>
              <p:spPr>
                <a:xfrm>
                  <a:off x="3067519" y="2535969"/>
                  <a:ext cx="644668" cy="5603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800" b="1" dirty="0" err="1" smtClean="0"/>
                    <a:t>n</a:t>
                  </a:r>
                  <a:r>
                    <a:rPr lang="en-IN" sz="2800" b="1" baseline="-25000" dirty="0" err="1" smtClean="0"/>
                    <a:t>x</a:t>
                  </a:r>
                  <a:endParaRPr lang="en-IN" sz="2800" b="1" baseline="-250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-158795" y="4136764"/>
                  <a:ext cx="582469" cy="5603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800" b="1" dirty="0" err="1" smtClean="0"/>
                    <a:t>n</a:t>
                  </a:r>
                  <a:r>
                    <a:rPr lang="en-IN" sz="2800" b="1" baseline="-25000" dirty="0" err="1"/>
                    <a:t>z</a:t>
                  </a:r>
                  <a:endParaRPr lang="en-IN" sz="2800" b="1" baseline="-25000" dirty="0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768270" y="727149"/>
                  <a:ext cx="623800" cy="5603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800" b="1" dirty="0" err="1" smtClean="0"/>
                    <a:t>n</a:t>
                  </a:r>
                  <a:r>
                    <a:rPr lang="en-IN" sz="2800" b="1" baseline="-25000" dirty="0" err="1" smtClean="0"/>
                    <a:t>y</a:t>
                  </a:r>
                  <a:endParaRPr lang="en-IN" sz="2800" b="1" baseline="-25000" dirty="0"/>
                </a:p>
              </p:txBody>
            </p:sp>
          </p:grpSp>
          <p:cxnSp>
            <p:nvCxnSpPr>
              <p:cNvPr id="29" name="Straight Arrow Connector 28"/>
              <p:cNvCxnSpPr/>
              <p:nvPr/>
            </p:nvCxnSpPr>
            <p:spPr>
              <a:xfrm flipV="1">
                <a:off x="1834679" y="2480101"/>
                <a:ext cx="468000" cy="94022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Freeform 38"/>
              <p:cNvSpPr/>
              <p:nvPr/>
            </p:nvSpPr>
            <p:spPr>
              <a:xfrm>
                <a:off x="1912522" y="2297465"/>
                <a:ext cx="783509" cy="329206"/>
              </a:xfrm>
              <a:custGeom>
                <a:avLst/>
                <a:gdLst>
                  <a:gd name="connsiteX0" fmla="*/ 0 w 421419"/>
                  <a:gd name="connsiteY0" fmla="*/ 0 h 222637"/>
                  <a:gd name="connsiteX1" fmla="*/ 421419 w 421419"/>
                  <a:gd name="connsiteY1" fmla="*/ 222637 h 222637"/>
                  <a:gd name="connsiteX2" fmla="*/ 421419 w 421419"/>
                  <a:gd name="connsiteY2" fmla="*/ 222637 h 222637"/>
                  <a:gd name="connsiteX3" fmla="*/ 421419 w 421419"/>
                  <a:gd name="connsiteY3" fmla="*/ 222637 h 222637"/>
                  <a:gd name="connsiteX0" fmla="*/ 0 w 453224"/>
                  <a:gd name="connsiteY0" fmla="*/ 0 h 373712"/>
                  <a:gd name="connsiteX1" fmla="*/ 421419 w 453224"/>
                  <a:gd name="connsiteY1" fmla="*/ 222637 h 373712"/>
                  <a:gd name="connsiteX2" fmla="*/ 421419 w 453224"/>
                  <a:gd name="connsiteY2" fmla="*/ 222637 h 373712"/>
                  <a:gd name="connsiteX3" fmla="*/ 453224 w 453224"/>
                  <a:gd name="connsiteY3" fmla="*/ 373712 h 373712"/>
                  <a:gd name="connsiteX0" fmla="*/ 0 w 421419"/>
                  <a:gd name="connsiteY0" fmla="*/ 0 h 222637"/>
                  <a:gd name="connsiteX1" fmla="*/ 421419 w 421419"/>
                  <a:gd name="connsiteY1" fmla="*/ 222637 h 222637"/>
                  <a:gd name="connsiteX2" fmla="*/ 421419 w 421419"/>
                  <a:gd name="connsiteY2" fmla="*/ 222637 h 222637"/>
                  <a:gd name="connsiteX0" fmla="*/ 0 w 445437"/>
                  <a:gd name="connsiteY0" fmla="*/ 0 h 357809"/>
                  <a:gd name="connsiteX1" fmla="*/ 421419 w 445437"/>
                  <a:gd name="connsiteY1" fmla="*/ 222637 h 357809"/>
                  <a:gd name="connsiteX2" fmla="*/ 389614 w 445437"/>
                  <a:gd name="connsiteY2" fmla="*/ 357809 h 357809"/>
                  <a:gd name="connsiteX0" fmla="*/ 0 w 519436"/>
                  <a:gd name="connsiteY0" fmla="*/ 0 h 389614"/>
                  <a:gd name="connsiteX1" fmla="*/ 421419 w 519436"/>
                  <a:gd name="connsiteY1" fmla="*/ 222637 h 389614"/>
                  <a:gd name="connsiteX2" fmla="*/ 516835 w 519436"/>
                  <a:gd name="connsiteY2" fmla="*/ 389614 h 389614"/>
                  <a:gd name="connsiteX0" fmla="*/ 0 w 421419"/>
                  <a:gd name="connsiteY0" fmla="*/ 0 h 222637"/>
                  <a:gd name="connsiteX1" fmla="*/ 421419 w 421419"/>
                  <a:gd name="connsiteY1" fmla="*/ 222637 h 222637"/>
                  <a:gd name="connsiteX0" fmla="*/ 0 w 445273"/>
                  <a:gd name="connsiteY0" fmla="*/ 0 h 294199"/>
                  <a:gd name="connsiteX1" fmla="*/ 445273 w 445273"/>
                  <a:gd name="connsiteY1" fmla="*/ 294199 h 294199"/>
                  <a:gd name="connsiteX0" fmla="*/ 0 w 445273"/>
                  <a:gd name="connsiteY0" fmla="*/ 0 h 294199"/>
                  <a:gd name="connsiteX1" fmla="*/ 445273 w 445273"/>
                  <a:gd name="connsiteY1" fmla="*/ 294199 h 294199"/>
                  <a:gd name="connsiteX0" fmla="*/ 0 w 469126"/>
                  <a:gd name="connsiteY0" fmla="*/ 0 h 278297"/>
                  <a:gd name="connsiteX1" fmla="*/ 469126 w 469126"/>
                  <a:gd name="connsiteY1" fmla="*/ 278297 h 278297"/>
                  <a:gd name="connsiteX0" fmla="*/ 0 w 469126"/>
                  <a:gd name="connsiteY0" fmla="*/ 0 h 278297"/>
                  <a:gd name="connsiteX1" fmla="*/ 469126 w 469126"/>
                  <a:gd name="connsiteY1" fmla="*/ 278297 h 278297"/>
                  <a:gd name="connsiteX0" fmla="*/ 0 w 469126"/>
                  <a:gd name="connsiteY0" fmla="*/ 0 h 270346"/>
                  <a:gd name="connsiteX1" fmla="*/ 469126 w 469126"/>
                  <a:gd name="connsiteY1" fmla="*/ 270346 h 270346"/>
                  <a:gd name="connsiteX0" fmla="*/ 0 w 469126"/>
                  <a:gd name="connsiteY0" fmla="*/ 0 h 270346"/>
                  <a:gd name="connsiteX1" fmla="*/ 469126 w 469126"/>
                  <a:gd name="connsiteY1" fmla="*/ 270346 h 270346"/>
                  <a:gd name="connsiteX0" fmla="*/ 0 w 469126"/>
                  <a:gd name="connsiteY0" fmla="*/ 0 h 260664"/>
                  <a:gd name="connsiteX1" fmla="*/ 469126 w 469126"/>
                  <a:gd name="connsiteY1" fmla="*/ 260664 h 260664"/>
                  <a:gd name="connsiteX0" fmla="*/ 0 w 469126"/>
                  <a:gd name="connsiteY0" fmla="*/ 0 h 260664"/>
                  <a:gd name="connsiteX1" fmla="*/ 469126 w 469126"/>
                  <a:gd name="connsiteY1" fmla="*/ 260664 h 260664"/>
                  <a:gd name="connsiteX0" fmla="*/ 0 w 469126"/>
                  <a:gd name="connsiteY0" fmla="*/ 0 h 241299"/>
                  <a:gd name="connsiteX1" fmla="*/ 469126 w 469126"/>
                  <a:gd name="connsiteY1" fmla="*/ 241299 h 241299"/>
                  <a:gd name="connsiteX0" fmla="*/ 0 w 469126"/>
                  <a:gd name="connsiteY0" fmla="*/ 0 h 250981"/>
                  <a:gd name="connsiteX1" fmla="*/ 469126 w 469126"/>
                  <a:gd name="connsiteY1" fmla="*/ 250981 h 250981"/>
                  <a:gd name="connsiteX0" fmla="*/ 0 w 469126"/>
                  <a:gd name="connsiteY0" fmla="*/ 0 h 250981"/>
                  <a:gd name="connsiteX1" fmla="*/ 469126 w 469126"/>
                  <a:gd name="connsiteY1" fmla="*/ 250981 h 25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9126" h="250981">
                    <a:moveTo>
                      <a:pt x="0" y="0"/>
                    </a:moveTo>
                    <a:cubicBezTo>
                      <a:pt x="148424" y="5058"/>
                      <a:pt x="398889" y="154240"/>
                      <a:pt x="469126" y="250981"/>
                    </a:cubicBezTo>
                  </a:path>
                </a:pathLst>
              </a:custGeom>
              <a:noFill/>
              <a:ln w="1905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 rot="1376503">
                <a:off x="1862378" y="2368324"/>
                <a:ext cx="3101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en-IN" sz="2400" b="1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E</a:t>
                </a:r>
                <a:endParaRPr lang="en-IN" sz="24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 rot="2096944">
                <a:off x="2326567" y="2063401"/>
                <a:ext cx="995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en-IN" sz="2400" b="1" dirty="0" err="1" smtClean="0">
                    <a:solidFill>
                      <a:schemeClr val="accent6">
                        <a:lumMod val="50000"/>
                      </a:schemeClr>
                    </a:solidFill>
                  </a:rPr>
                  <a:t>E+dE</a:t>
                </a:r>
                <a:endParaRPr lang="en-IN" sz="24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17581473">
                <a:off x="2786559" y="3574323"/>
                <a:ext cx="4764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el-GR" sz="2000" b="1" dirty="0" smtClean="0"/>
                  <a:t>Δ</a:t>
                </a:r>
                <a:r>
                  <a:rPr lang="en-IN" sz="2000" b="1" dirty="0" smtClean="0"/>
                  <a:t>n</a:t>
                </a:r>
                <a:endParaRPr lang="en-IN" sz="2000" b="1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213556" y="3415590"/>
                <a:ext cx="3684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 smtClean="0"/>
                  <a:t>n</a:t>
                </a:r>
                <a:endParaRPr lang="en-IN" b="1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192991" y="3512880"/>
                <a:ext cx="868288" cy="459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en-IN" sz="2000" dirty="0" err="1" smtClean="0"/>
                  <a:t>n+dn</a:t>
                </a:r>
                <a:endParaRPr lang="en-IN" sz="2000" dirty="0"/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 flipV="1">
                <a:off x="1829097" y="2448775"/>
                <a:ext cx="752948" cy="976074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/>
            <p:cNvSpPr/>
            <p:nvPr/>
          </p:nvSpPr>
          <p:spPr>
            <a:xfrm>
              <a:off x="357370" y="4450008"/>
              <a:ext cx="2933816" cy="5232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IN" sz="2800" dirty="0" smtClean="0">
                  <a:solidFill>
                    <a:schemeClr val="accent6">
                      <a:lumMod val="50000"/>
                    </a:schemeClr>
                  </a:solidFill>
                </a:rPr>
                <a:t>Octant </a:t>
              </a:r>
              <a:r>
                <a:rPr lang="en-IN" sz="2800" dirty="0">
                  <a:solidFill>
                    <a:schemeClr val="accent6">
                      <a:lumMod val="50000"/>
                    </a:schemeClr>
                  </a:solidFill>
                </a:rPr>
                <a:t>of </a:t>
              </a:r>
              <a:r>
                <a:rPr lang="en-IN" sz="2800" b="1" dirty="0" smtClean="0">
                  <a:solidFill>
                    <a:schemeClr val="accent6">
                      <a:lumMod val="50000"/>
                    </a:schemeClr>
                  </a:solidFill>
                </a:rPr>
                <a:t>n</a:t>
              </a:r>
              <a:r>
                <a:rPr lang="en-IN" sz="2800" dirty="0" smtClean="0">
                  <a:solidFill>
                    <a:schemeClr val="accent6">
                      <a:lumMod val="50000"/>
                    </a:schemeClr>
                  </a:solidFill>
                </a:rPr>
                <a:t>–space </a:t>
              </a:r>
              <a:endParaRPr lang="en-IN" sz="28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096000" y="2583851"/>
                <a:ext cx="2687659" cy="7961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IN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I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583851"/>
                <a:ext cx="2687659" cy="7961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3570294" y="3522035"/>
            <a:ext cx="8621706" cy="9279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Similarly the number of available energy states within the sphere of </a:t>
            </a:r>
            <a:endParaRPr lang="en-US" sz="2400" dirty="0" smtClean="0"/>
          </a:p>
          <a:p>
            <a:pPr marL="273050" algn="just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radius </a:t>
            </a:r>
            <a:r>
              <a:rPr lang="en-US" sz="2400" dirty="0" err="1" smtClean="0"/>
              <a:t>n+dn</a:t>
            </a:r>
            <a:r>
              <a:rPr lang="en-US" sz="2400" dirty="0" smtClean="0"/>
              <a:t> corresponding energy. 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096000" y="4592077"/>
                <a:ext cx="4416850" cy="7961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IN" sz="24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IN" sz="24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4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𝐝𝐧</m:t>
                      </m:r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IN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dn</m:t>
                              </m:r>
                              <m: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IN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592077"/>
                <a:ext cx="4416850" cy="7961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943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uiExpand="1" build="p"/>
      <p:bldP spid="23" grpId="0"/>
      <p:bldP spid="31" grpId="0" uiExpand="1" build="p"/>
      <p:bldP spid="3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Density of states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06674" y="709390"/>
            <a:ext cx="3264323" cy="4263838"/>
            <a:chOff x="106674" y="709390"/>
            <a:chExt cx="3264323" cy="4263838"/>
          </a:xfrm>
        </p:grpSpPr>
        <p:grpSp>
          <p:nvGrpSpPr>
            <p:cNvPr id="11" name="Group 10"/>
            <p:cNvGrpSpPr/>
            <p:nvPr/>
          </p:nvGrpSpPr>
          <p:grpSpPr>
            <a:xfrm>
              <a:off x="106674" y="709390"/>
              <a:ext cx="3264323" cy="3603303"/>
              <a:chOff x="236785" y="1038750"/>
              <a:chExt cx="3870984" cy="4134721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498440" y="2294233"/>
                <a:ext cx="2606129" cy="2340000"/>
                <a:chOff x="5936776" y="1240872"/>
                <a:chExt cx="1980000" cy="1980000"/>
              </a:xfrm>
            </p:grpSpPr>
            <p:sp>
              <p:nvSpPr>
                <p:cNvPr id="17" name="Oval 16"/>
                <p:cNvSpPr/>
                <p:nvPr/>
              </p:nvSpPr>
              <p:spPr>
                <a:xfrm>
                  <a:off x="5936776" y="1240872"/>
                  <a:ext cx="1980000" cy="1980000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65100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5995011" y="1846420"/>
                  <a:ext cx="1863529" cy="7920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236785" y="1038750"/>
                <a:ext cx="3870984" cy="4134721"/>
                <a:chOff x="-158795" y="727149"/>
                <a:chExt cx="3870984" cy="4134721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268406" y="832513"/>
                  <a:ext cx="3443783" cy="4029357"/>
                  <a:chOff x="1032681" y="900752"/>
                  <a:chExt cx="3443783" cy="4029357"/>
                </a:xfrm>
              </p:grpSpPr>
              <p:cxnSp>
                <p:nvCxnSpPr>
                  <p:cNvPr id="6" name="Straight Arrow Connector 5"/>
                  <p:cNvCxnSpPr/>
                  <p:nvPr/>
                </p:nvCxnSpPr>
                <p:spPr>
                  <a:xfrm>
                    <a:off x="2156346" y="3220872"/>
                    <a:ext cx="2320118" cy="0"/>
                  </a:xfrm>
                  <a:prstGeom prst="straightConnector1">
                    <a:avLst/>
                  </a:prstGeom>
                  <a:ln w="571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Arrow Connector 7"/>
                  <p:cNvCxnSpPr/>
                  <p:nvPr/>
                </p:nvCxnSpPr>
                <p:spPr>
                  <a:xfrm flipV="1">
                    <a:off x="2156346" y="900752"/>
                    <a:ext cx="0" cy="2320121"/>
                  </a:xfrm>
                  <a:prstGeom prst="straightConnector1">
                    <a:avLst/>
                  </a:prstGeom>
                  <a:ln w="571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Arrow Connector 9"/>
                  <p:cNvCxnSpPr/>
                  <p:nvPr/>
                </p:nvCxnSpPr>
                <p:spPr>
                  <a:xfrm flipH="1">
                    <a:off x="1032681" y="3220872"/>
                    <a:ext cx="1123666" cy="1709237"/>
                  </a:xfrm>
                  <a:prstGeom prst="straightConnector1">
                    <a:avLst/>
                  </a:prstGeom>
                  <a:ln w="5715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" name="TextBox 19"/>
                <p:cNvSpPr txBox="1"/>
                <p:nvPr/>
              </p:nvSpPr>
              <p:spPr>
                <a:xfrm>
                  <a:off x="3067519" y="2535969"/>
                  <a:ext cx="644668" cy="5603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800" b="1" dirty="0" err="1" smtClean="0"/>
                    <a:t>n</a:t>
                  </a:r>
                  <a:r>
                    <a:rPr lang="en-IN" sz="2800" b="1" baseline="-25000" dirty="0" err="1" smtClean="0"/>
                    <a:t>x</a:t>
                  </a:r>
                  <a:endParaRPr lang="en-IN" sz="2800" b="1" baseline="-25000" dirty="0"/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-158795" y="4136764"/>
                  <a:ext cx="582469" cy="5603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800" b="1" dirty="0" err="1" smtClean="0"/>
                    <a:t>n</a:t>
                  </a:r>
                  <a:r>
                    <a:rPr lang="en-IN" sz="2800" b="1" baseline="-25000" dirty="0" err="1"/>
                    <a:t>z</a:t>
                  </a:r>
                  <a:endParaRPr lang="en-IN" sz="2800" b="1" baseline="-25000" dirty="0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768270" y="727149"/>
                  <a:ext cx="623800" cy="5603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800" b="1" dirty="0" err="1" smtClean="0"/>
                    <a:t>n</a:t>
                  </a:r>
                  <a:r>
                    <a:rPr lang="en-IN" sz="2800" b="1" baseline="-25000" dirty="0" err="1" smtClean="0"/>
                    <a:t>y</a:t>
                  </a:r>
                  <a:endParaRPr lang="en-IN" sz="2800" b="1" baseline="-25000" dirty="0"/>
                </a:p>
              </p:txBody>
            </p:sp>
          </p:grpSp>
          <p:cxnSp>
            <p:nvCxnSpPr>
              <p:cNvPr id="29" name="Straight Arrow Connector 28"/>
              <p:cNvCxnSpPr/>
              <p:nvPr/>
            </p:nvCxnSpPr>
            <p:spPr>
              <a:xfrm flipV="1">
                <a:off x="1834679" y="2480101"/>
                <a:ext cx="468000" cy="94022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Freeform 38"/>
              <p:cNvSpPr/>
              <p:nvPr/>
            </p:nvSpPr>
            <p:spPr>
              <a:xfrm>
                <a:off x="1912522" y="2297465"/>
                <a:ext cx="783509" cy="329206"/>
              </a:xfrm>
              <a:custGeom>
                <a:avLst/>
                <a:gdLst>
                  <a:gd name="connsiteX0" fmla="*/ 0 w 421419"/>
                  <a:gd name="connsiteY0" fmla="*/ 0 h 222637"/>
                  <a:gd name="connsiteX1" fmla="*/ 421419 w 421419"/>
                  <a:gd name="connsiteY1" fmla="*/ 222637 h 222637"/>
                  <a:gd name="connsiteX2" fmla="*/ 421419 w 421419"/>
                  <a:gd name="connsiteY2" fmla="*/ 222637 h 222637"/>
                  <a:gd name="connsiteX3" fmla="*/ 421419 w 421419"/>
                  <a:gd name="connsiteY3" fmla="*/ 222637 h 222637"/>
                  <a:gd name="connsiteX0" fmla="*/ 0 w 453224"/>
                  <a:gd name="connsiteY0" fmla="*/ 0 h 373712"/>
                  <a:gd name="connsiteX1" fmla="*/ 421419 w 453224"/>
                  <a:gd name="connsiteY1" fmla="*/ 222637 h 373712"/>
                  <a:gd name="connsiteX2" fmla="*/ 421419 w 453224"/>
                  <a:gd name="connsiteY2" fmla="*/ 222637 h 373712"/>
                  <a:gd name="connsiteX3" fmla="*/ 453224 w 453224"/>
                  <a:gd name="connsiteY3" fmla="*/ 373712 h 373712"/>
                  <a:gd name="connsiteX0" fmla="*/ 0 w 421419"/>
                  <a:gd name="connsiteY0" fmla="*/ 0 h 222637"/>
                  <a:gd name="connsiteX1" fmla="*/ 421419 w 421419"/>
                  <a:gd name="connsiteY1" fmla="*/ 222637 h 222637"/>
                  <a:gd name="connsiteX2" fmla="*/ 421419 w 421419"/>
                  <a:gd name="connsiteY2" fmla="*/ 222637 h 222637"/>
                  <a:gd name="connsiteX0" fmla="*/ 0 w 445437"/>
                  <a:gd name="connsiteY0" fmla="*/ 0 h 357809"/>
                  <a:gd name="connsiteX1" fmla="*/ 421419 w 445437"/>
                  <a:gd name="connsiteY1" fmla="*/ 222637 h 357809"/>
                  <a:gd name="connsiteX2" fmla="*/ 389614 w 445437"/>
                  <a:gd name="connsiteY2" fmla="*/ 357809 h 357809"/>
                  <a:gd name="connsiteX0" fmla="*/ 0 w 519436"/>
                  <a:gd name="connsiteY0" fmla="*/ 0 h 389614"/>
                  <a:gd name="connsiteX1" fmla="*/ 421419 w 519436"/>
                  <a:gd name="connsiteY1" fmla="*/ 222637 h 389614"/>
                  <a:gd name="connsiteX2" fmla="*/ 516835 w 519436"/>
                  <a:gd name="connsiteY2" fmla="*/ 389614 h 389614"/>
                  <a:gd name="connsiteX0" fmla="*/ 0 w 421419"/>
                  <a:gd name="connsiteY0" fmla="*/ 0 h 222637"/>
                  <a:gd name="connsiteX1" fmla="*/ 421419 w 421419"/>
                  <a:gd name="connsiteY1" fmla="*/ 222637 h 222637"/>
                  <a:gd name="connsiteX0" fmla="*/ 0 w 445273"/>
                  <a:gd name="connsiteY0" fmla="*/ 0 h 294199"/>
                  <a:gd name="connsiteX1" fmla="*/ 445273 w 445273"/>
                  <a:gd name="connsiteY1" fmla="*/ 294199 h 294199"/>
                  <a:gd name="connsiteX0" fmla="*/ 0 w 445273"/>
                  <a:gd name="connsiteY0" fmla="*/ 0 h 294199"/>
                  <a:gd name="connsiteX1" fmla="*/ 445273 w 445273"/>
                  <a:gd name="connsiteY1" fmla="*/ 294199 h 294199"/>
                  <a:gd name="connsiteX0" fmla="*/ 0 w 469126"/>
                  <a:gd name="connsiteY0" fmla="*/ 0 h 278297"/>
                  <a:gd name="connsiteX1" fmla="*/ 469126 w 469126"/>
                  <a:gd name="connsiteY1" fmla="*/ 278297 h 278297"/>
                  <a:gd name="connsiteX0" fmla="*/ 0 w 469126"/>
                  <a:gd name="connsiteY0" fmla="*/ 0 h 278297"/>
                  <a:gd name="connsiteX1" fmla="*/ 469126 w 469126"/>
                  <a:gd name="connsiteY1" fmla="*/ 278297 h 278297"/>
                  <a:gd name="connsiteX0" fmla="*/ 0 w 469126"/>
                  <a:gd name="connsiteY0" fmla="*/ 0 h 270346"/>
                  <a:gd name="connsiteX1" fmla="*/ 469126 w 469126"/>
                  <a:gd name="connsiteY1" fmla="*/ 270346 h 270346"/>
                  <a:gd name="connsiteX0" fmla="*/ 0 w 469126"/>
                  <a:gd name="connsiteY0" fmla="*/ 0 h 270346"/>
                  <a:gd name="connsiteX1" fmla="*/ 469126 w 469126"/>
                  <a:gd name="connsiteY1" fmla="*/ 270346 h 270346"/>
                  <a:gd name="connsiteX0" fmla="*/ 0 w 469126"/>
                  <a:gd name="connsiteY0" fmla="*/ 0 h 260664"/>
                  <a:gd name="connsiteX1" fmla="*/ 469126 w 469126"/>
                  <a:gd name="connsiteY1" fmla="*/ 260664 h 260664"/>
                  <a:gd name="connsiteX0" fmla="*/ 0 w 469126"/>
                  <a:gd name="connsiteY0" fmla="*/ 0 h 260664"/>
                  <a:gd name="connsiteX1" fmla="*/ 469126 w 469126"/>
                  <a:gd name="connsiteY1" fmla="*/ 260664 h 260664"/>
                  <a:gd name="connsiteX0" fmla="*/ 0 w 469126"/>
                  <a:gd name="connsiteY0" fmla="*/ 0 h 241299"/>
                  <a:gd name="connsiteX1" fmla="*/ 469126 w 469126"/>
                  <a:gd name="connsiteY1" fmla="*/ 241299 h 241299"/>
                  <a:gd name="connsiteX0" fmla="*/ 0 w 469126"/>
                  <a:gd name="connsiteY0" fmla="*/ 0 h 250981"/>
                  <a:gd name="connsiteX1" fmla="*/ 469126 w 469126"/>
                  <a:gd name="connsiteY1" fmla="*/ 250981 h 250981"/>
                  <a:gd name="connsiteX0" fmla="*/ 0 w 469126"/>
                  <a:gd name="connsiteY0" fmla="*/ 0 h 250981"/>
                  <a:gd name="connsiteX1" fmla="*/ 469126 w 469126"/>
                  <a:gd name="connsiteY1" fmla="*/ 250981 h 25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69126" h="250981">
                    <a:moveTo>
                      <a:pt x="0" y="0"/>
                    </a:moveTo>
                    <a:cubicBezTo>
                      <a:pt x="148424" y="5058"/>
                      <a:pt x="398889" y="154240"/>
                      <a:pt x="469126" y="250981"/>
                    </a:cubicBezTo>
                  </a:path>
                </a:pathLst>
              </a:custGeom>
              <a:noFill/>
              <a:ln w="190500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 rot="1376503">
                <a:off x="1862378" y="2368324"/>
                <a:ext cx="3101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en-IN" sz="2400" b="1" dirty="0" smtClean="0">
                    <a:solidFill>
                      <a:schemeClr val="accent6">
                        <a:lumMod val="50000"/>
                      </a:schemeClr>
                    </a:solidFill>
                  </a:rPr>
                  <a:t>E</a:t>
                </a:r>
                <a:endParaRPr lang="en-IN" sz="24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 rot="2096944">
                <a:off x="2326567" y="2063401"/>
                <a:ext cx="9957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en-IN" sz="2400" b="1" dirty="0" err="1" smtClean="0">
                    <a:solidFill>
                      <a:schemeClr val="accent6">
                        <a:lumMod val="50000"/>
                      </a:schemeClr>
                    </a:solidFill>
                  </a:rPr>
                  <a:t>E+dE</a:t>
                </a:r>
                <a:endParaRPr lang="en-IN" sz="2400" b="1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17581473">
                <a:off x="2786559" y="3574323"/>
                <a:ext cx="4764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el-GR" sz="2000" b="1" dirty="0" smtClean="0"/>
                  <a:t>Δ</a:t>
                </a:r>
                <a:r>
                  <a:rPr lang="en-IN" sz="2000" b="1" dirty="0" smtClean="0"/>
                  <a:t>n</a:t>
                </a:r>
                <a:endParaRPr lang="en-IN" sz="2000" b="1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213556" y="3415590"/>
                <a:ext cx="3684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1" dirty="0" smtClean="0"/>
                  <a:t>n</a:t>
                </a:r>
                <a:endParaRPr lang="en-IN" b="1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192991" y="3512880"/>
                <a:ext cx="868288" cy="459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extrusionH="57150">
                  <a:bevelT w="38100" h="38100"/>
                </a:sp3d>
              </a:bodyPr>
              <a:lstStyle/>
              <a:p>
                <a:r>
                  <a:rPr lang="en-IN" sz="2000" dirty="0" err="1" smtClean="0"/>
                  <a:t>n+dn</a:t>
                </a:r>
                <a:endParaRPr lang="en-IN" sz="2000" dirty="0"/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 flipV="1">
                <a:off x="1829097" y="2448775"/>
                <a:ext cx="752948" cy="976074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/>
            <p:cNvSpPr/>
            <p:nvPr/>
          </p:nvSpPr>
          <p:spPr>
            <a:xfrm>
              <a:off x="357370" y="4450008"/>
              <a:ext cx="2933816" cy="5232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IN" sz="2800" dirty="0" smtClean="0">
                  <a:solidFill>
                    <a:schemeClr val="accent6">
                      <a:lumMod val="50000"/>
                    </a:schemeClr>
                  </a:solidFill>
                </a:rPr>
                <a:t>Octant </a:t>
              </a:r>
              <a:r>
                <a:rPr lang="en-IN" sz="2800" dirty="0">
                  <a:solidFill>
                    <a:schemeClr val="accent6">
                      <a:lumMod val="50000"/>
                    </a:schemeClr>
                  </a:solidFill>
                </a:rPr>
                <a:t>of </a:t>
              </a:r>
              <a:r>
                <a:rPr lang="en-IN" sz="2800" b="1" dirty="0" smtClean="0">
                  <a:solidFill>
                    <a:schemeClr val="accent6">
                      <a:lumMod val="50000"/>
                    </a:schemeClr>
                  </a:solidFill>
                </a:rPr>
                <a:t>n</a:t>
              </a:r>
              <a:r>
                <a:rPr lang="en-IN" sz="2800" dirty="0" smtClean="0">
                  <a:solidFill>
                    <a:schemeClr val="accent6">
                      <a:lumMod val="50000"/>
                    </a:schemeClr>
                  </a:solidFill>
                </a:rPr>
                <a:t>–space </a:t>
              </a:r>
              <a:endParaRPr lang="en-IN" sz="28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3561194" y="743578"/>
            <a:ext cx="8630806" cy="9423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The number of available energy states between the shells of radius </a:t>
            </a:r>
            <a:endParaRPr lang="en-US" sz="2400" dirty="0" smtClean="0"/>
          </a:p>
          <a:p>
            <a:pPr marL="271463" algn="just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n </a:t>
            </a:r>
            <a:r>
              <a:rPr lang="en-US" sz="2400" dirty="0"/>
              <a:t>and n + </a:t>
            </a:r>
            <a:r>
              <a:rPr lang="en-US" sz="2400" dirty="0" err="1" smtClean="0"/>
              <a:t>dn</a:t>
            </a:r>
            <a:r>
              <a:rPr lang="en-US" sz="2400" dirty="0" smtClean="0"/>
              <a:t> (or</a:t>
            </a:r>
            <a:r>
              <a:rPr lang="en-US" sz="2400" dirty="0"/>
              <a:t>) between the energy levels E and E + </a:t>
            </a:r>
            <a:r>
              <a:rPr lang="en-US" sz="2400" dirty="0" smtClean="0"/>
              <a:t>dE.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3781425" y="1887672"/>
                <a:ext cx="5787931" cy="7961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4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IN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4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IN" sz="24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dn</m:t>
                              </m:r>
                              <m: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IN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num>
                            <m:den>
                              <m:r>
                                <a:rPr lang="en-IN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n-I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425" y="1887672"/>
                <a:ext cx="5787931" cy="7961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3781425" y="2867583"/>
                <a:ext cx="7760779" cy="7961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IN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4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4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IN" sz="24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IN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4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IN" sz="2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dn</m:t>
                              </m:r>
                              <m: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400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IN" sz="24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425" y="2867583"/>
                <a:ext cx="7760779" cy="7961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660348" y="3002247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/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539405" y="3016535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/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561194" y="3798362"/>
            <a:ext cx="8630806" cy="830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Since the higher powers of </a:t>
            </a:r>
            <a:r>
              <a:rPr lang="en-US" sz="2400" dirty="0" err="1">
                <a:solidFill>
                  <a:srgbClr val="0070C0"/>
                </a:solidFill>
              </a:rPr>
              <a:t>dn</a:t>
            </a:r>
            <a:r>
              <a:rPr lang="en-US" sz="2400" dirty="0"/>
              <a:t> is very small, </a:t>
            </a:r>
            <a:r>
              <a:rPr lang="en-US" sz="2400" dirty="0">
                <a:solidFill>
                  <a:srgbClr val="0070C0"/>
                </a:solidFill>
              </a:rPr>
              <a:t>dn</a:t>
            </a:r>
            <a:r>
              <a:rPr lang="en-US" sz="2400" baseline="30000" dirty="0">
                <a:solidFill>
                  <a:srgbClr val="0070C0"/>
                </a:solidFill>
              </a:rPr>
              <a:t>2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dn</a:t>
            </a:r>
            <a:r>
              <a:rPr lang="en-US" sz="2400" baseline="30000" dirty="0">
                <a:solidFill>
                  <a:srgbClr val="0070C0"/>
                </a:solidFill>
              </a:rPr>
              <a:t>3</a:t>
            </a:r>
            <a:r>
              <a:rPr lang="en-US" sz="2400" dirty="0"/>
              <a:t> terms can </a:t>
            </a:r>
            <a:endParaRPr lang="en-US" sz="2400" dirty="0" smtClean="0"/>
          </a:p>
          <a:p>
            <a:pPr marL="271463" algn="just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be </a:t>
            </a:r>
            <a:r>
              <a:rPr lang="en-US" sz="2400" dirty="0"/>
              <a:t>neglected.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3781425" y="4764023"/>
                <a:ext cx="5506316" cy="7961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IN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(3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dn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………(2)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425" y="4764023"/>
                <a:ext cx="5506316" cy="7961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3781425" y="5694802"/>
                <a:ext cx="4246099" cy="831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l-GR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dn</m:t>
                          </m:r>
                        </m:num>
                        <m:den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………(3)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425" y="5694802"/>
                <a:ext cx="4246099" cy="8310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10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  <p:bldP spid="34" grpId="0"/>
      <p:bldP spid="35" grpId="0"/>
      <p:bldP spid="9" grpId="0"/>
      <p:bldP spid="37" grpId="0"/>
      <p:bldP spid="27" grpId="0" build="p"/>
      <p:bldP spid="42" grpId="0"/>
      <p:bldP spid="4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Density of states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" y="769411"/>
            <a:ext cx="5143500" cy="487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We know that allowed energy values is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42875" y="1458386"/>
                <a:ext cx="1763175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8 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" y="1458386"/>
                <a:ext cx="1763175" cy="7411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42875" y="2572086"/>
                <a:ext cx="3603359" cy="738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8 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………(4)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" y="2572086"/>
                <a:ext cx="3603359" cy="7388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0" y="4982919"/>
            <a:ext cx="5143500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Differentiating </a:t>
            </a:r>
            <a:r>
              <a:rPr lang="en-US" sz="2400" dirty="0" smtClean="0"/>
              <a:t>equation (4) w.r.t </a:t>
            </a:r>
            <a:r>
              <a:rPr lang="en-US" sz="2400" dirty="0">
                <a:solidFill>
                  <a:srgbClr val="0070C0"/>
                </a:solidFill>
              </a:rPr>
              <a:t>‘n’</a:t>
            </a:r>
            <a:endParaRPr lang="en-IN" sz="2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42875" y="5686299"/>
                <a:ext cx="4042645" cy="738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dn</m:t>
                      </m:r>
                      <m:r>
                        <a:rPr lang="en-IN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8 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………(6)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" y="5686299"/>
                <a:ext cx="4042645" cy="738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04370" y="3514336"/>
                <a:ext cx="3696076" cy="1091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IN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8 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………(5)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70" y="3514336"/>
                <a:ext cx="3696076" cy="10911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5157787" y="811885"/>
            <a:ext cx="0" cy="5655616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172074" y="782523"/>
            <a:ext cx="4819651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Substituting (5) &amp; (6) in equation (3)</a:t>
            </a:r>
            <a:endParaRPr lang="en-IN" sz="2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5698255" y="5759615"/>
                <a:ext cx="347800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n-IN" sz="20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l-GR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0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dn</m:t>
                          </m:r>
                        </m:num>
                        <m:den>
                          <m:r>
                            <a:rPr lang="en-US" sz="20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sz="2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………(3)</m:t>
                      </m:r>
                    </m:oMath>
                  </m:oMathPara>
                </a14:m>
                <a:endParaRPr lang="en-IN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255" y="5759615"/>
                <a:ext cx="3478003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5184501" y="1405777"/>
                <a:ext cx="3163110" cy="719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en-US" sz="2400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dn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501" y="1405777"/>
                <a:ext cx="3163110" cy="7199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5184501" y="2168179"/>
                <a:ext cx="5793317" cy="1133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8 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8 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501" y="2168179"/>
                <a:ext cx="5793317" cy="11333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5178689" y="3308926"/>
                <a:ext cx="6232540" cy="1133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8 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8 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sz="2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689" y="3308926"/>
                <a:ext cx="6232540" cy="11333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5199590" y="4416225"/>
                <a:ext cx="4320863" cy="1243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8 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590" y="4416225"/>
                <a:ext cx="4320863" cy="12433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8252362" y="4646390"/>
            <a:ext cx="31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/</a:t>
            </a:r>
            <a:endParaRPr lang="en-IN" sz="1200" b="1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980634" y="4523388"/>
            <a:ext cx="31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/</a:t>
            </a:r>
            <a:endParaRPr lang="en-IN" sz="1200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 flipH="1">
            <a:off x="7985612" y="5239318"/>
            <a:ext cx="319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/</a:t>
            </a:r>
            <a:endParaRPr lang="en-IN" sz="1200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701237" y="5180537"/>
            <a:ext cx="314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/</a:t>
            </a:r>
            <a:endParaRPr lang="en-IN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5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  <p:bldP spid="36" grpId="0" build="p"/>
      <p:bldP spid="38" grpId="0" build="p"/>
      <p:bldP spid="3" grpId="0"/>
      <p:bldP spid="45" grpId="0" build="p"/>
      <p:bldP spid="46" grpId="0" build="p"/>
      <p:bldP spid="47" grpId="0"/>
      <p:bldP spid="48" grpId="0"/>
      <p:bldP spid="48" grpId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Density of states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14288" y="780839"/>
                <a:ext cx="4832157" cy="7657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IN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8 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8" y="780839"/>
                <a:ext cx="4832157" cy="7657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/>
          <p:cNvSpPr/>
          <p:nvPr/>
        </p:nvSpPr>
        <p:spPr>
          <a:xfrm>
            <a:off x="14288" y="1796806"/>
            <a:ext cx="3729037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>
                <a:solidFill>
                  <a:srgbClr val="0070C0"/>
                </a:solidFill>
              </a:rPr>
              <a:t>Volume of the metal, V = a</a:t>
            </a:r>
            <a:r>
              <a:rPr lang="en-US" sz="2400" baseline="30000" dirty="0" smtClean="0">
                <a:solidFill>
                  <a:srgbClr val="0070C0"/>
                </a:solidFill>
              </a:rPr>
              <a:t>3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endParaRPr lang="en-IN" sz="2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0" y="2508651"/>
                <a:ext cx="4832157" cy="7657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n-I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I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8 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08651"/>
                <a:ext cx="4832157" cy="7657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14288" y="3524618"/>
            <a:ext cx="4414837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For unit volume of metal </a:t>
            </a:r>
            <a:r>
              <a:rPr lang="en-US" sz="2400" dirty="0" smtClean="0">
                <a:solidFill>
                  <a:srgbClr val="0070C0"/>
                </a:solidFill>
              </a:rPr>
              <a:t>V = 1m</a:t>
            </a:r>
            <a:r>
              <a:rPr lang="en-US" sz="2400" baseline="30000" dirty="0" smtClean="0">
                <a:solidFill>
                  <a:srgbClr val="0070C0"/>
                </a:solidFill>
              </a:rPr>
              <a:t>3</a:t>
            </a:r>
            <a:endParaRPr lang="en-IN" sz="2400" baseline="300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17882" y="4346674"/>
                <a:ext cx="5225213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From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equation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(1)∴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I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IN" sz="2400" b="0" dirty="0" smtClean="0">
                              <a:solidFill>
                                <a:srgbClr val="0070C0"/>
                              </a:solidFill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m:t>dE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IN" sz="2400" b="0" i="0" dirty="0" smtClean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82" y="4346674"/>
                <a:ext cx="5225213" cy="7035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278627"/>
                <a:ext cx="4933210" cy="1081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8 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3 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1 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</m:t>
                          </m:r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2400" dirty="0"/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IN" sz="2400" dirty="0"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m:t>V</m:t>
                          </m:r>
                        </m:den>
                      </m:f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78627"/>
                <a:ext cx="4933210" cy="10817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429000" y="5362833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/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50384" y="5879656"/>
            <a:ext cx="31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/</a:t>
            </a:r>
            <a:endParaRPr lang="en-IN" b="1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5429254" y="811885"/>
            <a:ext cx="0" cy="5655616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515414" y="935364"/>
                <a:ext cx="6546023" cy="6734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Density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states</m:t>
                      </m:r>
                      <m:r>
                        <a:rPr lang="en-I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8 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3 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414" y="935364"/>
                <a:ext cx="6546023" cy="6734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5515414" y="1847269"/>
            <a:ext cx="6676586" cy="14414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Each electron energy level can </a:t>
            </a:r>
            <a:r>
              <a:rPr lang="en-US" sz="2400" dirty="0" smtClean="0"/>
              <a:t>accommodate two </a:t>
            </a:r>
          </a:p>
          <a:p>
            <a:pPr marL="271463" algn="just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electrons </a:t>
            </a:r>
            <a:r>
              <a:rPr lang="en-US" sz="2400" dirty="0"/>
              <a:t>as per </a:t>
            </a:r>
            <a:r>
              <a:rPr lang="en-US" sz="2400" dirty="0" smtClean="0"/>
              <a:t>Pauli’s exclusion </a:t>
            </a:r>
            <a:r>
              <a:rPr lang="en-US" sz="2400" dirty="0"/>
              <a:t>principle. </a:t>
            </a:r>
            <a:endParaRPr lang="en-US" sz="2400" dirty="0" smtClean="0"/>
          </a:p>
          <a:p>
            <a:pPr marL="271463" algn="just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(</a:t>
            </a:r>
            <a:r>
              <a:rPr lang="en-US" sz="2400" dirty="0"/>
              <a:t>Spin up and Spin down = 2 (e) </a:t>
            </a:r>
            <a:r>
              <a:rPr lang="en-US" sz="2400" dirty="0" smtClean="0"/>
              <a:t>× density </a:t>
            </a:r>
            <a:r>
              <a:rPr lang="en-US" sz="2400" dirty="0"/>
              <a:t>of states). 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429254" y="3624633"/>
                <a:ext cx="34227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4" y="3624633"/>
                <a:ext cx="342279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5515414" y="4364502"/>
                <a:ext cx="4474751" cy="765787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dE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8 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3 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</m:t>
                      </m:r>
                    </m:oMath>
                  </m:oMathPara>
                </a14:m>
                <a:endParaRPr lang="en-IN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414" y="4364502"/>
                <a:ext cx="4474751" cy="7657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439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20" grpId="0"/>
      <p:bldP spid="21" grpId="0"/>
      <p:bldP spid="22" grpId="0"/>
      <p:bldP spid="25" grpId="0"/>
      <p:bldP spid="4" grpId="0"/>
      <p:bldP spid="28" grpId="0"/>
      <p:bldP spid="29" grpId="0"/>
      <p:bldP spid="31" grpId="0"/>
      <p:bldP spid="6" grpId="0" uiExpand="1" build="p"/>
      <p:bldP spid="7" grpId="0"/>
      <p:bldP spid="3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1064525" y="2265528"/>
            <a:ext cx="9962866" cy="2470245"/>
          </a:xfrm>
          <a:prstGeom prst="horizontalScroll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5400" b="1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Effective mass of an electron</a:t>
            </a:r>
            <a:endParaRPr lang="en-US" sz="5400" b="1" dirty="0">
              <a:solidFill>
                <a:srgbClr val="00206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20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mass of electron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973297" y="810418"/>
            <a:ext cx="4804015" cy="307755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381220" y="810418"/>
            <a:ext cx="4802400" cy="307800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7073310" y="1878156"/>
            <a:ext cx="518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</a:t>
            </a:r>
            <a:r>
              <a:rPr lang="en-US" sz="3200" b="1" baseline="30000" dirty="0" smtClean="0">
                <a:solidFill>
                  <a:srgbClr val="FF0000"/>
                </a:solidFill>
              </a:rPr>
              <a:t>-</a:t>
            </a:r>
            <a:endParaRPr lang="en-IN" b="1" baseline="30000" dirty="0">
              <a:solidFill>
                <a:srgbClr val="FF0000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712420" y="1089418"/>
            <a:ext cx="4140000" cy="2520000"/>
            <a:chOff x="7191542" y="1581897"/>
            <a:chExt cx="2740819" cy="1576553"/>
          </a:xfrm>
        </p:grpSpPr>
        <p:sp>
          <p:nvSpPr>
            <p:cNvPr id="10" name="Oval 9"/>
            <p:cNvSpPr/>
            <p:nvPr/>
          </p:nvSpPr>
          <p:spPr>
            <a:xfrm>
              <a:off x="7191542" y="1581897"/>
              <a:ext cx="468000" cy="468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</a:rPr>
                <a:t>+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931099" y="1581897"/>
              <a:ext cx="468000" cy="468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</a:rPr>
                <a:t>+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8694868" y="1581897"/>
              <a:ext cx="468000" cy="468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</a:rPr>
                <a:t>+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9460384" y="1581897"/>
              <a:ext cx="468000" cy="468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</a:rPr>
                <a:t>+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195519" y="2690450"/>
              <a:ext cx="468000" cy="468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</a:rPr>
                <a:t>+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935076" y="2690450"/>
              <a:ext cx="468000" cy="468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</a:rPr>
                <a:t>+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8698845" y="2690450"/>
              <a:ext cx="468000" cy="468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</a:rPr>
                <a:t>+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9464361" y="2690450"/>
              <a:ext cx="468000" cy="468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</a:rPr>
                <a:t>+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652291" y="891210"/>
            <a:ext cx="1405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4">
                    <a:lumMod val="50000"/>
                  </a:schemeClr>
                </a:solidFill>
              </a:rPr>
              <a:t>Vacuum</a:t>
            </a:r>
            <a:endParaRPr lang="en-IN" sz="28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06301" y="1863815"/>
            <a:ext cx="518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</a:t>
            </a:r>
            <a:r>
              <a:rPr lang="en-US" sz="3200" b="1" baseline="30000" dirty="0" smtClean="0">
                <a:solidFill>
                  <a:srgbClr val="FF0000"/>
                </a:solidFill>
              </a:rPr>
              <a:t>-</a:t>
            </a:r>
            <a:endParaRPr lang="en-IN" b="1" baseline="300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23112" y="2408867"/>
            <a:ext cx="518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</a:t>
            </a:r>
            <a:r>
              <a:rPr lang="en-US" sz="3200" b="1" baseline="30000" dirty="0" smtClean="0">
                <a:solidFill>
                  <a:srgbClr val="FF0000"/>
                </a:solidFill>
              </a:rPr>
              <a:t>-</a:t>
            </a:r>
            <a:endParaRPr lang="en-IN" b="1" baseline="300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802293" y="1824092"/>
            <a:ext cx="518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</a:t>
            </a:r>
            <a:r>
              <a:rPr lang="en-US" sz="3200" b="1" baseline="30000" dirty="0" smtClean="0">
                <a:solidFill>
                  <a:srgbClr val="FF0000"/>
                </a:solidFill>
              </a:rPr>
              <a:t>-</a:t>
            </a:r>
            <a:endParaRPr lang="en-IN" b="1" baseline="30000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226606" y="2963917"/>
            <a:ext cx="518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</a:t>
            </a:r>
            <a:r>
              <a:rPr lang="en-US" sz="3200" b="1" baseline="30000" dirty="0" smtClean="0">
                <a:solidFill>
                  <a:srgbClr val="FF0000"/>
                </a:solidFill>
              </a:rPr>
              <a:t>-</a:t>
            </a:r>
            <a:endParaRPr lang="en-IN" b="1" baseline="30000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61127" y="2238656"/>
            <a:ext cx="518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</a:t>
            </a:r>
            <a:r>
              <a:rPr lang="en-US" sz="3200" b="1" baseline="30000" dirty="0" smtClean="0">
                <a:solidFill>
                  <a:srgbClr val="FF0000"/>
                </a:solidFill>
              </a:rPr>
              <a:t>-</a:t>
            </a:r>
            <a:endParaRPr lang="en-IN" b="1" baseline="30000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55730" y="4025787"/>
            <a:ext cx="3603374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spcBef>
                <a:spcPts val="1000"/>
              </a:spcBef>
              <a:buClr>
                <a:schemeClr val="accent6"/>
              </a:buClr>
            </a:pPr>
            <a:r>
              <a:rPr lang="en-US" sz="2800" b="1" dirty="0" smtClean="0">
                <a:solidFill>
                  <a:schemeClr val="accent4">
                    <a:lumMod val="50000"/>
                  </a:schemeClr>
                </a:solidFill>
              </a:rPr>
              <a:t>Mass of free electrons</a:t>
            </a:r>
            <a:endParaRPr lang="en-IN" sz="2800" b="1" baseline="30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922832" y="4039642"/>
            <a:ext cx="3913138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just">
              <a:spcBef>
                <a:spcPts val="1000"/>
              </a:spcBef>
              <a:buClr>
                <a:schemeClr val="accent6"/>
              </a:buClr>
            </a:pPr>
            <a:r>
              <a:rPr lang="en-US" sz="2800" b="1" dirty="0" smtClean="0">
                <a:solidFill>
                  <a:schemeClr val="accent4">
                    <a:lumMod val="50000"/>
                  </a:schemeClr>
                </a:solidFill>
              </a:rPr>
              <a:t>Mass of electrons in solid</a:t>
            </a:r>
            <a:endParaRPr lang="en-IN" sz="2800" b="1" baseline="30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715598" y="5198691"/>
            <a:ext cx="2362671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/>
          <a:p>
            <a:pPr algn="just">
              <a:spcBef>
                <a:spcPts val="1000"/>
              </a:spcBef>
              <a:buClr>
                <a:schemeClr val="accent6"/>
              </a:buClr>
            </a:pP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</a:rPr>
              <a:t>e = 9.1 × 10</a:t>
            </a:r>
            <a:r>
              <a:rPr lang="en-US" sz="2400" b="1" baseline="30000" dirty="0" smtClean="0">
                <a:solidFill>
                  <a:schemeClr val="tx2">
                    <a:lumMod val="50000"/>
                  </a:schemeClr>
                </a:solidFill>
              </a:rPr>
              <a:t>-31</a:t>
            </a: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</a:rPr>
              <a:t> kg</a:t>
            </a:r>
            <a:endParaRPr lang="en-IN" sz="2400" b="1" baseline="30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Not Equal 1"/>
          <p:cNvSpPr/>
          <p:nvPr/>
        </p:nvSpPr>
        <p:spPr>
          <a:xfrm>
            <a:off x="5537957" y="4058200"/>
            <a:ext cx="1116000" cy="540000"/>
          </a:xfrm>
          <a:prstGeom prst="mathNotEqual">
            <a:avLst/>
          </a:prstGeom>
          <a:solidFill>
            <a:schemeClr val="tx1">
              <a:lumMod val="25000"/>
              <a:lumOff val="75000"/>
            </a:schemeClr>
          </a:solidFill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-1" y="4625265"/>
            <a:ext cx="9690103" cy="1966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300" dirty="0" smtClean="0"/>
              <a:t>Experimentally measured values shows that for some solids the mass is larger, </a:t>
            </a:r>
          </a:p>
          <a:p>
            <a:pPr marL="273050" algn="just"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300" dirty="0" smtClean="0"/>
              <a:t>while incase of other solids it is slightly smaller then free electron mass.</a:t>
            </a:r>
            <a:r>
              <a:rPr lang="en-US" sz="2300" dirty="0"/>
              <a:t> </a:t>
            </a:r>
            <a:endParaRPr lang="en-US" sz="2300" dirty="0" smtClean="0"/>
          </a:p>
          <a:p>
            <a:pPr marL="265113" indent="-265113" algn="just"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300" dirty="0" smtClean="0"/>
              <a:t>This experimentally determined electron mass is known as effective mass (m*).</a:t>
            </a:r>
            <a:endParaRPr lang="en-IN" sz="2300" baseline="30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5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30221 -0.00116 L -0.06511 -0.06157 L 0.01888 0.22709 L 0.23281 -0.17592 L 0.30039 -0.06782 L 0.22604 0.23403 L -0.02227 -0.18217 L -0.06016 -0.10625 L 0.01054 0.23403 L 0.297 0.18264 L 0.11107 0.00209 L -0.05521 0.21134 L -0.00404 -0.18541 L 0.17357 0.22709 L 0.22943 -0.18819 L 0.29857 -0.1412 C 0.29206 -0.01944 0.28541 0.10232 0.27877 0.22384 L 0.14062 -0.06782 L 0.07799 0.2081 L -0.06966 0.12523 L -0.00899 -0.16967 L 2.08333E-6 -1.85185E-6 Z " pathEditMode="relative" rAng="0" ptsTypes="AAAAAAAAAAAAAAAAAAAAAAA">
                                      <p:cBhvr>
                                        <p:cTn id="29" dur="7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28" y="229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48148E-6 L 0.12044 0.07685 L 0.26601 -0.09306 L 0.16705 -0.3375 L 0.03294 0.07477 L -0.11016 -0.07685 L -0.09662 -0.33148 L 0.01588 -0.15371 L 0.12734 -0.25671 L 0.17057 0.08495 L -0.01589 -0.3375 L -0.09766 0.07477 L 0.26718 -0.02222 L 0.14895 -0.34144 L 3.75E-6 1.48148E-6 Z " pathEditMode="relative" rAng="0" ptsTypes="AAAAAAAAAAAAAAA">
                                      <p:cBhvr>
                                        <p:cTn id="31" dur="7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-1282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023 L -0.10104 0.1757 L -0.29883 -0.21597 L -0.26471 -0.24028 L -0.12955 0.17778 L 0.07735 0.10718 L -0.29987 -0.01597 L 0.07383 -0.15949 L -0.01015 -0.24213 L -0.0875 0.18195 L -0.21705 -0.23819 L -0.29883 0.08889 L -0.24765 0.17778 L -0.12265 -0.1412 L 0.06927 -0.22801 L 0.02735 0.17176 L -0.2181 -0.01412 L -0.29765 0.1375 L 0.07162 0.15764 L -2.5E-6 -0.00023 Z " pathEditMode="relative" rAng="0" ptsTypes="AAAAAAAAAAAAAAAAAAAA">
                                      <p:cBhvr>
                                        <p:cTn id="33" dur="7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33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2279 0.09283 L 0.05235 0.00209 L 0.05352 0.05463 L 0.08295 -0.02222 L 0.10117 0.08889 L 0.15235 0.0625 L 0.13308 -0.02639 L 0.1569 -0.02639 L 0.18412 0.08473 L 0.20352 -0.04652 L 0.23867 -0.04051 L 0.25925 0.07269 L 0.22396 0.10903 L 0.19102 0.09491 L 0.13529 -0.04838 L 0.10456 -0.03426 L 0.06602 0.08681 L 0.03073 0.1213 L -0.00104 0.08473 L 0 0 Z " pathEditMode="relative" ptsTypes="AAAAAAAAAAAAAAAAAAAAA">
                                      <p:cBhvr>
                                        <p:cTn id="62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3633 -0.09884 L 0.05573 0.00208 L 0.08868 -0.13519 L 0.11368 -0.13519 L 0.13646 0.0081 L 0.1 0.05069 L 0.05 0.00208 L 0.01706 -0.13519 L -0.01823 -0.11921 L -0.05677 0.00602 L -0.07617 -0.12315 L -0.10911 -0.12315 L -0.13971 0.00417 L -0.09205 0.03449 L -0.05677 0.0081 L -0.02382 -0.11713 L 0 0 Z " pathEditMode="relative" ptsTypes="AAAAAAAAAAAAAAAAAA">
                                      <p:cBhvr>
                                        <p:cTn id="64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25 0.12939 L -0.05352 0.09097 L -0.08646 -0.05649 L -0.11602 -0.05255 L -0.08307 0.11342 L -0.09557 0.14375 L -0.12279 0.10926 L -0.16367 -0.03033 L -0.1944 -0.05857 L -0.17162 0.10532 L -0.225 0.10115 L -0.20912 -0.05857 L -0.1194 0.10926 L -0.09662 -0.05255 L -0.06706 0.09514 L -0.0375 0.0831 L -0.02057 -0.06042 L 0 0 Z " pathEditMode="relative" ptsTypes="AAAAAAAAAAAAAAAAAAA">
                                      <p:cBhvr>
                                        <p:cTn id="66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9" grpId="1"/>
      <p:bldP spid="18" grpId="0"/>
      <p:bldP spid="19" grpId="0"/>
      <p:bldP spid="19" grpId="1"/>
      <p:bldP spid="28" grpId="0"/>
      <p:bldP spid="28" grpId="1"/>
      <p:bldP spid="29" grpId="0"/>
      <p:bldP spid="29" grpId="1"/>
      <p:bldP spid="43" grpId="0"/>
      <p:bldP spid="43" grpId="1"/>
      <p:bldP spid="44" grpId="0"/>
      <p:bldP spid="44" grpId="1"/>
      <p:bldP spid="21" grpId="0"/>
      <p:bldP spid="22" grpId="0"/>
      <p:bldP spid="23" grpId="0" animBg="1"/>
      <p:bldP spid="2" grpId="0" animBg="1"/>
      <p:bldP spid="25" grpId="0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mass of electron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300248" y="1353402"/>
            <a:ext cx="3220872" cy="200622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4410490" y="1353403"/>
            <a:ext cx="3220872" cy="200622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559556" y="2064109"/>
            <a:ext cx="518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</a:t>
            </a:r>
            <a:r>
              <a:rPr lang="en-US" sz="3200" b="1" baseline="30000" dirty="0" smtClean="0">
                <a:solidFill>
                  <a:srgbClr val="FF0000"/>
                </a:solidFill>
              </a:rPr>
              <a:t>-</a:t>
            </a:r>
            <a:endParaRPr lang="en-IN" b="1" baseline="30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55550" y="1905435"/>
            <a:ext cx="518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</a:t>
            </a:r>
            <a:r>
              <a:rPr lang="en-US" sz="3200" b="1" baseline="30000" dirty="0" smtClean="0">
                <a:solidFill>
                  <a:srgbClr val="FF0000"/>
                </a:solidFill>
              </a:rPr>
              <a:t>-</a:t>
            </a:r>
            <a:endParaRPr lang="en-IN" b="1" baseline="30000" dirty="0">
              <a:solidFill>
                <a:srgbClr val="FF0000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666695" y="1581897"/>
            <a:ext cx="2740819" cy="1576553"/>
            <a:chOff x="7191542" y="1581897"/>
            <a:chExt cx="2740819" cy="1576553"/>
          </a:xfrm>
        </p:grpSpPr>
        <p:sp>
          <p:nvSpPr>
            <p:cNvPr id="10" name="Oval 9"/>
            <p:cNvSpPr/>
            <p:nvPr/>
          </p:nvSpPr>
          <p:spPr>
            <a:xfrm>
              <a:off x="7191542" y="1581897"/>
              <a:ext cx="468000" cy="468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</a:rPr>
                <a:t>+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931099" y="1581897"/>
              <a:ext cx="468000" cy="468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</a:rPr>
                <a:t>+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8694868" y="1581897"/>
              <a:ext cx="468000" cy="468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</a:rPr>
                <a:t>+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9460384" y="1581897"/>
              <a:ext cx="468000" cy="468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</a:rPr>
                <a:t>+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195519" y="2690450"/>
              <a:ext cx="468000" cy="468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</a:rPr>
                <a:t>+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935076" y="2690450"/>
              <a:ext cx="468000" cy="468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</a:rPr>
                <a:t>+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8698845" y="2690450"/>
              <a:ext cx="468000" cy="468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</a:rPr>
                <a:t>+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9464361" y="2690450"/>
              <a:ext cx="468000" cy="468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</a:rPr>
                <a:t>+</a:t>
              </a:r>
              <a:endParaRPr lang="en-IN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357949" y="1434194"/>
            <a:ext cx="1303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50000"/>
                  </a:schemeClr>
                </a:solidFill>
              </a:rPr>
              <a:t>Vacuum</a:t>
            </a:r>
            <a:endParaRPr lang="en-IN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3251" y="2406799"/>
            <a:ext cx="518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</a:t>
            </a:r>
            <a:r>
              <a:rPr lang="en-US" sz="3200" b="1" baseline="30000" dirty="0" smtClean="0">
                <a:solidFill>
                  <a:srgbClr val="FF0000"/>
                </a:solidFill>
              </a:rPr>
              <a:t>-</a:t>
            </a:r>
            <a:endParaRPr lang="en-IN" b="1" baseline="30000" dirty="0">
              <a:solidFill>
                <a:srgbClr val="FF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033251" y="3768436"/>
            <a:ext cx="1745100" cy="584679"/>
            <a:chOff x="2438973" y="3768436"/>
            <a:chExt cx="1745100" cy="584679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2438973" y="3768436"/>
              <a:ext cx="1745100" cy="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734524" y="3829895"/>
              <a:ext cx="332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3">
                      <a:lumMod val="50000"/>
                    </a:schemeClr>
                  </a:solidFill>
                </a:rPr>
                <a:t>E</a:t>
              </a:r>
              <a:endParaRPr lang="en-IN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801990" y="2278391"/>
            <a:ext cx="518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</a:t>
            </a:r>
            <a:r>
              <a:rPr lang="en-US" sz="3200" b="1" baseline="30000" dirty="0" smtClean="0">
                <a:solidFill>
                  <a:srgbClr val="FF0000"/>
                </a:solidFill>
              </a:rPr>
              <a:t>-</a:t>
            </a:r>
            <a:endParaRPr lang="en-IN" b="1" baseline="300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50922" y="2048684"/>
            <a:ext cx="518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</a:t>
            </a:r>
            <a:r>
              <a:rPr lang="en-US" sz="3200" b="1" baseline="30000" dirty="0" smtClean="0">
                <a:solidFill>
                  <a:srgbClr val="FF0000"/>
                </a:solidFill>
              </a:rPr>
              <a:t>-</a:t>
            </a:r>
            <a:endParaRPr lang="en-IN" b="1" baseline="300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74110" y="1822024"/>
            <a:ext cx="518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</a:t>
            </a:r>
            <a:r>
              <a:rPr lang="en-US" sz="3200" b="1" baseline="30000" dirty="0" smtClean="0">
                <a:solidFill>
                  <a:srgbClr val="FF0000"/>
                </a:solidFill>
              </a:rPr>
              <a:t>-</a:t>
            </a:r>
            <a:endParaRPr lang="en-IN" b="1" baseline="30000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74110" y="2356496"/>
            <a:ext cx="518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e</a:t>
            </a:r>
            <a:r>
              <a:rPr lang="en-US" sz="3200" b="1" baseline="30000" dirty="0" smtClean="0">
                <a:solidFill>
                  <a:srgbClr val="FF0000"/>
                </a:solidFill>
              </a:rPr>
              <a:t>-</a:t>
            </a:r>
            <a:endParaRPr lang="en-IN" b="1" baseline="30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41678" y="4408224"/>
                <a:ext cx="21739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i="0" dirty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2800" i="0" baseline="-25000" dirty="0" err="1" smtClean="0">
                          <a:latin typeface="Cambria Math" panose="02040503050406030204" pitchFamily="18" charset="0"/>
                        </a:rPr>
                        <m:t>ext</m:t>
                      </m:r>
                      <m:r>
                        <a:rPr lang="en-US" sz="2800" i="0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0" dirty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78" y="4408224"/>
                <a:ext cx="217397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41678" y="5327624"/>
                <a:ext cx="2078435" cy="896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ext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78" y="5327624"/>
                <a:ext cx="2078435" cy="896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5195657" y="3762565"/>
            <a:ext cx="1745100" cy="584679"/>
            <a:chOff x="2438973" y="3768436"/>
            <a:chExt cx="1745100" cy="584679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2438973" y="3768436"/>
              <a:ext cx="1745100" cy="0"/>
            </a:xfrm>
            <a:prstGeom prst="straightConnector1">
              <a:avLst/>
            </a:prstGeom>
            <a:ln w="38100"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734524" y="3829895"/>
              <a:ext cx="332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3">
                      <a:lumMod val="50000"/>
                    </a:schemeClr>
                  </a:solidFill>
                </a:rPr>
                <a:t>E</a:t>
              </a:r>
              <a:endParaRPr lang="en-IN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304564" y="4380929"/>
                <a:ext cx="37309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i="0" dirty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800" i="0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US" sz="2800" dirty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2800" baseline="-25000" dirty="0" err="1">
                          <a:latin typeface="Cambria Math" panose="02040503050406030204" pitchFamily="18" charset="0"/>
                        </a:rPr>
                        <m:t>ext</m:t>
                      </m:r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2800" b="0" i="0" baseline="-250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internal</m:t>
                      </m:r>
                    </m:oMath>
                  </m:oMathPara>
                </a14:m>
                <a:endParaRPr lang="en-IN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564" y="4380929"/>
                <a:ext cx="373091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7961679" y="704763"/>
            <a:ext cx="4230321" cy="104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dirty="0"/>
              <a:t>Consider mass of electron as </a:t>
            </a:r>
            <a:endParaRPr lang="en-US" dirty="0" smtClean="0"/>
          </a:p>
          <a:p>
            <a:pPr marL="27305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effective </a:t>
            </a:r>
            <a:r>
              <a:rPr lang="en-US" dirty="0">
                <a:solidFill>
                  <a:srgbClr val="0070C0"/>
                </a:solidFill>
              </a:rPr>
              <a:t>mass </a:t>
            </a:r>
            <a:r>
              <a:rPr lang="en-US" dirty="0" smtClean="0">
                <a:solidFill>
                  <a:srgbClr val="0070C0"/>
                </a:solidFill>
              </a:rPr>
              <a:t>(m*)</a:t>
            </a:r>
            <a:r>
              <a:rPr lang="en-US" dirty="0" smtClean="0"/>
              <a:t>.</a:t>
            </a:r>
            <a:endParaRPr lang="en-IN" dirty="0"/>
          </a:p>
        </p:txBody>
      </p:sp>
      <p:sp>
        <p:nvSpPr>
          <p:cNvPr id="39" name="TextBox 38"/>
          <p:cNvSpPr txBox="1"/>
          <p:nvPr/>
        </p:nvSpPr>
        <p:spPr>
          <a:xfrm>
            <a:off x="7965683" y="1690123"/>
            <a:ext cx="4230321" cy="1161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dirty="0" smtClean="0"/>
              <a:t>Consider mass as per </a:t>
            </a:r>
            <a:r>
              <a:rPr lang="en-US" dirty="0" smtClean="0">
                <a:solidFill>
                  <a:srgbClr val="0070C0"/>
                </a:solidFill>
              </a:rPr>
              <a:t>quantum </a:t>
            </a:r>
          </a:p>
          <a:p>
            <a:pPr marL="27305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mechanical</a:t>
            </a:r>
            <a:r>
              <a:rPr lang="en-US" dirty="0" smtClean="0"/>
              <a:t> approach.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7961679" y="2674539"/>
            <a:ext cx="4230321" cy="3153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dirty="0" smtClean="0"/>
              <a:t>Then we can </a:t>
            </a:r>
            <a:r>
              <a:rPr lang="en-US" dirty="0" smtClean="0">
                <a:solidFill>
                  <a:srgbClr val="0070C0"/>
                </a:solidFill>
              </a:rPr>
              <a:t>neglect internal </a:t>
            </a:r>
          </a:p>
          <a:p>
            <a:pPr marL="27305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force</a:t>
            </a:r>
            <a:r>
              <a:rPr lang="en-US" dirty="0" smtClean="0"/>
              <a:t> in the crystal system, </a:t>
            </a:r>
          </a:p>
          <a:p>
            <a:pPr marL="273050" indent="0">
              <a:buNone/>
            </a:pPr>
            <a:r>
              <a:rPr lang="en-US" dirty="0" smtClean="0"/>
              <a:t>where atoms having periodic </a:t>
            </a:r>
          </a:p>
          <a:p>
            <a:pPr marL="273050" indent="0">
              <a:buNone/>
            </a:pPr>
            <a:r>
              <a:rPr lang="en-US" dirty="0" smtClean="0"/>
              <a:t>arrangement.</a:t>
            </a:r>
          </a:p>
          <a:p>
            <a:r>
              <a:rPr lang="en-US" dirty="0" smtClean="0"/>
              <a:t>So, </a:t>
            </a:r>
            <a:r>
              <a:rPr lang="en-US" dirty="0" smtClean="0">
                <a:solidFill>
                  <a:srgbClr val="0070C0"/>
                </a:solidFill>
              </a:rPr>
              <a:t>Periodic potential</a:t>
            </a:r>
            <a:r>
              <a:rPr lang="en-US" dirty="0" smtClean="0"/>
              <a:t> will be </a:t>
            </a:r>
          </a:p>
          <a:p>
            <a:pPr marL="273050" indent="0">
              <a:buNone/>
            </a:pPr>
            <a:r>
              <a:rPr lang="en-US" dirty="0" smtClean="0"/>
              <a:t>applied on each electrons.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4304563" y="5066014"/>
                <a:ext cx="26309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i="0" dirty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2800" i="0" baseline="-25000" dirty="0" err="1" smtClean="0">
                          <a:latin typeface="Cambria Math" panose="02040503050406030204" pitchFamily="18" charset="0"/>
                        </a:rPr>
                        <m:t>ext</m:t>
                      </m:r>
                      <m:r>
                        <a:rPr lang="en-US" sz="2800" i="0" dirty="0" smtClean="0"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US" sz="28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0" dirty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563" y="5066014"/>
                <a:ext cx="263097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300014" y="5687100"/>
                <a:ext cx="2078435" cy="896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ext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8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014" y="5687100"/>
                <a:ext cx="2078435" cy="8961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69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1.48148E-6 L 0.0414 0.1456 L 0.17148 0.02824 L 0.21367 -0.04028 L 0.16588 -0.14329 L 0.14583 0.13333 L 0.00924 -0.13125 L -0.02409 -0.08681 L -0.00742 0.1294 L 0.21823 0.04861 L -0.02839 -0.11505 L 0.07252 0.1375 L 0.16471 -0.13333 L 0.21705 -0.06667 L 0.16471 0.12129 L 0.147 -0.14329 L 0.10924 0.12731 L 0.03593 -0.10509 L -0.01849 0.10509 L 0.08919 0.01412 L 0.20247 0.09907 L 0.19479 -0.13333 L 0.09596 0.13542 L -0.00065 1.48148E-6 Z " pathEditMode="relative" rAng="0" ptsTypes="AAAAAAAAAAAAAAAAAAAAAAAA">
                                      <p:cBhvr>
                                        <p:cTn id="26" dur="6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7" y="11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1.48148E-6 L 0.17799 -0.06667 L -0.07057 -0.10509 L -0.0138 0.0787 L 0.13112 -0.17778 L 0.17682 -0.10903 L 0.12656 0.08287 L -0.04167 -0.18171 L -0.06732 -0.13333 L -0.0194 0.08287 L 0.17448 0.05046 L 0.0487 -0.06458 L -0.06393 0.06852 L -0.0293 -0.1838 L 0.09102 0.0787 L 0.12878 -0.18565 L 0.17565 -0.15556 L 0.16224 0.07662 L 0.06862 -0.10903 L 0.0263 0.06667 L -0.07383 0.01412 L -0.03268 -0.17361 L -0.00156 1.48148E-6 Z " pathEditMode="relative" rAng="0" ptsTypes="AAAAAAAAAAAAAAAAAAAAAAA">
                                      <p:cBhvr>
                                        <p:cTn id="28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-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5" presetClass="pat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-0.21432 -1.11111E-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16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5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-0.2138 -3.33333E-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0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10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10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0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10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1000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8" grpId="1"/>
      <p:bldP spid="8" grpId="2"/>
      <p:bldP spid="9" grpId="0"/>
      <p:bldP spid="18" grpId="0"/>
      <p:bldP spid="19" grpId="0"/>
      <p:bldP spid="19" grpId="1"/>
      <p:bldP spid="19" grpId="2"/>
      <p:bldP spid="28" grpId="0"/>
      <p:bldP spid="29" grpId="0"/>
      <p:bldP spid="30" grpId="0"/>
      <p:bldP spid="30" grpId="1"/>
      <p:bldP spid="31" grpId="0"/>
      <p:bldP spid="31" grpId="1"/>
      <p:bldP spid="32" grpId="0"/>
      <p:bldP spid="33" grpId="0"/>
      <p:bldP spid="37" grpId="0"/>
      <p:bldP spid="38" grpId="0" build="p"/>
      <p:bldP spid="39" grpId="0" uiExpand="1" build="p"/>
      <p:bldP spid="40" grpId="0" uiExpand="1" build="p"/>
      <p:bldP spid="41" grpId="0"/>
      <p:bldP spid="4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 mass of electron</a:t>
            </a:r>
            <a:endParaRPr lang="en-IN" dirty="0"/>
          </a:p>
        </p:txBody>
      </p:sp>
      <p:sp>
        <p:nvSpPr>
          <p:cNvPr id="38" name="TextBox 37"/>
          <p:cNvSpPr txBox="1"/>
          <p:nvPr/>
        </p:nvSpPr>
        <p:spPr>
          <a:xfrm>
            <a:off x="4565173" y="738154"/>
            <a:ext cx="7626827" cy="27180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pPr>
              <a:lnSpc>
                <a:spcPct val="150000"/>
              </a:lnSpc>
            </a:pPr>
            <a:r>
              <a:rPr lang="en-US" dirty="0" smtClean="0"/>
              <a:t>We see that </a:t>
            </a:r>
            <a:r>
              <a:rPr lang="en-US" dirty="0" smtClean="0">
                <a:solidFill>
                  <a:srgbClr val="0070C0"/>
                </a:solidFill>
              </a:rPr>
              <a:t>same magnitude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of electric field </a:t>
            </a:r>
            <a:r>
              <a:rPr lang="en-US" dirty="0" smtClean="0">
                <a:solidFill>
                  <a:srgbClr val="0070C0"/>
                </a:solidFill>
              </a:rPr>
              <a:t>(E)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 smtClean="0"/>
              <a:t>is applied </a:t>
            </a:r>
          </a:p>
          <a:p>
            <a:pPr marL="273050" indent="0">
              <a:lnSpc>
                <a:spcPct val="150000"/>
              </a:lnSpc>
              <a:buNone/>
            </a:pPr>
            <a:r>
              <a:rPr lang="en-US" dirty="0" smtClean="0"/>
              <a:t>to both </a:t>
            </a:r>
            <a:r>
              <a:rPr lang="en-US" dirty="0" smtClean="0">
                <a:solidFill>
                  <a:srgbClr val="0070C0"/>
                </a:solidFill>
              </a:rPr>
              <a:t>electrons</a:t>
            </a:r>
            <a:r>
              <a:rPr lang="en-US" dirty="0" smtClean="0"/>
              <a:t> (In </a:t>
            </a:r>
            <a:r>
              <a:rPr lang="en-US" dirty="0" smtClean="0">
                <a:solidFill>
                  <a:srgbClr val="0070C0"/>
                </a:solidFill>
              </a:rPr>
              <a:t>vacuum</a:t>
            </a:r>
            <a:r>
              <a:rPr lang="en-US" dirty="0" smtClean="0"/>
              <a:t> and inside the </a:t>
            </a:r>
            <a:r>
              <a:rPr lang="en-US" dirty="0" smtClean="0">
                <a:solidFill>
                  <a:srgbClr val="0070C0"/>
                </a:solidFill>
              </a:rPr>
              <a:t>crystal</a:t>
            </a:r>
            <a:r>
              <a:rPr lang="en-US" dirty="0" smtClean="0"/>
              <a:t>), but the </a:t>
            </a:r>
          </a:p>
          <a:p>
            <a:pPr marL="273050" indent="0">
              <a:lnSpc>
                <a:spcPct val="150000"/>
              </a:lnSpc>
              <a:buNone/>
            </a:pPr>
            <a:r>
              <a:rPr lang="en-US" dirty="0" smtClean="0"/>
              <a:t>electron </a:t>
            </a:r>
            <a:r>
              <a:rPr lang="en-US" dirty="0" smtClean="0">
                <a:solidFill>
                  <a:srgbClr val="0070C0"/>
                </a:solidFill>
              </a:rPr>
              <a:t>accelerates</a:t>
            </a:r>
            <a:r>
              <a:rPr lang="en-US" dirty="0" smtClean="0"/>
              <a:t> at a different </a:t>
            </a:r>
            <a:r>
              <a:rPr lang="en-US" dirty="0" smtClean="0">
                <a:solidFill>
                  <a:srgbClr val="0070C0"/>
                </a:solidFill>
              </a:rPr>
              <a:t>rate </a:t>
            </a:r>
            <a:r>
              <a:rPr lang="en-US" dirty="0" smtClean="0"/>
              <a:t>inside the crystal, </a:t>
            </a:r>
          </a:p>
          <a:p>
            <a:pPr marL="273050" indent="0">
              <a:lnSpc>
                <a:spcPct val="150000"/>
              </a:lnSpc>
              <a:buNone/>
            </a:pPr>
            <a:r>
              <a:rPr lang="en-US" dirty="0" smtClean="0"/>
              <a:t>due to </a:t>
            </a:r>
            <a:r>
              <a:rPr lang="en-US" dirty="0" smtClean="0">
                <a:solidFill>
                  <a:srgbClr val="0070C0"/>
                </a:solidFill>
              </a:rPr>
              <a:t>varying (periodic) potential</a:t>
            </a:r>
            <a:r>
              <a:rPr lang="en-US" dirty="0" smtClean="0"/>
              <a:t> inside the crystal.</a:t>
            </a:r>
            <a:endParaRPr lang="en-IN" dirty="0"/>
          </a:p>
        </p:txBody>
      </p:sp>
      <p:grpSp>
        <p:nvGrpSpPr>
          <p:cNvPr id="25" name="Group 24"/>
          <p:cNvGrpSpPr/>
          <p:nvPr/>
        </p:nvGrpSpPr>
        <p:grpSpPr>
          <a:xfrm>
            <a:off x="286600" y="834787"/>
            <a:ext cx="4110456" cy="5518640"/>
            <a:chOff x="286600" y="834787"/>
            <a:chExt cx="4110456" cy="55186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63377" y="2942480"/>
                  <a:ext cx="217397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m:rPr>
                            <m:sty m:val="p"/>
                          </m:rPr>
                          <a:rPr lang="en-US" sz="2800" i="0" dirty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sty m:val="p"/>
                          </m:rPr>
                          <a:rPr lang="en-US" sz="2800" i="0" baseline="-25000" dirty="0" err="1" smtClean="0">
                            <a:latin typeface="Cambria Math" panose="02040503050406030204" pitchFamily="18" charset="0"/>
                          </a:rPr>
                          <m:t>ext</m:t>
                        </m:r>
                        <m:r>
                          <a:rPr lang="en-US" sz="2800" i="0" dirty="0" smtClean="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m:rPr>
                            <m:sty m:val="p"/>
                          </m:rPr>
                          <a:rPr lang="en-US" sz="280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sz="280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377" y="2942480"/>
                  <a:ext cx="2173970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Group 1"/>
            <p:cNvGrpSpPr/>
            <p:nvPr/>
          </p:nvGrpSpPr>
          <p:grpSpPr>
            <a:xfrm>
              <a:off x="286600" y="834787"/>
              <a:ext cx="4110456" cy="4805047"/>
              <a:chOff x="300248" y="1353402"/>
              <a:chExt cx="4110456" cy="4805047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300248" y="1353402"/>
                <a:ext cx="3220872" cy="2006221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00248" y="4152228"/>
                <a:ext cx="3220872" cy="2006221"/>
              </a:xfrm>
              <a:prstGeom prst="rect">
                <a:avLst/>
              </a:prstGeom>
              <a:noFill/>
              <a:ln w="3810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59556" y="2064109"/>
                <a:ext cx="518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FF0000"/>
                    </a:solidFill>
                  </a:rPr>
                  <a:t>e</a:t>
                </a:r>
                <a:r>
                  <a:rPr lang="en-US" sz="3200" b="1" baseline="30000" dirty="0" smtClean="0">
                    <a:solidFill>
                      <a:srgbClr val="FF0000"/>
                    </a:solidFill>
                  </a:rPr>
                  <a:t>-</a:t>
                </a:r>
                <a:endParaRPr lang="en-IN" b="1" baseline="30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945308" y="4704260"/>
                <a:ext cx="518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FF0000"/>
                    </a:solidFill>
                  </a:rPr>
                  <a:t>e</a:t>
                </a:r>
                <a:r>
                  <a:rPr lang="en-US" sz="3200" b="1" baseline="30000" dirty="0" smtClean="0">
                    <a:solidFill>
                      <a:srgbClr val="FF0000"/>
                    </a:solidFill>
                  </a:rPr>
                  <a:t>-</a:t>
                </a:r>
                <a:endParaRPr lang="en-IN" b="1" baseline="300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556453" y="4380722"/>
                <a:ext cx="2740819" cy="1576553"/>
                <a:chOff x="3081300" y="4380722"/>
                <a:chExt cx="2740819" cy="1576553"/>
              </a:xfrm>
            </p:grpSpPr>
            <p:sp>
              <p:nvSpPr>
                <p:cNvPr id="10" name="Oval 9"/>
                <p:cNvSpPr/>
                <p:nvPr/>
              </p:nvSpPr>
              <p:spPr>
                <a:xfrm>
                  <a:off x="3081300" y="4380722"/>
                  <a:ext cx="468000" cy="4680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b="1" dirty="0" smtClean="0">
                      <a:solidFill>
                        <a:schemeClr val="tx1"/>
                      </a:solidFill>
                    </a:rPr>
                    <a:t>+</a:t>
                  </a:r>
                  <a:endParaRPr lang="en-IN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3820857" y="4380722"/>
                  <a:ext cx="468000" cy="4680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b="1" dirty="0" smtClean="0">
                      <a:solidFill>
                        <a:schemeClr val="tx1"/>
                      </a:solidFill>
                    </a:rPr>
                    <a:t>+</a:t>
                  </a:r>
                  <a:endParaRPr lang="en-IN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4584626" y="4380722"/>
                  <a:ext cx="468000" cy="4680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b="1" dirty="0" smtClean="0">
                      <a:solidFill>
                        <a:schemeClr val="tx1"/>
                      </a:solidFill>
                    </a:rPr>
                    <a:t>+</a:t>
                  </a:r>
                  <a:endParaRPr lang="en-IN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5350142" y="4380722"/>
                  <a:ext cx="468000" cy="4680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b="1" dirty="0" smtClean="0">
                      <a:solidFill>
                        <a:schemeClr val="tx1"/>
                      </a:solidFill>
                    </a:rPr>
                    <a:t>+</a:t>
                  </a:r>
                  <a:endParaRPr lang="en-IN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3085277" y="5489275"/>
                  <a:ext cx="468000" cy="4680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b="1" dirty="0" smtClean="0">
                      <a:solidFill>
                        <a:schemeClr val="tx1"/>
                      </a:solidFill>
                    </a:rPr>
                    <a:t>+</a:t>
                  </a:r>
                  <a:endParaRPr lang="en-IN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3824834" y="5489275"/>
                  <a:ext cx="468000" cy="4680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b="1" dirty="0" smtClean="0">
                      <a:solidFill>
                        <a:schemeClr val="tx1"/>
                      </a:solidFill>
                    </a:rPr>
                    <a:t>+</a:t>
                  </a:r>
                  <a:endParaRPr lang="en-IN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4588603" y="5489275"/>
                  <a:ext cx="468000" cy="4680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b="1" dirty="0" smtClean="0">
                      <a:solidFill>
                        <a:schemeClr val="tx1"/>
                      </a:solidFill>
                    </a:rPr>
                    <a:t>+</a:t>
                  </a:r>
                  <a:endParaRPr lang="en-IN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5354119" y="5489275"/>
                  <a:ext cx="468000" cy="4680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b="1" dirty="0" smtClean="0">
                      <a:solidFill>
                        <a:schemeClr val="tx1"/>
                      </a:solidFill>
                    </a:rPr>
                    <a:t>+</a:t>
                  </a:r>
                  <a:endParaRPr lang="en-IN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1357949" y="1434194"/>
                <a:ext cx="130336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Vacuum</a:t>
                </a:r>
                <a:endParaRPr lang="en-IN" sz="24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387186" y="2596220"/>
                <a:ext cx="518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FF0000"/>
                    </a:solidFill>
                  </a:rPr>
                  <a:t>e</a:t>
                </a:r>
                <a:r>
                  <a:rPr lang="en-US" sz="3200" b="1" baseline="30000" dirty="0" smtClean="0">
                    <a:solidFill>
                      <a:srgbClr val="FF0000"/>
                    </a:solidFill>
                  </a:rPr>
                  <a:t>-</a:t>
                </a:r>
                <a:endParaRPr lang="en-IN" b="1" baseline="300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3692132" y="2273151"/>
                <a:ext cx="718572" cy="584679"/>
                <a:chOff x="5097854" y="2273151"/>
                <a:chExt cx="718572" cy="584679"/>
              </a:xfrm>
            </p:grpSpPr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5097854" y="2273151"/>
                  <a:ext cx="718572" cy="0"/>
                </a:xfrm>
                <a:prstGeom prst="straightConnector1">
                  <a:avLst/>
                </a:prstGeom>
                <a:ln w="38100">
                  <a:solidFill>
                    <a:schemeClr val="accent3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5366877" y="2334610"/>
                  <a:ext cx="33250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E</a:t>
                  </a:r>
                  <a:endParaRPr lang="en-IN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1691748" y="5077216"/>
                <a:ext cx="518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FF0000"/>
                    </a:solidFill>
                  </a:rPr>
                  <a:t>e</a:t>
                </a:r>
                <a:r>
                  <a:rPr lang="en-US" sz="3200" b="1" baseline="30000" dirty="0" smtClean="0">
                    <a:solidFill>
                      <a:srgbClr val="FF0000"/>
                    </a:solidFill>
                  </a:rPr>
                  <a:t>-</a:t>
                </a:r>
                <a:endParaRPr lang="en-IN" b="1" baseline="30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540680" y="4847509"/>
                <a:ext cx="518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FF0000"/>
                    </a:solidFill>
                  </a:rPr>
                  <a:t>e</a:t>
                </a:r>
                <a:r>
                  <a:rPr lang="en-US" sz="3200" b="1" baseline="30000" dirty="0" smtClean="0">
                    <a:solidFill>
                      <a:srgbClr val="FF0000"/>
                    </a:solidFill>
                  </a:rPr>
                  <a:t>-</a:t>
                </a:r>
                <a:endParaRPr lang="en-IN" b="1" baseline="30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748398" y="1835384"/>
                <a:ext cx="518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FF0000"/>
                    </a:solidFill>
                  </a:rPr>
                  <a:t>e</a:t>
                </a:r>
                <a:r>
                  <a:rPr lang="en-US" sz="3200" b="1" baseline="30000" dirty="0" smtClean="0">
                    <a:solidFill>
                      <a:srgbClr val="FF0000"/>
                    </a:solidFill>
                  </a:rPr>
                  <a:t>-</a:t>
                </a:r>
                <a:endParaRPr lang="en-IN" b="1" baseline="30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840425" y="2663401"/>
                <a:ext cx="518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smtClean="0">
                    <a:solidFill>
                      <a:srgbClr val="FF0000"/>
                    </a:solidFill>
                  </a:rPr>
                  <a:t>e</a:t>
                </a:r>
                <a:r>
                  <a:rPr lang="en-US" sz="3200" b="1" baseline="30000" dirty="0" smtClean="0">
                    <a:solidFill>
                      <a:srgbClr val="FF0000"/>
                    </a:solidFill>
                  </a:rPr>
                  <a:t>-</a:t>
                </a:r>
                <a:endParaRPr lang="en-IN" b="1" baseline="30000" dirty="0">
                  <a:solidFill>
                    <a:srgbClr val="FF0000"/>
                  </a:solidFill>
                </a:endParaRP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3705264" y="5166206"/>
                <a:ext cx="640610" cy="584679"/>
                <a:chOff x="948580" y="5172077"/>
                <a:chExt cx="640610" cy="584679"/>
              </a:xfrm>
            </p:grpSpPr>
            <p:cxnSp>
              <p:nvCxnSpPr>
                <p:cNvPr id="35" name="Straight Arrow Connector 34"/>
                <p:cNvCxnSpPr/>
                <p:nvPr/>
              </p:nvCxnSpPr>
              <p:spPr>
                <a:xfrm>
                  <a:off x="948580" y="5172077"/>
                  <a:ext cx="640610" cy="0"/>
                </a:xfrm>
                <a:prstGeom prst="straightConnector1">
                  <a:avLst/>
                </a:prstGeom>
                <a:ln w="38100">
                  <a:solidFill>
                    <a:schemeClr val="accent3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/>
                <p:cNvSpPr txBox="1"/>
                <p:nvPr/>
              </p:nvSpPr>
              <p:spPr>
                <a:xfrm>
                  <a:off x="1139641" y="5233536"/>
                  <a:ext cx="33250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 smtClean="0">
                      <a:solidFill>
                        <a:schemeClr val="accent3">
                          <a:lumMod val="50000"/>
                        </a:schemeClr>
                      </a:solidFill>
                    </a:rPr>
                    <a:t>E</a:t>
                  </a:r>
                  <a:endParaRPr lang="en-IN" b="1" dirty="0">
                    <a:solidFill>
                      <a:schemeClr val="accent3">
                        <a:lumMod val="50000"/>
                      </a:schemeClr>
                    </a:solidFill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12522" y="5830207"/>
                  <a:ext cx="263097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m:rPr>
                            <m:sty m:val="p"/>
                          </m:rPr>
                          <a:rPr lang="en-US" sz="2800" i="0" dirty="0" smtClean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m:rPr>
                            <m:sty m:val="p"/>
                          </m:rPr>
                          <a:rPr lang="en-US" sz="2800" i="0" baseline="-25000" dirty="0" err="1" smtClean="0">
                            <a:latin typeface="Cambria Math" panose="02040503050406030204" pitchFamily="18" charset="0"/>
                          </a:rPr>
                          <m:t>ext</m:t>
                        </m:r>
                        <m:r>
                          <a:rPr lang="en-US" sz="2800" i="0" dirty="0" smtClean="0">
                            <a:latin typeface="Cambria Math" panose="02040503050406030204" pitchFamily="18" charset="0"/>
                          </a:rPr>
                          <m:t> = </m:t>
                        </m:r>
                        <m:sSup>
                          <m:sSupPr>
                            <m:ctrlPr>
                              <a:rPr lang="en-US" sz="280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p>
                            <m:r>
                              <a:rPr lang="en-US" sz="28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i="0" dirty="0" smtClean="0">
                            <a:latin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522" y="5830207"/>
                  <a:ext cx="263097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extBox 42"/>
          <p:cNvSpPr txBox="1"/>
          <p:nvPr/>
        </p:nvSpPr>
        <p:spPr>
          <a:xfrm>
            <a:off x="4584229" y="3687683"/>
            <a:ext cx="7626827" cy="1858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pPr>
              <a:lnSpc>
                <a:spcPct val="150000"/>
              </a:lnSpc>
            </a:pPr>
            <a:r>
              <a:rPr lang="en-US" dirty="0" smtClean="0"/>
              <a:t>The electron </a:t>
            </a:r>
            <a:r>
              <a:rPr lang="en-US" dirty="0" smtClean="0">
                <a:solidFill>
                  <a:srgbClr val="0070C0"/>
                </a:solidFill>
              </a:rPr>
              <a:t>mass is altered</a:t>
            </a:r>
            <a:r>
              <a:rPr lang="en-US" dirty="0" smtClean="0"/>
              <a:t> in this case due to the </a:t>
            </a:r>
            <a:r>
              <a:rPr lang="en-US" dirty="0" smtClean="0">
                <a:solidFill>
                  <a:srgbClr val="0070C0"/>
                </a:solidFill>
              </a:rPr>
              <a:t>varying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</a:p>
          <a:p>
            <a:pPr marL="273050" indent="0">
              <a:lnSpc>
                <a:spcPct val="150000"/>
              </a:lnSpc>
              <a:buNone/>
            </a:pPr>
            <a:r>
              <a:rPr lang="en-US" dirty="0" smtClean="0"/>
              <a:t>potential.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0070C0"/>
                </a:solidFill>
              </a:rPr>
              <a:t>“This altered mass is called effective mass of electron.”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95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build="p"/>
      <p:bldP spid="43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mass of </a:t>
            </a:r>
            <a:r>
              <a:rPr lang="en-US" dirty="0" smtClean="0"/>
              <a:t>electron (m*)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850951"/>
                <a:ext cx="20166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sz="2400" i="0" baseline="-25000" dirty="0" err="1" smtClean="0">
                          <a:latin typeface="Cambria Math" panose="02040503050406030204" pitchFamily="18" charset="0"/>
                        </a:rPr>
                        <m:t>ext</m:t>
                      </m:r>
                      <m:r>
                        <a:rPr lang="en-US" sz="2400" i="0" dirty="0" smtClean="0"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 dirty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50951"/>
                <a:ext cx="2016610" cy="461665"/>
              </a:xfrm>
              <a:prstGeom prst="rect">
                <a:avLst/>
              </a:prstGeom>
              <a:blipFill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-4608" y="1422401"/>
            <a:ext cx="12196608" cy="952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US" sz="2350" dirty="0" smtClean="0"/>
              <a:t>According to De-Broglie hypothesis electron behaves like wave. Here, velocity acquired by electron </a:t>
            </a:r>
          </a:p>
          <a:p>
            <a:pPr marL="273050" indent="0">
              <a:buNone/>
            </a:pPr>
            <a:r>
              <a:rPr lang="en-US" sz="2350" dirty="0" smtClean="0"/>
              <a:t>is known as group velocity (V</a:t>
            </a:r>
            <a:r>
              <a:rPr lang="en-US" sz="2350" baseline="-25000" dirty="0" smtClean="0"/>
              <a:t>g</a:t>
            </a:r>
            <a:r>
              <a:rPr lang="en-US" sz="2350" dirty="0" smtClean="0"/>
              <a:t>):</a:t>
            </a:r>
            <a:endParaRPr lang="en-IN" sz="2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-4608" y="2484495"/>
                <a:ext cx="2016610" cy="793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IN" sz="2400" b="0" i="0" baseline="-250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i="0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IN" sz="24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dk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608" y="2484495"/>
                <a:ext cx="2016610" cy="7936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012001" y="2681193"/>
                <a:ext cx="4417373" cy="5969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en-US"/>
                </a:defPPr>
                <a:lvl1pPr marL="265113" indent="-265113" algn="just"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/>
                </a:lvl1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Where</m:t>
                      </m:r>
                      <m:r>
                        <a:rPr lang="en-I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I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angular</m:t>
                      </m:r>
                      <m:r>
                        <a:rPr lang="en-IN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frequency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001" y="2681193"/>
                <a:ext cx="4417373" cy="596981"/>
              </a:xfrm>
              <a:prstGeom prst="rect">
                <a:avLst/>
              </a:prstGeom>
              <a:blipFill>
                <a:blip r:embed="rId4"/>
                <a:stretch>
                  <a:fillRect l="-4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358187" y="2681193"/>
                <a:ext cx="3564000" cy="2772000"/>
              </a:xfrm>
              <a:prstGeom prst="rect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en-US"/>
                </a:defPPr>
                <a:lvl1pPr marL="265113" indent="-265113" algn="just"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/>
                </a:lvl1pPr>
              </a:lstStyle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l-GR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I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 </m:t>
                      </m:r>
                      <m:r>
                        <m:rPr>
                          <m:sty m:val="p"/>
                        </m:rPr>
                        <a:rPr lang="el-G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lang="en-I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IN" b="0" dirty="0" smtClean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IN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ccording</m:t>
                    </m:r>
                    <m:r>
                      <a:rPr lang="en-I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en-I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plan</m:t>
                    </m:r>
                    <m:sSup>
                      <m:sSupPr>
                        <m:ctrlPr>
                          <a:rPr lang="en-I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a:rPr lang="en-IN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I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law</m:t>
                    </m:r>
                    <m:r>
                      <a:rPr lang="en-I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IN" dirty="0" smtClean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a:rPr lang="en-I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I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I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IN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IN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  <m:r>
                            <a:rPr lang="en-IN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I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l-GR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l-GR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IN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 </m:t>
                      </m:r>
                      <m:r>
                        <m:rPr>
                          <m:sty m:val="p"/>
                        </m:rPr>
                        <a:rPr lang="el-GR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lang="en-I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  <m:r>
                            <a:rPr lang="en-IN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187" y="2681193"/>
                <a:ext cx="3564000" cy="2772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accent6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" y="3387959"/>
                <a:ext cx="3900489" cy="793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n-IN" sz="2400" b="0" i="0" baseline="-25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400" i="0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dk</m:t>
                          </m:r>
                        </m:den>
                      </m:f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4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l-GR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lang="en-IN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  <m:r>
                            <a:rPr lang="en-IN" sz="2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IN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………(1)</m:t>
                      </m:r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3387959"/>
                <a:ext cx="3900489" cy="7936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0" y="4291423"/>
                <a:ext cx="4417373" cy="5969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defPPr>
                  <a:defRPr lang="en-US"/>
                </a:defPPr>
                <a:lvl1pPr marL="265113" indent="-265113" algn="just"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/>
                </a:lvl1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differentiating</m:t>
                      </m:r>
                      <m:r>
                        <a:rPr lang="en-I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equ</m:t>
                      </m:r>
                      <m:r>
                        <a:rPr lang="en-I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d>
                        <m:dPr>
                          <m:ctrlPr>
                            <a:rPr lang="en-IN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a:rPr lang="en-I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I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I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I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IN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IN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91423"/>
                <a:ext cx="4417373" cy="596981"/>
              </a:xfrm>
              <a:prstGeom prst="rect">
                <a:avLst/>
              </a:prstGeom>
              <a:blipFill>
                <a:blip r:embed="rId7"/>
                <a:stretch>
                  <a:fillRect l="-11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0" y="4998189"/>
                <a:ext cx="3047002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IN" sz="24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m:rPr>
                              <m:sty m:val="p"/>
                            </m:rPr>
                            <a:rPr lang="en-IN" sz="2400" baseline="-250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IN" sz="2400" b="0" i="0" baseline="-250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sz="2400" i="0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IN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4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IN" sz="2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d>
                        <m:dPr>
                          <m:ctrlPr>
                            <a:rPr lang="en-IN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sty m:val="p"/>
                                </m:rPr>
                                <a:rPr lang="en-IN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dk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98189"/>
                <a:ext cx="3047002" cy="9221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666690" y="3796234"/>
                <a:ext cx="1454181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r>
                        <a:rPr lang="en-US" sz="2400" i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IN" sz="2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690" y="3796234"/>
                <a:ext cx="1454181" cy="7936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/>
          <p:cNvSpPr/>
          <p:nvPr/>
        </p:nvSpPr>
        <p:spPr>
          <a:xfrm>
            <a:off x="3339589" y="5254773"/>
            <a:ext cx="700087" cy="396840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332263" y="4998189"/>
                <a:ext cx="2604747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i="0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IN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4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IN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d>
                        <m:dPr>
                          <m:ctrlPr>
                            <a:rPr lang="en-I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dk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263" y="4998189"/>
                <a:ext cx="2604747" cy="92217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  <p:bldP spid="7" grpId="0"/>
      <p:bldP spid="8" grpId="0" uiExpand="1" build="p"/>
      <p:bldP spid="9" grpId="0" uiExpand="1" build="p" animBg="1"/>
      <p:bldP spid="10" grpId="0"/>
      <p:bldP spid="11" grpId="0" uiExpand="1" build="p"/>
      <p:bldP spid="12" grpId="0"/>
      <p:bldP spid="13" grpId="0"/>
      <p:bldP spid="14" grpId="0" animBg="1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13430</TotalTime>
  <Words>7666</Words>
  <Application>Microsoft Office PowerPoint</Application>
  <PresentationFormat>Widescreen</PresentationFormat>
  <Paragraphs>1828</Paragraphs>
  <Slides>125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6" baseType="lpstr">
      <vt:lpstr>Roboto Condensed Light</vt:lpstr>
      <vt:lpstr>Wingdings</vt:lpstr>
      <vt:lpstr>Times New Roman</vt:lpstr>
      <vt:lpstr>Cambria Math</vt:lpstr>
      <vt:lpstr>Segoe UI Black</vt:lpstr>
      <vt:lpstr>Roboto Condensed</vt:lpstr>
      <vt:lpstr>Cambria</vt:lpstr>
      <vt:lpstr>Wingdings 3</vt:lpstr>
      <vt:lpstr>Arial</vt:lpstr>
      <vt:lpstr>Calibri</vt:lpstr>
      <vt:lpstr>Office Theme</vt:lpstr>
      <vt:lpstr>Module:1 Electronic Materials</vt:lpstr>
      <vt:lpstr>PowerPoint Presentation</vt:lpstr>
      <vt:lpstr>PowerPoint Presentation</vt:lpstr>
      <vt:lpstr>PowerPoint Presentation</vt:lpstr>
      <vt:lpstr>Free electron theory</vt:lpstr>
      <vt:lpstr>Free electron theory</vt:lpstr>
      <vt:lpstr>Terms related to electricity</vt:lpstr>
      <vt:lpstr>Terms related to electricity</vt:lpstr>
      <vt:lpstr>Terms related to electricity</vt:lpstr>
      <vt:lpstr>Terms related to electricity</vt:lpstr>
      <vt:lpstr>Terms related to electricity</vt:lpstr>
      <vt:lpstr>PowerPoint Presentation</vt:lpstr>
      <vt:lpstr>Basic terms involved in free electron theory</vt:lpstr>
      <vt:lpstr>Basic terms involved in free electron theory</vt:lpstr>
      <vt:lpstr>All equations</vt:lpstr>
      <vt:lpstr>Classical free electron theory</vt:lpstr>
      <vt:lpstr>Assumptions/postulates of classical free electron theory </vt:lpstr>
      <vt:lpstr>Basic terms involved in free electron theory</vt:lpstr>
      <vt:lpstr>Expression for electrical conductivity</vt:lpstr>
      <vt:lpstr>Expression for electrical conductivity</vt:lpstr>
      <vt:lpstr>Conductivity in terms of KBT (Ave. kinetic energy)</vt:lpstr>
      <vt:lpstr>Numerical</vt:lpstr>
      <vt:lpstr>Numerical</vt:lpstr>
      <vt:lpstr>Numerical</vt:lpstr>
      <vt:lpstr>Expression for thermal conductivity (K)</vt:lpstr>
      <vt:lpstr>Expression for thermal conductivity (K)</vt:lpstr>
      <vt:lpstr>Expression for thermal conductivity (K)</vt:lpstr>
      <vt:lpstr>Wiedemann-Franz law</vt:lpstr>
      <vt:lpstr>Success of free electron theory</vt:lpstr>
      <vt:lpstr>Drawbacks of classical free electron theory</vt:lpstr>
      <vt:lpstr>Quantum free electron theory</vt:lpstr>
      <vt:lpstr>Quantum free electron theory</vt:lpstr>
      <vt:lpstr>Quantum free electron theory</vt:lpstr>
      <vt:lpstr>Quantum free electron theory</vt:lpstr>
      <vt:lpstr>Particle in one dimensional box</vt:lpstr>
      <vt:lpstr>Particle in one dimensional box</vt:lpstr>
      <vt:lpstr>Particle in one dimensional box</vt:lpstr>
      <vt:lpstr>Particle in one dimensional box</vt:lpstr>
      <vt:lpstr>Particle in one dimensional box</vt:lpstr>
      <vt:lpstr>Particle in one dimensional box</vt:lpstr>
      <vt:lpstr>Particle in one dimensional box</vt:lpstr>
      <vt:lpstr>Particle in one dimensional box</vt:lpstr>
      <vt:lpstr>Advantages of quantum free electron theory</vt:lpstr>
      <vt:lpstr>Drawbacks of quantum free electron theory</vt:lpstr>
      <vt:lpstr>Band Theory</vt:lpstr>
      <vt:lpstr>Band Theory</vt:lpstr>
      <vt:lpstr>Band Theory</vt:lpstr>
      <vt:lpstr>Band Theory</vt:lpstr>
      <vt:lpstr>Band Theory</vt:lpstr>
      <vt:lpstr>Band Theory</vt:lpstr>
      <vt:lpstr>PowerPoint Presentation</vt:lpstr>
      <vt:lpstr>Types of electronic materials</vt:lpstr>
      <vt:lpstr>Types of electronic materials</vt:lpstr>
      <vt:lpstr>Types of electronic materials</vt:lpstr>
      <vt:lpstr>Types of electronic materials</vt:lpstr>
      <vt:lpstr>PowerPoint Presentation</vt:lpstr>
      <vt:lpstr>Kroning Penney model</vt:lpstr>
      <vt:lpstr>Kroning Penney model</vt:lpstr>
      <vt:lpstr>Kroning Penney model</vt:lpstr>
      <vt:lpstr>Kroning Penney model</vt:lpstr>
      <vt:lpstr>Kroning Penney model</vt:lpstr>
      <vt:lpstr>Kroning Penney model</vt:lpstr>
      <vt:lpstr>Graph of Kroning Penney model</vt:lpstr>
      <vt:lpstr>Kroning Penney model</vt:lpstr>
      <vt:lpstr>Kroning Penney model</vt:lpstr>
      <vt:lpstr>Conclusion Kroning Penney model</vt:lpstr>
      <vt:lpstr>Conclusion Kroning Penney model</vt:lpstr>
      <vt:lpstr>PowerPoint Presentation</vt:lpstr>
      <vt:lpstr>Energy band structure of a solid</vt:lpstr>
      <vt:lpstr>Energy band structure of a solid</vt:lpstr>
      <vt:lpstr>Energy band structure of a solid</vt:lpstr>
      <vt:lpstr>PowerPoint Presentation</vt:lpstr>
      <vt:lpstr>E – K diagram</vt:lpstr>
      <vt:lpstr>E – K diagram</vt:lpstr>
      <vt:lpstr>E – K diagram</vt:lpstr>
      <vt:lpstr>E – K diagram</vt:lpstr>
      <vt:lpstr>E – K diagram</vt:lpstr>
      <vt:lpstr>E – K diagram</vt:lpstr>
      <vt:lpstr>PowerPoint Presentation</vt:lpstr>
      <vt:lpstr>Direct bandgap semiconductor</vt:lpstr>
      <vt:lpstr>Direct bandgap semiconductor</vt:lpstr>
      <vt:lpstr>Direct bandgap semiconductor</vt:lpstr>
      <vt:lpstr>Direct bandgap semiconductor</vt:lpstr>
      <vt:lpstr>Indirect bandgap semiconductor</vt:lpstr>
      <vt:lpstr>Indirect bandgap semiconductor</vt:lpstr>
      <vt:lpstr>Indirect bandgap semiconductor</vt:lpstr>
      <vt:lpstr>Difference between direct and Indirect bandgap semiconductors </vt:lpstr>
      <vt:lpstr>PowerPoint Presentation</vt:lpstr>
      <vt:lpstr>Density of states </vt:lpstr>
      <vt:lpstr>Density of states </vt:lpstr>
      <vt:lpstr>Density of states </vt:lpstr>
      <vt:lpstr>Density of states </vt:lpstr>
      <vt:lpstr>Density of states </vt:lpstr>
      <vt:lpstr>Density of states </vt:lpstr>
      <vt:lpstr>PowerPoint Presentation</vt:lpstr>
      <vt:lpstr>Effective mass of electron</vt:lpstr>
      <vt:lpstr>Effective mass of electron</vt:lpstr>
      <vt:lpstr>Effective mass of electron</vt:lpstr>
      <vt:lpstr>Effective mass of electron (m*)</vt:lpstr>
      <vt:lpstr>Effective mass of electron (m*)</vt:lpstr>
      <vt:lpstr>Effective mass of electron (m*)</vt:lpstr>
      <vt:lpstr>PowerPoint Presentation</vt:lpstr>
      <vt:lpstr>Fermi level</vt:lpstr>
      <vt:lpstr>Fermi function</vt:lpstr>
      <vt:lpstr>Fermi function</vt:lpstr>
      <vt:lpstr>Fermi function</vt:lpstr>
      <vt:lpstr>Fermi function</vt:lpstr>
      <vt:lpstr>Fermi function</vt:lpstr>
      <vt:lpstr>Fermi function</vt:lpstr>
      <vt:lpstr>Fermi function</vt:lpstr>
      <vt:lpstr>Fermi function</vt:lpstr>
      <vt:lpstr>Numericals</vt:lpstr>
      <vt:lpstr>Numericals</vt:lpstr>
      <vt:lpstr>Numericals</vt:lpstr>
      <vt:lpstr>Numericals</vt:lpstr>
      <vt:lpstr>PowerPoint Presentation</vt:lpstr>
      <vt:lpstr>Carrier concentration in metals</vt:lpstr>
      <vt:lpstr>Carrier concentration in metals</vt:lpstr>
      <vt:lpstr>Carrier concentration in metals</vt:lpstr>
      <vt:lpstr>Numericals</vt:lpstr>
      <vt:lpstr>Numericals</vt:lpstr>
      <vt:lpstr>PowerPoint Presentation</vt:lpstr>
      <vt:lpstr>Phonon</vt:lpstr>
      <vt:lpstr>Phonon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Vishal Vadgama</cp:lastModifiedBy>
  <cp:revision>1103</cp:revision>
  <dcterms:created xsi:type="dcterms:W3CDTF">2020-05-01T05:09:15Z</dcterms:created>
  <dcterms:modified xsi:type="dcterms:W3CDTF">2021-01-19T03:06:26Z</dcterms:modified>
</cp:coreProperties>
</file>